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447" r:id="rId2"/>
    <p:sldId id="451" r:id="rId3"/>
    <p:sldId id="452" r:id="rId4"/>
    <p:sldId id="411" r:id="rId5"/>
    <p:sldId id="454" r:id="rId6"/>
    <p:sldId id="455" r:id="rId7"/>
    <p:sldId id="456" r:id="rId8"/>
    <p:sldId id="453" r:id="rId9"/>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wg"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a:srgbClr val="FC2812"/>
    <a:srgbClr val="C5C5C5"/>
    <a:srgbClr val="BCCF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82555" autoAdjust="0"/>
  </p:normalViewPr>
  <p:slideViewPr>
    <p:cSldViewPr>
      <p:cViewPr varScale="1">
        <p:scale>
          <a:sx n="70" d="100"/>
          <a:sy n="70" d="100"/>
        </p:scale>
        <p:origin x="1766" y="38"/>
      </p:cViewPr>
      <p:guideLst>
        <p:guide orient="horz" pos="2160"/>
        <p:guide pos="2880"/>
      </p:guideLst>
    </p:cSldViewPr>
  </p:slideViewPr>
  <p:outlineViewPr>
    <p:cViewPr>
      <p:scale>
        <a:sx n="33" d="100"/>
        <a:sy n="33" d="100"/>
      </p:scale>
      <p:origin x="0" y="501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7" d="100"/>
          <a:sy n="57" d="100"/>
        </p:scale>
        <p:origin x="-2460" y="-84"/>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553" cy="495612"/>
          </a:xfrm>
          <a:prstGeom prst="rect">
            <a:avLst/>
          </a:prstGeom>
        </p:spPr>
        <p:txBody>
          <a:bodyPr vert="horz" lIns="91117" tIns="45559" rIns="91117" bIns="45559" rtlCol="0"/>
          <a:lstStyle>
            <a:lvl1pPr algn="l">
              <a:defRPr sz="1200">
                <a:latin typeface="Arial" charset="0"/>
                <a:cs typeface="+mn-cs"/>
              </a:defRPr>
            </a:lvl1pPr>
          </a:lstStyle>
          <a:p>
            <a:pPr>
              <a:defRPr/>
            </a:pPr>
            <a:endParaRPr lang="ro-RO"/>
          </a:p>
        </p:txBody>
      </p:sp>
      <p:sp>
        <p:nvSpPr>
          <p:cNvPr id="3" name="Date Placeholder 2"/>
          <p:cNvSpPr>
            <a:spLocks noGrp="1"/>
          </p:cNvSpPr>
          <p:nvPr>
            <p:ph type="dt" sz="quarter" idx="1"/>
          </p:nvPr>
        </p:nvSpPr>
        <p:spPr>
          <a:xfrm>
            <a:off x="3850532" y="1"/>
            <a:ext cx="2945553" cy="495612"/>
          </a:xfrm>
          <a:prstGeom prst="rect">
            <a:avLst/>
          </a:prstGeom>
        </p:spPr>
        <p:txBody>
          <a:bodyPr vert="horz" lIns="91117" tIns="45559" rIns="91117" bIns="45559" rtlCol="0"/>
          <a:lstStyle>
            <a:lvl1pPr algn="r">
              <a:defRPr sz="1200">
                <a:latin typeface="Arial" charset="0"/>
                <a:cs typeface="+mn-cs"/>
              </a:defRPr>
            </a:lvl1pPr>
          </a:lstStyle>
          <a:p>
            <a:pPr>
              <a:defRPr/>
            </a:pPr>
            <a:fld id="{755070D7-6F45-4867-8562-F18679E49EE9}" type="datetimeFigureOut">
              <a:rPr lang="ro-RO"/>
              <a:pPr>
                <a:defRPr/>
              </a:pPr>
              <a:t>11.04.2019</a:t>
            </a:fld>
            <a:endParaRPr lang="ro-RO"/>
          </a:p>
        </p:txBody>
      </p:sp>
      <p:sp>
        <p:nvSpPr>
          <p:cNvPr id="4" name="Footer Placeholder 3"/>
          <p:cNvSpPr>
            <a:spLocks noGrp="1"/>
          </p:cNvSpPr>
          <p:nvPr>
            <p:ph type="ftr" sz="quarter" idx="2"/>
          </p:nvPr>
        </p:nvSpPr>
        <p:spPr>
          <a:xfrm>
            <a:off x="0" y="9429427"/>
            <a:ext cx="2945553" cy="495612"/>
          </a:xfrm>
          <a:prstGeom prst="rect">
            <a:avLst/>
          </a:prstGeom>
        </p:spPr>
        <p:txBody>
          <a:bodyPr vert="horz" lIns="91117" tIns="45559" rIns="91117" bIns="45559" rtlCol="0" anchor="b"/>
          <a:lstStyle>
            <a:lvl1pPr algn="l">
              <a:defRPr sz="1200">
                <a:latin typeface="Arial" charset="0"/>
                <a:cs typeface="+mn-cs"/>
              </a:defRPr>
            </a:lvl1pPr>
          </a:lstStyle>
          <a:p>
            <a:pPr>
              <a:defRPr/>
            </a:pPr>
            <a:endParaRPr lang="ro-RO"/>
          </a:p>
        </p:txBody>
      </p:sp>
      <p:sp>
        <p:nvSpPr>
          <p:cNvPr id="5" name="Slide Number Placeholder 4"/>
          <p:cNvSpPr>
            <a:spLocks noGrp="1"/>
          </p:cNvSpPr>
          <p:nvPr>
            <p:ph type="sldNum" sz="quarter" idx="3"/>
          </p:nvPr>
        </p:nvSpPr>
        <p:spPr>
          <a:xfrm>
            <a:off x="3850532" y="9429427"/>
            <a:ext cx="2945553" cy="495612"/>
          </a:xfrm>
          <a:prstGeom prst="rect">
            <a:avLst/>
          </a:prstGeom>
        </p:spPr>
        <p:txBody>
          <a:bodyPr vert="horz" lIns="91117" tIns="45559" rIns="91117" bIns="45559" rtlCol="0" anchor="b"/>
          <a:lstStyle>
            <a:lvl1pPr algn="r">
              <a:defRPr sz="1200">
                <a:latin typeface="Arial" charset="0"/>
                <a:cs typeface="+mn-cs"/>
              </a:defRPr>
            </a:lvl1pPr>
          </a:lstStyle>
          <a:p>
            <a:pPr>
              <a:defRPr/>
            </a:pPr>
            <a:fld id="{3B18BE95-9A24-4AA0-A21D-6F5EBCB54953}" type="slidenum">
              <a:rPr lang="ro-RO"/>
              <a:pPr>
                <a:defRPr/>
              </a:pPr>
              <a:t>‹#›</a:t>
            </a:fld>
            <a:endParaRPr lang="ro-RO"/>
          </a:p>
        </p:txBody>
      </p:sp>
    </p:spTree>
    <p:extLst>
      <p:ext uri="{BB962C8B-B14F-4D97-AF65-F5344CB8AC3E}">
        <p14:creationId xmlns:p14="http://schemas.microsoft.com/office/powerpoint/2010/main" val="226136251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553" cy="495612"/>
          </a:xfrm>
          <a:prstGeom prst="rect">
            <a:avLst/>
          </a:prstGeom>
        </p:spPr>
        <p:txBody>
          <a:bodyPr vert="horz" lIns="91117" tIns="45559" rIns="91117" bIns="45559" rtlCol="0"/>
          <a:lstStyle>
            <a:lvl1pPr algn="l">
              <a:defRPr sz="1200">
                <a:latin typeface="Arial" charset="0"/>
                <a:cs typeface="+mn-cs"/>
              </a:defRPr>
            </a:lvl1pPr>
          </a:lstStyle>
          <a:p>
            <a:pPr>
              <a:defRPr/>
            </a:pPr>
            <a:endParaRPr lang="ro-RO"/>
          </a:p>
        </p:txBody>
      </p:sp>
      <p:sp>
        <p:nvSpPr>
          <p:cNvPr id="3" name="Date Placeholder 2"/>
          <p:cNvSpPr>
            <a:spLocks noGrp="1"/>
          </p:cNvSpPr>
          <p:nvPr>
            <p:ph type="dt" idx="1"/>
          </p:nvPr>
        </p:nvSpPr>
        <p:spPr>
          <a:xfrm>
            <a:off x="3850532" y="1"/>
            <a:ext cx="2945553" cy="495612"/>
          </a:xfrm>
          <a:prstGeom prst="rect">
            <a:avLst/>
          </a:prstGeom>
        </p:spPr>
        <p:txBody>
          <a:bodyPr vert="horz" lIns="91117" tIns="45559" rIns="91117" bIns="45559" rtlCol="0"/>
          <a:lstStyle>
            <a:lvl1pPr algn="r">
              <a:defRPr sz="1200">
                <a:latin typeface="Arial" charset="0"/>
                <a:cs typeface="+mn-cs"/>
              </a:defRPr>
            </a:lvl1pPr>
          </a:lstStyle>
          <a:p>
            <a:pPr>
              <a:defRPr/>
            </a:pPr>
            <a:fld id="{1513F57D-D02A-4DF3-828D-8246D1119CE6}" type="datetimeFigureOut">
              <a:rPr lang="ro-RO"/>
              <a:pPr>
                <a:defRPr/>
              </a:pPr>
              <a:t>11.04.2019</a:t>
            </a:fld>
            <a:endParaRPr lang="ro-RO"/>
          </a:p>
        </p:txBody>
      </p:sp>
      <p:sp>
        <p:nvSpPr>
          <p:cNvPr id="4" name="Slide Image Placeholder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117" tIns="45559" rIns="91117" bIns="45559" rtlCol="0" anchor="ctr"/>
          <a:lstStyle/>
          <a:p>
            <a:pPr lvl="0"/>
            <a:endParaRPr lang="ro-RO" noProof="0" smtClean="0"/>
          </a:p>
        </p:txBody>
      </p:sp>
      <p:sp>
        <p:nvSpPr>
          <p:cNvPr id="5" name="Notes Placeholder 4"/>
          <p:cNvSpPr>
            <a:spLocks noGrp="1"/>
          </p:cNvSpPr>
          <p:nvPr>
            <p:ph type="body" sz="quarter" idx="3"/>
          </p:nvPr>
        </p:nvSpPr>
        <p:spPr>
          <a:xfrm>
            <a:off x="679132" y="4716312"/>
            <a:ext cx="5439412" cy="4465309"/>
          </a:xfrm>
          <a:prstGeom prst="rect">
            <a:avLst/>
          </a:prstGeom>
        </p:spPr>
        <p:txBody>
          <a:bodyPr vert="horz" lIns="91117" tIns="45559" rIns="91117" bIns="4555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ro-RO" noProof="0" smtClean="0"/>
          </a:p>
        </p:txBody>
      </p:sp>
      <p:sp>
        <p:nvSpPr>
          <p:cNvPr id="6" name="Footer Placeholder 5"/>
          <p:cNvSpPr>
            <a:spLocks noGrp="1"/>
          </p:cNvSpPr>
          <p:nvPr>
            <p:ph type="ftr" sz="quarter" idx="4"/>
          </p:nvPr>
        </p:nvSpPr>
        <p:spPr>
          <a:xfrm>
            <a:off x="0" y="9429427"/>
            <a:ext cx="2945553" cy="495612"/>
          </a:xfrm>
          <a:prstGeom prst="rect">
            <a:avLst/>
          </a:prstGeom>
        </p:spPr>
        <p:txBody>
          <a:bodyPr vert="horz" lIns="91117" tIns="45559" rIns="91117" bIns="45559" rtlCol="0" anchor="b"/>
          <a:lstStyle>
            <a:lvl1pPr algn="l">
              <a:defRPr sz="1200">
                <a:latin typeface="Arial" charset="0"/>
                <a:cs typeface="+mn-cs"/>
              </a:defRPr>
            </a:lvl1pPr>
          </a:lstStyle>
          <a:p>
            <a:pPr>
              <a:defRPr/>
            </a:pPr>
            <a:endParaRPr lang="ro-RO"/>
          </a:p>
        </p:txBody>
      </p:sp>
      <p:sp>
        <p:nvSpPr>
          <p:cNvPr id="7" name="Slide Number Placeholder 6"/>
          <p:cNvSpPr>
            <a:spLocks noGrp="1"/>
          </p:cNvSpPr>
          <p:nvPr>
            <p:ph type="sldNum" sz="quarter" idx="5"/>
          </p:nvPr>
        </p:nvSpPr>
        <p:spPr>
          <a:xfrm>
            <a:off x="3850532" y="9429427"/>
            <a:ext cx="2945553" cy="495612"/>
          </a:xfrm>
          <a:prstGeom prst="rect">
            <a:avLst/>
          </a:prstGeom>
        </p:spPr>
        <p:txBody>
          <a:bodyPr vert="horz" lIns="91117" tIns="45559" rIns="91117" bIns="45559" rtlCol="0" anchor="b"/>
          <a:lstStyle>
            <a:lvl1pPr algn="r">
              <a:defRPr sz="1200">
                <a:latin typeface="Arial" charset="0"/>
                <a:cs typeface="+mn-cs"/>
              </a:defRPr>
            </a:lvl1pPr>
          </a:lstStyle>
          <a:p>
            <a:pPr>
              <a:defRPr/>
            </a:pPr>
            <a:fld id="{0B04A4B7-F955-4CD1-A2AB-A0E9A51EB12E}" type="slidenum">
              <a:rPr lang="ro-RO"/>
              <a:pPr>
                <a:defRPr/>
              </a:pPr>
              <a:t>‹#›</a:t>
            </a:fld>
            <a:endParaRPr lang="ro-RO"/>
          </a:p>
        </p:txBody>
      </p:sp>
    </p:spTree>
    <p:extLst>
      <p:ext uri="{BB962C8B-B14F-4D97-AF65-F5344CB8AC3E}">
        <p14:creationId xmlns:p14="http://schemas.microsoft.com/office/powerpoint/2010/main" val="285264013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1179513" y="696913"/>
            <a:ext cx="4651375" cy="3487737"/>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0" dirty="0" smtClean="0">
                <a:effectLst/>
              </a:rPr>
              <a:t>Can you imagine managing a project without being able to communicate? Sounds like a nightmare, right?</a:t>
            </a:r>
            <a:endParaRPr lang="en-US" dirty="0" smtClean="0"/>
          </a:p>
          <a:p>
            <a:r>
              <a:rPr lang="en-US" b="0" dirty="0" smtClean="0">
                <a:effectLst/>
              </a:rPr>
              <a:t>It would be pretty much impossible—what with all the layers of requirements, details, and decisions that need to be approved by all those important folks up the chain of command. Every step requires some new task to talk about, and that task is dependent on another task, decision, or person. </a:t>
            </a:r>
            <a:r>
              <a:rPr lang="ro-RO" dirty="0" smtClean="0"/>
              <a:t>Communication affects performance. </a:t>
            </a:r>
            <a:endParaRPr lang="en-US" dirty="0" smtClean="0"/>
          </a:p>
          <a:p>
            <a:r>
              <a:rPr lang="en-US" b="0" dirty="0" smtClean="0">
                <a:effectLst/>
              </a:rPr>
              <a:t>When it comes to managing projects, you can’t go at it alone. But even the best tools won’t matter much without strong communication. In other words, you’ve got to know how to talk to your people! </a:t>
            </a:r>
            <a:endParaRPr lang="en-US" dirty="0" smtClean="0"/>
          </a:p>
          <a:p>
            <a:r>
              <a:rPr lang="en-US" b="0" dirty="0" smtClean="0">
                <a:effectLst/>
              </a:rPr>
              <a:t>So what are some of the best ways to do that? Let’s walk through it.</a:t>
            </a:r>
            <a:endParaRPr lang="en-US" dirty="0" smtClean="0"/>
          </a:p>
        </p:txBody>
      </p:sp>
      <p:sp>
        <p:nvSpPr>
          <p:cNvPr id="2" name="Date Placeholder 1"/>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1894285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200" b="0" i="0" kern="1200" dirty="0" smtClean="0">
                <a:solidFill>
                  <a:schemeClr val="tx1"/>
                </a:solidFill>
                <a:effectLst/>
                <a:latin typeface="+mn-lt"/>
                <a:ea typeface="+mn-ea"/>
                <a:cs typeface="+mn-cs"/>
              </a:rPr>
              <a:t>Communication is harvesting what you sow…</a:t>
            </a:r>
          </a:p>
          <a:p>
            <a:r>
              <a:rPr lang="en-US" sz="1200" b="0" i="0" kern="1200" dirty="0" smtClean="0">
                <a:solidFill>
                  <a:schemeClr val="tx1"/>
                </a:solidFill>
                <a:effectLst/>
                <a:latin typeface="+mn-lt"/>
                <a:ea typeface="+mn-ea"/>
                <a:cs typeface="+mn-cs"/>
              </a:rPr>
              <a:t>Good communication is the fuel of your </a:t>
            </a:r>
            <a:r>
              <a:rPr lang="en-US" sz="1200" b="0" i="0" kern="1200" dirty="0" err="1" smtClean="0">
                <a:solidFill>
                  <a:schemeClr val="tx1"/>
                </a:solidFill>
                <a:effectLst/>
                <a:latin typeface="+mn-lt"/>
                <a:ea typeface="+mn-ea"/>
                <a:cs typeface="+mn-cs"/>
              </a:rPr>
              <a:t>organisation</a:t>
            </a:r>
            <a:r>
              <a:rPr lang="en-US" sz="1200" b="0" i="0" kern="1200" dirty="0" smtClean="0">
                <a:solidFill>
                  <a:schemeClr val="tx1"/>
                </a:solidFill>
                <a:effectLst/>
                <a:latin typeface="+mn-lt"/>
                <a:ea typeface="+mn-ea"/>
                <a:cs typeface="+mn-cs"/>
              </a:rPr>
              <a:t>. Yet ‘communicating’ appears to be one of the most difficult soft skills.</a:t>
            </a:r>
            <a:endParaRPr lang="en-US" sz="3600" dirty="0" smtClean="0">
              <a:effectLst/>
            </a:endParaRPr>
          </a:p>
          <a:p>
            <a:r>
              <a:rPr lang="en-US" sz="3600" dirty="0" smtClean="0">
                <a:effectLst/>
              </a:rPr>
              <a:t>Project management communication is a skill that is never perfected, can always be improved and is pivotal in being able to initiate and </a:t>
            </a:r>
            <a:r>
              <a:rPr lang="en-US" sz="3600" dirty="0" err="1" smtClean="0">
                <a:effectLst/>
              </a:rPr>
              <a:t>mobilise</a:t>
            </a:r>
            <a:r>
              <a:rPr lang="en-US" sz="3600" dirty="0" smtClean="0">
                <a:effectLst/>
              </a:rPr>
              <a:t> a project effectively.</a:t>
            </a:r>
          </a:p>
          <a:p>
            <a:r>
              <a:rPr lang="en-US" sz="3600" dirty="0" smtClean="0"/>
              <a:t>What language to use, how to convey the message with respect to tone, feeling and body language all play an important role in the communication process.  If these are used incorrectly, the result is often a confused message and misunderstanding of the real issues.</a:t>
            </a:r>
          </a:p>
          <a:p>
            <a:endParaRPr lang="ro-RO" dirty="0"/>
          </a:p>
        </p:txBody>
      </p:sp>
    </p:spTree>
    <p:extLst>
      <p:ext uri="{BB962C8B-B14F-4D97-AF65-F5344CB8AC3E}">
        <p14:creationId xmlns:p14="http://schemas.microsoft.com/office/powerpoint/2010/main" val="6982507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smtClean="0">
                <a:effectLst/>
              </a:rPr>
              <a:t>In all elements of work life the most common complaint is ‘lack of communication’.</a:t>
            </a:r>
            <a:endParaRPr lang="en-US" sz="1200" dirty="0" smtClean="0"/>
          </a:p>
          <a:p>
            <a:r>
              <a:rPr lang="en-US" b="0" dirty="0" smtClean="0"/>
              <a:t>Challenges such as assumptions, prejudices, personal interpretation ensure that people don’t cooperate so well or that they are not inspired by our message.</a:t>
            </a:r>
            <a:endParaRPr lang="en-US" b="0" dirty="0"/>
          </a:p>
        </p:txBody>
      </p:sp>
    </p:spTree>
    <p:extLst>
      <p:ext uri="{BB962C8B-B14F-4D97-AF65-F5344CB8AC3E}">
        <p14:creationId xmlns:p14="http://schemas.microsoft.com/office/powerpoint/2010/main" val="15819839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915988" y="744538"/>
            <a:ext cx="4965700" cy="3724275"/>
          </a:xfrm>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Communication is an integral part of the management process to obtain the desired objectives and results = successful implementation of your projects. </a:t>
            </a:r>
          </a:p>
          <a:p>
            <a:r>
              <a:rPr lang="en-US" sz="1200" b="0" i="0" kern="1200" dirty="0" smtClean="0">
                <a:solidFill>
                  <a:schemeClr val="tx1"/>
                </a:solidFill>
                <a:effectLst/>
                <a:latin typeface="+mn-lt"/>
                <a:ea typeface="+mn-ea"/>
                <a:cs typeface="+mn-cs"/>
              </a:rPr>
              <a:t>Writing emails always reminds me of that Mark Twain quote — “I didn’t have time to write a short letter, so I wrote a long one instead.”</a:t>
            </a:r>
            <a:endParaRPr lang="en-US" dirty="0" smtClean="0"/>
          </a:p>
          <a:p>
            <a:endParaRPr lang="en-US" dirty="0" smtClean="0"/>
          </a:p>
          <a:p>
            <a:r>
              <a:rPr lang="en-US" sz="1200" b="0" i="0" kern="1200" dirty="0" smtClean="0">
                <a:solidFill>
                  <a:schemeClr val="tx1"/>
                </a:solidFill>
                <a:effectLst/>
                <a:latin typeface="+mn-lt"/>
                <a:ea typeface="+mn-ea"/>
                <a:cs typeface="+mn-cs"/>
              </a:rPr>
              <a:t>The miscommunication is a case of misunderstanding, where two parties think differently about a task and end up creating completely disparate end goals.</a:t>
            </a:r>
          </a:p>
          <a:p>
            <a:endParaRPr lang="en-US" dirty="0" smtClean="0"/>
          </a:p>
          <a:p>
            <a:pPr eaLnBrk="1" hangingPunct="1">
              <a:spcBef>
                <a:spcPct val="0"/>
              </a:spcBef>
            </a:pPr>
            <a:r>
              <a:rPr lang="en-US" dirty="0" smtClean="0"/>
              <a:t>About 90% of the time in a project is spent on communication by the project manager. If this continues in a project, there is a danger of missing the deliverables or other outcomes as required.</a:t>
            </a:r>
          </a:p>
          <a:p>
            <a:endParaRPr lang="ro-RO" dirty="0" smtClean="0"/>
          </a:p>
        </p:txBody>
      </p:sp>
    </p:spTree>
    <p:extLst>
      <p:ext uri="{BB962C8B-B14F-4D97-AF65-F5344CB8AC3E}">
        <p14:creationId xmlns:p14="http://schemas.microsoft.com/office/powerpoint/2010/main" val="3835042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915988" y="744538"/>
            <a:ext cx="4965700" cy="3724275"/>
          </a:xfrm>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0" i="0" kern="1200" dirty="0" smtClean="0">
                <a:solidFill>
                  <a:schemeClr val="tx1"/>
                </a:solidFill>
                <a:effectLst/>
                <a:latin typeface="+mn-lt"/>
                <a:ea typeface="+mn-ea"/>
                <a:cs typeface="+mn-cs"/>
              </a:rPr>
              <a:t>Effective communication can be simple. Establishing a relationship of trust with colleagues, speaking in a clear and concise manner, asking open-ended questions, and being a good listener are just some of the ways effective communication can be achieved.</a:t>
            </a:r>
          </a:p>
          <a:p>
            <a:r>
              <a:rPr lang="en-US" sz="1200" b="0" i="0" kern="1200" dirty="0" smtClean="0">
                <a:solidFill>
                  <a:schemeClr val="tx1"/>
                </a:solidFill>
                <a:effectLst/>
                <a:latin typeface="+mn-lt"/>
                <a:ea typeface="+mn-ea"/>
                <a:cs typeface="+mn-cs"/>
              </a:rPr>
              <a:t>Communication isn’t over when you hit ‘Send’. </a:t>
            </a:r>
            <a:endParaRPr lang="ro-RO" dirty="0" smtClean="0"/>
          </a:p>
        </p:txBody>
      </p:sp>
    </p:spTree>
    <p:extLst>
      <p:ext uri="{BB962C8B-B14F-4D97-AF65-F5344CB8AC3E}">
        <p14:creationId xmlns:p14="http://schemas.microsoft.com/office/powerpoint/2010/main" val="12733823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915988" y="744538"/>
            <a:ext cx="4965700" cy="3724275"/>
          </a:xfrm>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Although there is no magic formula for becoming a great communicator, in your own way you can formulate, articulate, and communicate your vision with success, effectiveness, and confidence. </a:t>
            </a:r>
          </a:p>
          <a:p>
            <a:endParaRPr lang="en-US" sz="1200" b="0" i="0" kern="1200" dirty="0" smtClean="0">
              <a:solidFill>
                <a:schemeClr val="tx1"/>
              </a:solidFill>
              <a:effectLst/>
              <a:latin typeface="+mn-lt"/>
              <a:ea typeface="+mn-ea"/>
              <a:cs typeface="+mn-cs"/>
            </a:endParaRPr>
          </a:p>
          <a:p>
            <a:pPr marL="0" indent="0">
              <a:buNone/>
            </a:pPr>
            <a:r>
              <a:rPr lang="en-US" sz="1200" b="1" dirty="0" smtClean="0"/>
              <a:t>1. Meet regularly</a:t>
            </a:r>
          </a:p>
          <a:p>
            <a:pPr marL="0" indent="0">
              <a:buNone/>
            </a:pPr>
            <a:r>
              <a:rPr lang="en-US" sz="1200" dirty="0" smtClean="0"/>
              <a:t>Hold regular strategy meetings for the entire team. This gives everyone an opportunity to be present while project activities and changes are being discussed and creates a level playing field by giving all team members a chance to voice ideas concerns and share status updates. To reduce wasted time, try to limit meetings to 50 minutes; that gives everyone a few minutes for administrative work or downtime — or simply a chance to get to the next meeting. </a:t>
            </a:r>
          </a:p>
          <a:p>
            <a:pPr marL="0" indent="0">
              <a:buNone/>
            </a:pPr>
            <a:r>
              <a:rPr lang="en-US" sz="1200" b="1" dirty="0" smtClean="0"/>
              <a:t>2. Be inclusive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smtClean="0"/>
              <a:t>Make sure you don’t leave anyone out when you invite people to meetings or send out reports about recent developments. It’s always better to gain more input from more people than limited input from just a few team members who are regarded as key players. </a:t>
            </a:r>
            <a:r>
              <a:rPr lang="en-US" sz="1200" b="0" kern="1200" dirty="0" smtClean="0">
                <a:solidFill>
                  <a:schemeClr val="tx1"/>
                </a:solidFill>
                <a:effectLst/>
                <a:latin typeface="+mn-lt"/>
                <a:ea typeface="+mn-ea"/>
                <a:cs typeface="+mn-cs"/>
              </a:rPr>
              <a:t>Be Clear about Tasks So Everyone’s Knows Their Responsibility</a:t>
            </a:r>
          </a:p>
          <a:p>
            <a:pPr marL="0" indent="0">
              <a:buNone/>
            </a:pPr>
            <a:endParaRPr lang="en-US" sz="1200" dirty="0" smtClean="0"/>
          </a:p>
          <a:p>
            <a:r>
              <a:rPr lang="en-US" sz="1200" b="0" i="0" kern="1200" dirty="0" smtClean="0">
                <a:solidFill>
                  <a:schemeClr val="tx1"/>
                </a:solidFill>
                <a:effectLst/>
                <a:latin typeface="+mn-lt"/>
                <a:ea typeface="+mn-ea"/>
                <a:cs typeface="+mn-cs"/>
              </a:rPr>
              <a:t>4.</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For example, if you reference a document, link to it, or at least tell them where to find it.</a:t>
            </a:r>
            <a:endParaRPr lang="ro-RO" dirty="0" smtClean="0"/>
          </a:p>
        </p:txBody>
      </p:sp>
    </p:spTree>
    <p:extLst>
      <p:ext uri="{BB962C8B-B14F-4D97-AF65-F5344CB8AC3E}">
        <p14:creationId xmlns:p14="http://schemas.microsoft.com/office/powerpoint/2010/main" val="34249297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915988" y="744538"/>
            <a:ext cx="4965700" cy="3724275"/>
          </a:xfrm>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normAutofit fontScale="92500" lnSpcReduction="20000"/>
          </a:bodyPr>
          <a:lstStyle/>
          <a:p>
            <a:r>
              <a:rPr lang="en-US" sz="1200" b="1" dirty="0" smtClean="0"/>
              <a:t>4. Be transparent, clear and concise</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Communication can be time-consuming in any form. You can avoid wasting other people’s time (and your own) by being transparent, clear and concise.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Try to get your message(s) across in ways that are easy to understand and accessible to everyone concerned. </a:t>
            </a:r>
          </a:p>
          <a:p>
            <a:r>
              <a:rPr lang="en-US" sz="1200" b="0" i="0" kern="1200" dirty="0" smtClean="0">
                <a:solidFill>
                  <a:schemeClr val="tx1"/>
                </a:solidFill>
                <a:effectLst/>
                <a:latin typeface="+mn-lt"/>
                <a:ea typeface="+mn-ea"/>
                <a:cs typeface="+mn-cs"/>
              </a:rPr>
              <a:t>They are clear and concise, but also comprehensive and wide-ranging.</a:t>
            </a:r>
            <a:endParaRPr lang="ro-RO" dirty="0" smtClean="0"/>
          </a:p>
          <a:p>
            <a:r>
              <a:rPr lang="en-US" sz="1200" b="1" dirty="0" smtClean="0"/>
              <a:t>4. Show some respect </a:t>
            </a:r>
          </a:p>
          <a:p>
            <a:r>
              <a:rPr lang="en-US" sz="1200" dirty="0" smtClean="0"/>
              <a:t>People are put on project teams for a reason. Whatever their roles, all members serve an intended purpose and bring intrinsic value to the project. Regardless of title and position in the organizational hierarchy, all participants should be expected to show respect for their fellow team members and should be held accountable for their behavior. </a:t>
            </a:r>
          </a:p>
          <a:p>
            <a:r>
              <a:rPr lang="en-US" sz="1200" dirty="0" smtClean="0"/>
              <a:t>All team members should be able to freely communicate their thoughts, opinions and concerns without fear of ridicule or consequence. </a:t>
            </a:r>
          </a:p>
          <a:p>
            <a:r>
              <a:rPr lang="en-US" sz="1200" dirty="0" smtClean="0"/>
              <a:t>Similarly, when scheduling project activities, every team member’s competing responsibilities and time pressures should be taken into consideration. Teams cannot remain strong if they have weak links in the chain of mutual respect.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No project can be successful with a team of one. Egos need to be checked at the door when team members are communicating with one another. </a:t>
            </a:r>
          </a:p>
          <a:p>
            <a:pPr marL="0" indent="0" algn="l">
              <a:buNone/>
            </a:pPr>
            <a:r>
              <a:rPr lang="en-US" sz="3600" b="1" dirty="0" smtClean="0">
                <a:solidFill>
                  <a:srgbClr val="003366"/>
                </a:solidFill>
                <a:latin typeface="Trebuchet MS" panose="020B0603020202020204" pitchFamily="34" charset="0"/>
              </a:rPr>
              <a:t>5. Feedback</a:t>
            </a:r>
            <a:endParaRPr lang="en-US" sz="1200" dirty="0" smtClean="0"/>
          </a:p>
          <a:p>
            <a:r>
              <a:rPr lang="en-US" sz="1200" dirty="0" smtClean="0"/>
              <a:t>Being able to give and receive feedback is an important communication skill. Giving feedback involves giving praise as well – something as simple as saying "good job" or "thanks for taking care of that" to an employee can greatly increase motivation.</a:t>
            </a:r>
          </a:p>
          <a:p>
            <a:r>
              <a:rPr lang="en-US" sz="1200" dirty="0" smtClean="0"/>
              <a:t>Similarly, you should be able to accept, and even encourage, feedback from others. Listen to the feedback you are given, ask clarifying questions if you are unsure of the issue, and make efforts to implement the feedback.</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ro-RO" dirty="0" smtClean="0"/>
          </a:p>
        </p:txBody>
      </p:sp>
    </p:spTree>
    <p:extLst>
      <p:ext uri="{BB962C8B-B14F-4D97-AF65-F5344CB8AC3E}">
        <p14:creationId xmlns:p14="http://schemas.microsoft.com/office/powerpoint/2010/main" val="951947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915988" y="744538"/>
            <a:ext cx="4965700" cy="3724275"/>
          </a:xfrm>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dirty="0" smtClean="0"/>
          </a:p>
        </p:txBody>
      </p:sp>
    </p:spTree>
    <p:extLst>
      <p:ext uri="{BB962C8B-B14F-4D97-AF65-F5344CB8AC3E}">
        <p14:creationId xmlns:p14="http://schemas.microsoft.com/office/powerpoint/2010/main" val="16608969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F57EE49-B334-42FB-8B2B-8EA23E794D1F}" type="datetimeFigureOut">
              <a:rPr lang="en-US"/>
              <a:pPr>
                <a:defRPr/>
              </a:pPr>
              <a:t>4/11/2019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73A724-C9A4-4D8A-B51C-E0556B74FAF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761BBBD-D0B9-43CA-B1D4-FF01DB57A5EF}" type="datetimeFigureOut">
              <a:rPr lang="en-US"/>
              <a:pPr>
                <a:defRPr/>
              </a:pPr>
              <a:t>4/11/2019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C43D612-41B1-4A4D-82F0-4559A58C412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D15E5BE-068A-43DC-B0FE-10C7ED041FBF}" type="datetimeFigureOut">
              <a:rPr lang="en-US"/>
              <a:pPr>
                <a:defRPr/>
              </a:pPr>
              <a:t>4/11/2019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5DB198-287B-45DF-841A-47D85C88596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71D4B09-AB38-4386-BE00-3A3B2DA94E62}" type="datetimeFigureOut">
              <a:rPr lang="en-US"/>
              <a:pPr>
                <a:defRPr/>
              </a:pPr>
              <a:t>4/11/2019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53A5E37-44CB-42F2-8E2E-23B311DCC08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534DD5F-F430-4084-9DA2-C8EEB8DC3A7B}" type="datetimeFigureOut">
              <a:rPr lang="en-US"/>
              <a:pPr>
                <a:defRPr/>
              </a:pPr>
              <a:t>4/11/2019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DDAB04-5EC9-4E2F-839D-B67F822F31E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71A93F7-573A-4FDF-B1F4-51087175C1E2}" type="datetimeFigureOut">
              <a:rPr lang="en-US"/>
              <a:pPr>
                <a:defRPr/>
              </a:pPr>
              <a:t>4/11/2019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07CEB0A-6571-4138-A4A4-B863B1FF2C6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C06D615-AE49-4C8E-8E0F-671A9A4CF8CE}" type="datetimeFigureOut">
              <a:rPr lang="en-US"/>
              <a:pPr>
                <a:defRPr/>
              </a:pPr>
              <a:t>4/11/2019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C46532D-B66C-4E23-B9A3-1CAD12B3687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7C9CF08-5D30-443F-B3E0-4F851ED8A57E}" type="datetimeFigureOut">
              <a:rPr lang="en-US"/>
              <a:pPr>
                <a:defRPr/>
              </a:pPr>
              <a:t>4/11/2019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6C70BE1-0F57-414C-95EF-27C907EDFEC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5C83669-06F3-4AA2-8DC4-AB5A70213BEB}" type="datetimeFigureOut">
              <a:rPr lang="en-US"/>
              <a:pPr>
                <a:defRPr/>
              </a:pPr>
              <a:t>4/11/2019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50CBBBA-B36D-4C95-B115-FF5CE8FE09F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4A2BB0-BE66-441C-A426-9BB3EDFA3111}" type="datetimeFigureOut">
              <a:rPr lang="en-US"/>
              <a:pPr>
                <a:defRPr/>
              </a:pPr>
              <a:t>4/11/2019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B896C3E-548B-4066-9B4E-0E0B3BD01F3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E4CA149-A2D3-4C09-90E2-62B6DE6F99F3}" type="datetimeFigureOut">
              <a:rPr lang="en-US"/>
              <a:pPr>
                <a:defRPr/>
              </a:pPr>
              <a:t>4/11/2019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536C329-397D-4E26-BF63-0361B7209D6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047E911-CD16-44AC-A4AD-592B35027E3E}" type="datetimeFigureOut">
              <a:rPr lang="en-US"/>
              <a:pPr>
                <a:defRPr/>
              </a:pPr>
              <a:t>4/11/2019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E1F09D9-480D-4A86-93AE-D15555D61F3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www.interregrobg.eu/" TargetMode="External"/><Relationship Id="rId5" Type="http://schemas.openxmlformats.org/officeDocument/2006/relationships/image" Target="../media/image4.png"/><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7" Type="http://schemas.microsoft.com/office/2007/relationships/hdphoto" Target="../media/hdphoto1.wdp"/><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8.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8.pn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8.pn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8.pn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8.pn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8.pn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ChangeArrowheads="1"/>
          </p:cNvSpPr>
          <p:nvPr/>
        </p:nvSpPr>
        <p:spPr bwMode="auto">
          <a:xfrm>
            <a:off x="6858000" y="228600"/>
            <a:ext cx="19050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o-RO">
              <a:solidFill>
                <a:srgbClr val="000000"/>
              </a:solidFill>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Title 6"/>
          <p:cNvSpPr>
            <a:spLocks noGrp="1"/>
          </p:cNvSpPr>
          <p:nvPr>
            <p:ph type="ctrTitle"/>
          </p:nvPr>
        </p:nvSpPr>
        <p:spPr>
          <a:xfrm>
            <a:off x="724973" y="2157223"/>
            <a:ext cx="7772400" cy="1470025"/>
          </a:xfrm>
        </p:spPr>
        <p:txBody>
          <a:bodyPr/>
          <a:lstStyle/>
          <a:p>
            <a:r>
              <a:rPr lang="en-US" sz="2600" b="1" dirty="0" smtClean="0">
                <a:latin typeface="Trebuchet MS" panose="020B0603020202020204" pitchFamily="34" charset="0"/>
              </a:rPr>
              <a:t/>
            </a:r>
            <a:br>
              <a:rPr lang="en-US" sz="2600" b="1" dirty="0" smtClean="0">
                <a:latin typeface="Trebuchet MS" panose="020B0603020202020204" pitchFamily="34" charset="0"/>
              </a:rPr>
            </a:br>
            <a:endParaRPr lang="en-US" sz="2600" b="1" dirty="0">
              <a:latin typeface="Trebuchet MS" panose="020B0603020202020204" pitchFamily="34" charset="0"/>
            </a:endParaRPr>
          </a:p>
        </p:txBody>
      </p:sp>
      <p:sp>
        <p:nvSpPr>
          <p:cNvPr id="3" name="Subtitle 2"/>
          <p:cNvSpPr>
            <a:spLocks noGrp="1"/>
          </p:cNvSpPr>
          <p:nvPr>
            <p:ph type="subTitle" idx="1"/>
          </p:nvPr>
        </p:nvSpPr>
        <p:spPr>
          <a:xfrm>
            <a:off x="229673" y="2098911"/>
            <a:ext cx="8763000" cy="2666999"/>
          </a:xfrm>
        </p:spPr>
        <p:txBody>
          <a:bodyPr/>
          <a:lstStyle/>
          <a:p>
            <a:r>
              <a:rPr lang="en-US" sz="3800" b="1" dirty="0" smtClean="0">
                <a:solidFill>
                  <a:srgbClr val="003366"/>
                </a:solidFill>
                <a:latin typeface="Trebuchet MS" panose="020B0603020202020204" pitchFamily="34" charset="0"/>
              </a:rPr>
              <a:t>Communication as a tool</a:t>
            </a:r>
            <a:endParaRPr lang="en-US" sz="3800" b="1" dirty="0">
              <a:solidFill>
                <a:srgbClr val="003366"/>
              </a:solidFill>
              <a:latin typeface="Trebuchet MS" panose="020B0603020202020204" pitchFamily="34" charset="0"/>
            </a:endParaRPr>
          </a:p>
        </p:txBody>
      </p:sp>
      <p:pic>
        <p:nvPicPr>
          <p:cNvPr id="12" name="Content Placeholder 11"/>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5858311" y="232687"/>
            <a:ext cx="1447800" cy="1171575"/>
          </a:xfr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9673" y="236113"/>
            <a:ext cx="3421662" cy="906623"/>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48172" y="263291"/>
            <a:ext cx="1606656" cy="1172212"/>
          </a:xfrm>
          <a:prstGeom prst="rect">
            <a:avLst/>
          </a:prstGeom>
        </p:spPr>
      </p:pic>
      <p:sp>
        <p:nvSpPr>
          <p:cNvPr id="14" name="Title 6"/>
          <p:cNvSpPr txBox="1">
            <a:spLocks/>
          </p:cNvSpPr>
          <p:nvPr/>
        </p:nvSpPr>
        <p:spPr bwMode="auto">
          <a:xfrm>
            <a:off x="1866900" y="5181599"/>
            <a:ext cx="5410200" cy="94900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lvl="0" eaLnBrk="1" hangingPunct="1"/>
            <a:r>
              <a:rPr lang="ro-RO" sz="2400" b="1" dirty="0" smtClean="0">
                <a:solidFill>
                  <a:srgbClr val="003366"/>
                </a:solidFill>
                <a:latin typeface="Trebuchet MS" panose="020B0603020202020204" pitchFamily="34" charset="0"/>
              </a:rPr>
              <a:t>April</a:t>
            </a:r>
            <a:r>
              <a:rPr lang="en-US" sz="2400" b="1" dirty="0" smtClean="0">
                <a:solidFill>
                  <a:srgbClr val="003366"/>
                </a:solidFill>
                <a:latin typeface="Trebuchet MS" panose="020B0603020202020204" pitchFamily="34" charset="0"/>
              </a:rPr>
              <a:t>, 201</a:t>
            </a:r>
            <a:r>
              <a:rPr lang="ro-RO" sz="2400" b="1" dirty="0">
                <a:solidFill>
                  <a:srgbClr val="003366"/>
                </a:solidFill>
                <a:latin typeface="Trebuchet MS" panose="020B0603020202020204" pitchFamily="34" charset="0"/>
              </a:rPr>
              <a:t>9</a:t>
            </a:r>
            <a:r>
              <a:rPr lang="en-US" sz="2400" b="1" dirty="0" smtClean="0">
                <a:solidFill>
                  <a:srgbClr val="003366"/>
                </a:solidFill>
                <a:latin typeface="Trebuchet MS" panose="020B0603020202020204" pitchFamily="34" charset="0"/>
              </a:rPr>
              <a:t/>
            </a:r>
            <a:br>
              <a:rPr lang="en-US" sz="2400" b="1" dirty="0" smtClean="0">
                <a:solidFill>
                  <a:srgbClr val="003366"/>
                </a:solidFill>
                <a:latin typeface="Trebuchet MS" panose="020B0603020202020204" pitchFamily="34" charset="0"/>
              </a:rPr>
            </a:br>
            <a:r>
              <a:rPr lang="en-US" sz="2400" b="1" dirty="0" smtClean="0">
                <a:latin typeface="Trebuchet MS" panose="020B0603020202020204" pitchFamily="34" charset="0"/>
              </a:rPr>
              <a:t/>
            </a:r>
            <a:br>
              <a:rPr lang="en-US" sz="2400" b="1" dirty="0" smtClean="0">
                <a:latin typeface="Trebuchet MS" panose="020B0603020202020204" pitchFamily="34" charset="0"/>
              </a:rPr>
            </a:br>
            <a:r>
              <a:rPr lang="ro-RO" sz="1800" b="1" dirty="0">
                <a:solidFill>
                  <a:srgbClr val="002060"/>
                </a:solidFill>
                <a:effectLst>
                  <a:outerShdw blurRad="38100" dist="38100" dir="2700000" algn="tl">
                    <a:srgbClr val="000000">
                      <a:alpha val="43137"/>
                    </a:srgbClr>
                  </a:outerShdw>
                </a:effectLst>
                <a:latin typeface="Trebuchet MS" pitchFamily="34" charset="0"/>
                <a:ea typeface="+mn-ea"/>
                <a:cs typeface="Arial" charset="0"/>
                <a:hlinkClick r:id="rId6"/>
              </a:rPr>
              <a:t>www.interregrobg.eu</a:t>
            </a:r>
            <a:r>
              <a:rPr lang="ro-RO" sz="18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t> </a:t>
            </a:r>
            <a:endParaRPr lang="en-US" sz="1800" b="1" dirty="0">
              <a:solidFill>
                <a:srgbClr val="002060"/>
              </a:solidFill>
              <a:effectLst>
                <a:outerShdw blurRad="38100" dist="38100" dir="2700000" algn="tl">
                  <a:srgbClr val="000000">
                    <a:alpha val="43137"/>
                  </a:srgbClr>
                </a:outerShdw>
              </a:effectLst>
              <a:latin typeface="Trebuchet MS" pitchFamily="34" charset="0"/>
              <a:ea typeface="+mn-ea"/>
              <a:cs typeface="Arial" charset="0"/>
            </a:endParaRPr>
          </a:p>
          <a:p>
            <a:endParaRPr lang="en-US" sz="2400" b="1" dirty="0">
              <a:latin typeface="Trebuchet MS" panose="020B0603020202020204" pitchFamily="34" charset="0"/>
            </a:endParaRPr>
          </a:p>
        </p:txBody>
      </p:sp>
      <p:pic>
        <p:nvPicPr>
          <p:cNvPr id="5" name="Picture 4"/>
          <p:cNvPicPr>
            <a:picLocks noChangeAspect="1"/>
          </p:cNvPicPr>
          <p:nvPr/>
        </p:nvPicPr>
        <p:blipFill>
          <a:blip r:embed="rId7"/>
          <a:stretch>
            <a:fillRect/>
          </a:stretch>
        </p:blipFill>
        <p:spPr>
          <a:xfrm>
            <a:off x="3124200" y="3273730"/>
            <a:ext cx="2889066" cy="1282631"/>
          </a:xfrm>
          <a:prstGeom prst="rect">
            <a:avLst/>
          </a:prstGeom>
        </p:spPr>
      </p:pic>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740968" y="322984"/>
            <a:ext cx="914400" cy="896216"/>
          </a:xfrm>
          <a:prstGeom prst="rect">
            <a:avLst/>
          </a:prstGeom>
        </p:spPr>
      </p:pic>
    </p:spTree>
    <p:extLst>
      <p:ext uri="{BB962C8B-B14F-4D97-AF65-F5344CB8AC3E}">
        <p14:creationId xmlns:p14="http://schemas.microsoft.com/office/powerpoint/2010/main" val="13767545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70">
        <p15:prstTrans prst="peelOff"/>
      </p:transition>
    </mc:Choice>
    <mc:Fallback xmlns="">
      <p:transition spd="slow" advClick="0" advTm="107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832" y="5791200"/>
            <a:ext cx="1908175"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1870" y="5715000"/>
            <a:ext cx="914400" cy="896216"/>
          </a:xfrm>
          <a:prstGeom prst="rect">
            <a:avLst/>
          </a:prstGeom>
        </p:spPr>
      </p:pic>
      <p:sp>
        <p:nvSpPr>
          <p:cNvPr id="7" name="Rectangle 6"/>
          <p:cNvSpPr/>
          <p:nvPr/>
        </p:nvSpPr>
        <p:spPr>
          <a:xfrm>
            <a:off x="166328" y="1250186"/>
            <a:ext cx="8915400" cy="1384995"/>
          </a:xfrm>
          <a:prstGeom prst="rect">
            <a:avLst/>
          </a:prstGeom>
        </p:spPr>
        <p:txBody>
          <a:bodyPr wrap="square">
            <a:spAutoFit/>
          </a:bodyPr>
          <a:lstStyle/>
          <a:p>
            <a:pPr algn="ctr"/>
            <a:r>
              <a:rPr lang="en-US" sz="2800" b="1" dirty="0" smtClean="0">
                <a:solidFill>
                  <a:srgbClr val="003366"/>
                </a:solidFill>
                <a:latin typeface="Trebuchet MS" panose="020B0603020202020204" pitchFamily="34" charset="0"/>
              </a:rPr>
              <a:t>Communication = process of passing information and understanding from one person to another, a bridge of meaning between people</a:t>
            </a:r>
            <a:endParaRPr lang="ro-RO" sz="2800" b="1" dirty="0">
              <a:solidFill>
                <a:srgbClr val="003366"/>
              </a:solidFill>
              <a:latin typeface="Trebuchet MS" panose="020B0603020202020204" pitchFamily="34" charset="0"/>
            </a:endParaRPr>
          </a:p>
        </p:txBody>
      </p:sp>
      <p:pic>
        <p:nvPicPr>
          <p:cNvPr id="3" name="Picture 2"/>
          <p:cNvPicPr>
            <a:picLocks noChangeAspect="1"/>
          </p:cNvPicPr>
          <p:nvPr/>
        </p:nvPicPr>
        <p:blipFill>
          <a:blip r:embed="rId5"/>
          <a:stretch>
            <a:fillRect/>
          </a:stretch>
        </p:blipFill>
        <p:spPr>
          <a:xfrm>
            <a:off x="377931" y="304800"/>
            <a:ext cx="3420152" cy="902286"/>
          </a:xfrm>
          <a:prstGeom prst="rect">
            <a:avLst/>
          </a:prstGeom>
        </p:spPr>
      </p:pic>
      <p:pic>
        <p:nvPicPr>
          <p:cNvPr id="2050" name="Picture 2" descr="https://www.euprio.eu/wp-content/uploads/2017/09/Top-comms-skills.jpg"/>
          <p:cNvPicPr>
            <a:picLocks noGrp="1" noChangeAspect="1" noChangeArrowheads="1"/>
          </p:cNvPicPr>
          <p:nvPr>
            <p:ph idx="1"/>
          </p:nvPr>
        </p:nvPicPr>
        <p:blipFill>
          <a:blip r:embed="rId6">
            <a:extLst>
              <a:ext uri="{BEBA8EAE-BF5A-486C-A8C5-ECC9F3942E4B}">
                <a14:imgProps xmlns:a14="http://schemas.microsoft.com/office/drawing/2010/main">
                  <a14:imgLayer r:embed="rId7">
                    <a14:imgEffect>
                      <a14:backgroundRemoval t="3052" b="90698" l="2300" r="98200">
                        <a14:foregroundMark x1="40600" y1="13517" x2="40500" y2="52035"/>
                        <a14:foregroundMark x1="43100" y1="13227" x2="43100" y2="30669"/>
                        <a14:foregroundMark x1="75300" y1="24855" x2="75300" y2="24855"/>
                        <a14:foregroundMark x1="65600" y1="21512" x2="65600" y2="21512"/>
                        <a14:foregroundMark x1="92500" y1="57558" x2="92500" y2="57558"/>
                        <a14:foregroundMark x1="82500" y1="69186" x2="82500" y2="69186"/>
                        <a14:foregroundMark x1="69000" y1="74855" x2="69000" y2="74855"/>
                        <a14:foregroundMark x1="43800" y1="15988" x2="43800" y2="15988"/>
                      </a14:backgroundRemoval>
                    </a14:imgEffect>
                  </a14:imgLayer>
                </a14:imgProps>
              </a:ext>
              <a:ext uri="{28A0092B-C50C-407E-A947-70E740481C1C}">
                <a14:useLocalDpi xmlns:a14="http://schemas.microsoft.com/office/drawing/2010/main" val="0"/>
              </a:ext>
            </a:extLst>
          </a:blip>
          <a:srcRect/>
          <a:stretch>
            <a:fillRect/>
          </a:stretch>
        </p:blipFill>
        <p:spPr bwMode="auto">
          <a:xfrm>
            <a:off x="1295400" y="2161586"/>
            <a:ext cx="6826184" cy="46964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26117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hequotes.in/wp-content/uploads/2016/01/Bernard-Shaw-quotes-6-1024x431.jpg"/>
          <p:cNvPicPr>
            <a:picLocks noGrp="1" noChangeAspect="1" noChangeArrowheads="1"/>
          </p:cNvPicPr>
          <p:nvPr>
            <p:ph idx="1"/>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sharpenSoften amount="4000"/>
                    </a14:imgEffect>
                    <a14:imgEffect>
                      <a14:colorTemperature colorTemp="11200"/>
                    </a14:imgEffect>
                    <a14:imgEffect>
                      <a14:saturation sat="0"/>
                    </a14:imgEffect>
                    <a14:imgEffect>
                      <a14:brightnessContrast bright="-5000" contrast="40000"/>
                    </a14:imgEffect>
                  </a14:imgLayer>
                </a14:imgProps>
              </a:ext>
              <a:ext uri="{28A0092B-C50C-407E-A947-70E740481C1C}">
                <a14:useLocalDpi xmlns:a14="http://schemas.microsoft.com/office/drawing/2010/main" val="0"/>
              </a:ext>
            </a:extLst>
          </a:blip>
          <a:srcRect/>
          <a:stretch>
            <a:fillRect/>
          </a:stretch>
        </p:blipFill>
        <p:spPr bwMode="auto">
          <a:xfrm>
            <a:off x="377931" y="1673939"/>
            <a:ext cx="8229600" cy="34638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5"/>
          <a:stretch>
            <a:fillRect/>
          </a:stretch>
        </p:blipFill>
        <p:spPr>
          <a:xfrm>
            <a:off x="377931" y="304801"/>
            <a:ext cx="2888393" cy="762000"/>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881870" y="5715000"/>
            <a:ext cx="914400" cy="896216"/>
          </a:xfrm>
          <a:prstGeom prst="rect">
            <a:avLst/>
          </a:prstGeom>
        </p:spPr>
      </p:pic>
      <p:pic>
        <p:nvPicPr>
          <p:cNvPr id="7"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9832" y="5791200"/>
            <a:ext cx="1908175"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19398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just" eaLnBrk="1" hangingPunct="1">
              <a:lnSpc>
                <a:spcPct val="150000"/>
              </a:lnSpc>
              <a:buNone/>
            </a:pPr>
            <a:endParaRPr lang="en-US" altLang="en-US" sz="2000" dirty="0">
              <a:latin typeface="Trebuchet MS" panose="020B0603020202020204" pitchFamily="34" charset="0"/>
              <a:cs typeface="Arial" panose="020B0604020202020204" pitchFamily="34" charset="0"/>
            </a:endParaRPr>
          </a:p>
          <a:p>
            <a:pPr marL="0" indent="0" algn="just" eaLnBrk="1" hangingPunct="1">
              <a:lnSpc>
                <a:spcPct val="150000"/>
              </a:lnSpc>
              <a:buNone/>
            </a:pPr>
            <a:endParaRPr lang="en-US" altLang="en-US" sz="2000" dirty="0">
              <a:latin typeface="Trebuchet MS" panose="020B0603020202020204" pitchFamily="34" charset="0"/>
              <a:cs typeface="Arial" panose="020B0604020202020204" pitchFamily="34" charset="0"/>
            </a:endParaRPr>
          </a:p>
          <a:p>
            <a:pPr marL="1371600" lvl="3" indent="0" eaLnBrk="1" hangingPunct="1">
              <a:lnSpc>
                <a:spcPct val="150000"/>
              </a:lnSpc>
              <a:buNone/>
            </a:pPr>
            <a:endParaRPr lang="en-US" altLang="en-US" dirty="0" smtClean="0">
              <a:latin typeface="Trebuchet MS" panose="020B0603020202020204" pitchFamily="34" charset="0"/>
              <a:cs typeface="Arial" panose="020B0604020202020204" pitchFamily="34" charset="0"/>
            </a:endParaRPr>
          </a:p>
          <a:p>
            <a:pPr marL="1371600" lvl="3" indent="0" eaLnBrk="1" hangingPunct="1">
              <a:lnSpc>
                <a:spcPct val="150000"/>
              </a:lnSpc>
              <a:buNone/>
            </a:pPr>
            <a:endParaRPr lang="en-US" altLang="en-US" dirty="0" smtClean="0">
              <a:latin typeface="Trebuchet MS" panose="020B0603020202020204" pitchFamily="34" charset="0"/>
              <a:cs typeface="Arial" panose="020B0604020202020204" pitchFamily="34" charset="0"/>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684" y="5841539"/>
            <a:ext cx="1908175"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1870" y="5715000"/>
            <a:ext cx="914400" cy="896216"/>
          </a:xfrm>
          <a:prstGeom prst="rect">
            <a:avLst/>
          </a:prstGeom>
        </p:spPr>
      </p:pic>
      <p:sp>
        <p:nvSpPr>
          <p:cNvPr id="2" name="Rectangle 1"/>
          <p:cNvSpPr/>
          <p:nvPr/>
        </p:nvSpPr>
        <p:spPr>
          <a:xfrm>
            <a:off x="257641" y="1236974"/>
            <a:ext cx="8839200" cy="2062103"/>
          </a:xfrm>
          <a:prstGeom prst="rect">
            <a:avLst/>
          </a:prstGeom>
        </p:spPr>
        <p:txBody>
          <a:bodyPr wrap="square">
            <a:spAutoFit/>
          </a:bodyPr>
          <a:lstStyle/>
          <a:p>
            <a:pPr algn="ctr"/>
            <a:r>
              <a:rPr lang="ro-RO" sz="3200" b="1" i="1" dirty="0">
                <a:solidFill>
                  <a:srgbClr val="003366"/>
                </a:solidFill>
                <a:latin typeface="Trebuchet MS" panose="020B0603020202020204" pitchFamily="34" charset="0"/>
              </a:rPr>
              <a:t>More effective communication = Better project </a:t>
            </a:r>
            <a:r>
              <a:rPr lang="ro-RO" sz="3200" b="1" i="1" dirty="0" smtClean="0">
                <a:solidFill>
                  <a:srgbClr val="003366"/>
                </a:solidFill>
                <a:latin typeface="Trebuchet MS" panose="020B0603020202020204" pitchFamily="34" charset="0"/>
              </a:rPr>
              <a:t>management</a:t>
            </a:r>
            <a:r>
              <a:rPr lang="en-US" sz="3200" b="1" i="1" dirty="0" smtClean="0">
                <a:solidFill>
                  <a:srgbClr val="003366"/>
                </a:solidFill>
                <a:latin typeface="Trebuchet MS" panose="020B0603020202020204" pitchFamily="34" charset="0"/>
              </a:rPr>
              <a:t> = Successful implementation = Higher impact</a:t>
            </a:r>
            <a:endParaRPr lang="en-US" sz="3200" b="1" dirty="0" smtClean="0">
              <a:solidFill>
                <a:srgbClr val="003366"/>
              </a:solidFill>
              <a:latin typeface="Trebuchet MS" panose="020B0603020202020204" pitchFamily="34" charset="0"/>
            </a:endParaRPr>
          </a:p>
          <a:p>
            <a:endParaRPr lang="en-US" sz="3200" dirty="0"/>
          </a:p>
        </p:txBody>
      </p:sp>
      <p:pic>
        <p:nvPicPr>
          <p:cNvPr id="7" name="Picture 6"/>
          <p:cNvPicPr>
            <a:picLocks noChangeAspect="1"/>
          </p:cNvPicPr>
          <p:nvPr/>
        </p:nvPicPr>
        <p:blipFill>
          <a:blip r:embed="rId5"/>
          <a:stretch>
            <a:fillRect/>
          </a:stretch>
        </p:blipFill>
        <p:spPr>
          <a:xfrm>
            <a:off x="421783" y="334688"/>
            <a:ext cx="3420152" cy="902286"/>
          </a:xfrm>
          <a:prstGeom prst="rect">
            <a:avLst/>
          </a:prstGeom>
        </p:spPr>
      </p:pic>
      <p:pic>
        <p:nvPicPr>
          <p:cNvPr id="5122" name="Picture 2" descr="https://i2.wp.com/trixolutions.be/wp-content/uploads/2018/07/AdobeStock_46080357.jpeg?fit=2000%2C1331&amp;ssl=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44858" y="2822363"/>
            <a:ext cx="4364642" cy="29046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77158"/>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just" eaLnBrk="1" hangingPunct="1">
              <a:lnSpc>
                <a:spcPct val="150000"/>
              </a:lnSpc>
              <a:buNone/>
            </a:pPr>
            <a:endParaRPr lang="en-US" altLang="en-US" sz="2000" dirty="0">
              <a:latin typeface="Trebuchet MS" panose="020B0603020202020204" pitchFamily="34" charset="0"/>
              <a:cs typeface="Arial" panose="020B0604020202020204" pitchFamily="34" charset="0"/>
            </a:endParaRPr>
          </a:p>
          <a:p>
            <a:pPr marL="0" indent="0" algn="just" eaLnBrk="1" hangingPunct="1">
              <a:lnSpc>
                <a:spcPct val="150000"/>
              </a:lnSpc>
              <a:buNone/>
            </a:pPr>
            <a:endParaRPr lang="en-US" altLang="en-US" sz="2000" dirty="0">
              <a:latin typeface="Trebuchet MS" panose="020B0603020202020204" pitchFamily="34" charset="0"/>
              <a:cs typeface="Arial" panose="020B0604020202020204" pitchFamily="34" charset="0"/>
            </a:endParaRPr>
          </a:p>
          <a:p>
            <a:pPr marL="1371600" lvl="3" indent="0" eaLnBrk="1" hangingPunct="1">
              <a:lnSpc>
                <a:spcPct val="150000"/>
              </a:lnSpc>
              <a:buNone/>
            </a:pPr>
            <a:endParaRPr lang="en-US" altLang="en-US" dirty="0" smtClean="0">
              <a:latin typeface="Trebuchet MS" panose="020B0603020202020204" pitchFamily="34" charset="0"/>
              <a:cs typeface="Arial" panose="020B0604020202020204" pitchFamily="34" charset="0"/>
            </a:endParaRPr>
          </a:p>
          <a:p>
            <a:pPr marL="1371600" lvl="3" indent="0" eaLnBrk="1" hangingPunct="1">
              <a:lnSpc>
                <a:spcPct val="150000"/>
              </a:lnSpc>
              <a:buNone/>
            </a:pPr>
            <a:endParaRPr lang="en-US" altLang="en-US" dirty="0" smtClean="0">
              <a:latin typeface="Trebuchet MS" panose="020B0603020202020204" pitchFamily="34" charset="0"/>
              <a:cs typeface="Arial" panose="020B0604020202020204" pitchFamily="34" charset="0"/>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684" y="5841539"/>
            <a:ext cx="1908175"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1870" y="5715000"/>
            <a:ext cx="914400" cy="896216"/>
          </a:xfrm>
          <a:prstGeom prst="rect">
            <a:avLst/>
          </a:prstGeom>
        </p:spPr>
      </p:pic>
      <p:sp>
        <p:nvSpPr>
          <p:cNvPr id="2" name="Rectangle 1"/>
          <p:cNvSpPr/>
          <p:nvPr/>
        </p:nvSpPr>
        <p:spPr>
          <a:xfrm>
            <a:off x="4281013" y="1600200"/>
            <a:ext cx="4639303" cy="4114800"/>
          </a:xfrm>
          <a:prstGeom prst="rect">
            <a:avLst/>
          </a:prstGeom>
        </p:spPr>
        <p:txBody>
          <a:bodyPr wrap="square">
            <a:spAutoFit/>
          </a:bodyPr>
          <a:lstStyle/>
          <a:p>
            <a:pPr algn="ctr"/>
            <a:r>
              <a:rPr lang="en-US" sz="3200" b="1" i="1" dirty="0" smtClean="0">
                <a:solidFill>
                  <a:srgbClr val="003366"/>
                </a:solidFill>
                <a:latin typeface="Trebuchet MS" panose="020B0603020202020204" pitchFamily="34" charset="0"/>
              </a:rPr>
              <a:t>Communication is effective when a concise and clear message is delivered well, received successfully and understand fully.</a:t>
            </a:r>
            <a:endParaRPr lang="en-US" sz="3200" b="1" dirty="0" smtClean="0">
              <a:solidFill>
                <a:srgbClr val="003366"/>
              </a:solidFill>
              <a:latin typeface="Trebuchet MS" panose="020B0603020202020204" pitchFamily="34" charset="0"/>
            </a:endParaRPr>
          </a:p>
          <a:p>
            <a:endParaRPr lang="en-US" sz="3200" dirty="0"/>
          </a:p>
        </p:txBody>
      </p:sp>
      <p:pic>
        <p:nvPicPr>
          <p:cNvPr id="7" name="Picture 6"/>
          <p:cNvPicPr>
            <a:picLocks noChangeAspect="1"/>
          </p:cNvPicPr>
          <p:nvPr/>
        </p:nvPicPr>
        <p:blipFill>
          <a:blip r:embed="rId5"/>
          <a:stretch>
            <a:fillRect/>
          </a:stretch>
        </p:blipFill>
        <p:spPr>
          <a:xfrm>
            <a:off x="421783" y="334688"/>
            <a:ext cx="3420152" cy="902286"/>
          </a:xfrm>
          <a:prstGeom prst="rect">
            <a:avLst/>
          </a:prstGeom>
        </p:spPr>
      </p:pic>
      <p:pic>
        <p:nvPicPr>
          <p:cNvPr id="4098" name="Picture 2" descr="https://static.theceomagazine.net/wp-content/uploads/2016/04/19193207/Sharon-Zeev-Poole-Why-effective-communication-is-the-most-important-business-skill.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9953" y="1951425"/>
            <a:ext cx="4073003" cy="25045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1025556"/>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684" y="5841539"/>
            <a:ext cx="1908175"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1870" y="5715000"/>
            <a:ext cx="914400" cy="896216"/>
          </a:xfrm>
          <a:prstGeom prst="rect">
            <a:avLst/>
          </a:prstGeom>
        </p:spPr>
      </p:pic>
      <p:sp>
        <p:nvSpPr>
          <p:cNvPr id="2" name="Rectangle 1"/>
          <p:cNvSpPr/>
          <p:nvPr/>
        </p:nvSpPr>
        <p:spPr>
          <a:xfrm>
            <a:off x="3157471" y="1235083"/>
            <a:ext cx="5181599" cy="7478970"/>
          </a:xfrm>
          <a:prstGeom prst="rect">
            <a:avLst/>
          </a:prstGeom>
        </p:spPr>
        <p:txBody>
          <a:bodyPr wrap="square">
            <a:spAutoFit/>
          </a:bodyPr>
          <a:lstStyle/>
          <a:p>
            <a:pPr marL="514350" indent="-514350" algn="ctr">
              <a:lnSpc>
                <a:spcPct val="150000"/>
              </a:lnSpc>
              <a:buFontTx/>
              <a:buAutoNum type="arabicPeriod"/>
            </a:pPr>
            <a:r>
              <a:rPr lang="en-US" sz="3200" b="1" dirty="0" smtClean="0">
                <a:solidFill>
                  <a:srgbClr val="003366"/>
                </a:solidFill>
                <a:latin typeface="Trebuchet MS" panose="020B0603020202020204" pitchFamily="34" charset="0"/>
              </a:rPr>
              <a:t>Meet regularly</a:t>
            </a:r>
          </a:p>
          <a:p>
            <a:pPr marL="514350" indent="-514350" algn="ctr">
              <a:lnSpc>
                <a:spcPct val="150000"/>
              </a:lnSpc>
              <a:buFontTx/>
              <a:buAutoNum type="arabicPeriod"/>
            </a:pPr>
            <a:r>
              <a:rPr lang="en-US" sz="3200" b="1" dirty="0">
                <a:solidFill>
                  <a:srgbClr val="003366"/>
                </a:solidFill>
                <a:latin typeface="Trebuchet MS" panose="020B0603020202020204" pitchFamily="34" charset="0"/>
              </a:rPr>
              <a:t>Regular update emails (e.g. weekly) with the latest project news</a:t>
            </a:r>
          </a:p>
          <a:p>
            <a:pPr marL="514350" indent="-514350" algn="ctr">
              <a:lnSpc>
                <a:spcPct val="150000"/>
              </a:lnSpc>
              <a:buAutoNum type="arabicPeriod"/>
            </a:pPr>
            <a:r>
              <a:rPr lang="en-US" sz="3200" b="1" dirty="0" smtClean="0">
                <a:solidFill>
                  <a:srgbClr val="003366"/>
                </a:solidFill>
                <a:latin typeface="Trebuchet MS" panose="020B0603020202020204" pitchFamily="34" charset="0"/>
              </a:rPr>
              <a:t>Be inclusive</a:t>
            </a:r>
          </a:p>
          <a:p>
            <a:pPr marL="514350" indent="-514350" algn="ctr">
              <a:lnSpc>
                <a:spcPct val="150000"/>
              </a:lnSpc>
              <a:buAutoNum type="arabicPeriod"/>
            </a:pPr>
            <a:r>
              <a:rPr lang="en-US" sz="3200" b="1" dirty="0">
                <a:solidFill>
                  <a:srgbClr val="003366"/>
                </a:solidFill>
                <a:latin typeface="Trebuchet MS" panose="020B0603020202020204" pitchFamily="34" charset="0"/>
              </a:rPr>
              <a:t>Provide information for decision making</a:t>
            </a:r>
          </a:p>
          <a:p>
            <a:pPr marL="514350" indent="-514350" algn="ctr">
              <a:lnSpc>
                <a:spcPct val="150000"/>
              </a:lnSpc>
              <a:buAutoNum type="arabicPeriod"/>
            </a:pPr>
            <a:endParaRPr lang="en-US" sz="3200" b="1" dirty="0" smtClean="0">
              <a:solidFill>
                <a:srgbClr val="003366"/>
              </a:solidFill>
              <a:latin typeface="Trebuchet MS" panose="020B0603020202020204" pitchFamily="34" charset="0"/>
            </a:endParaRPr>
          </a:p>
          <a:p>
            <a:pPr marL="514350" indent="-514350" algn="ctr">
              <a:lnSpc>
                <a:spcPct val="150000"/>
              </a:lnSpc>
              <a:buFontTx/>
              <a:buAutoNum type="arabicPeriod"/>
            </a:pPr>
            <a:endParaRPr lang="en-US" sz="3200" b="1" dirty="0">
              <a:solidFill>
                <a:srgbClr val="003366"/>
              </a:solidFill>
              <a:latin typeface="Trebuchet MS" panose="020B0603020202020204" pitchFamily="34" charset="0"/>
            </a:endParaRPr>
          </a:p>
          <a:p>
            <a:pPr marL="514350" indent="-514350" algn="ctr">
              <a:lnSpc>
                <a:spcPct val="150000"/>
              </a:lnSpc>
              <a:buAutoNum type="arabicPeriod"/>
            </a:pPr>
            <a:endParaRPr lang="en-US" sz="3200" dirty="0"/>
          </a:p>
        </p:txBody>
      </p:sp>
      <p:pic>
        <p:nvPicPr>
          <p:cNvPr id="7" name="Picture 6"/>
          <p:cNvPicPr>
            <a:picLocks noChangeAspect="1"/>
          </p:cNvPicPr>
          <p:nvPr/>
        </p:nvPicPr>
        <p:blipFill>
          <a:blip r:embed="rId5"/>
          <a:stretch>
            <a:fillRect/>
          </a:stretch>
        </p:blipFill>
        <p:spPr>
          <a:xfrm>
            <a:off x="421783" y="334688"/>
            <a:ext cx="3420152" cy="902286"/>
          </a:xfrm>
          <a:prstGeom prst="rect">
            <a:avLst/>
          </a:prstGeom>
        </p:spPr>
      </p:pic>
      <p:pic>
        <p:nvPicPr>
          <p:cNvPr id="6150" name="Picture 6" descr="https://ied.eu/wp-content/uploads/2018/08/do.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1280" y="2096218"/>
            <a:ext cx="2857500" cy="2886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3597707"/>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684" y="5841539"/>
            <a:ext cx="1908175"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1870" y="5715000"/>
            <a:ext cx="914400" cy="896216"/>
          </a:xfrm>
          <a:prstGeom prst="rect">
            <a:avLst/>
          </a:prstGeom>
        </p:spPr>
      </p:pic>
      <p:sp>
        <p:nvSpPr>
          <p:cNvPr id="2" name="Rectangle 1"/>
          <p:cNvSpPr/>
          <p:nvPr/>
        </p:nvSpPr>
        <p:spPr>
          <a:xfrm>
            <a:off x="2743200" y="990600"/>
            <a:ext cx="5990528" cy="7478970"/>
          </a:xfrm>
          <a:prstGeom prst="rect">
            <a:avLst/>
          </a:prstGeom>
        </p:spPr>
        <p:txBody>
          <a:bodyPr wrap="square">
            <a:spAutoFit/>
          </a:bodyPr>
          <a:lstStyle/>
          <a:p>
            <a:pPr algn="ctr">
              <a:lnSpc>
                <a:spcPct val="150000"/>
              </a:lnSpc>
            </a:pPr>
            <a:r>
              <a:rPr lang="en-US" sz="3200" b="1" dirty="0" smtClean="0">
                <a:solidFill>
                  <a:srgbClr val="003366"/>
                </a:solidFill>
                <a:latin typeface="Trebuchet MS" panose="020B0603020202020204" pitchFamily="34" charset="0"/>
              </a:rPr>
              <a:t>5. Make </a:t>
            </a:r>
            <a:r>
              <a:rPr lang="en-US" sz="3200" b="1" dirty="0">
                <a:solidFill>
                  <a:srgbClr val="003366"/>
                </a:solidFill>
                <a:latin typeface="Trebuchet MS" panose="020B0603020202020204" pitchFamily="34" charset="0"/>
              </a:rPr>
              <a:t>sure to cover all the important details.</a:t>
            </a:r>
          </a:p>
          <a:p>
            <a:pPr algn="ctr">
              <a:lnSpc>
                <a:spcPct val="150000"/>
              </a:lnSpc>
            </a:pPr>
            <a:r>
              <a:rPr lang="en-US" sz="3200" b="1" dirty="0" smtClean="0">
                <a:solidFill>
                  <a:srgbClr val="003366"/>
                </a:solidFill>
                <a:latin typeface="Trebuchet MS" panose="020B0603020202020204" pitchFamily="34" charset="0"/>
              </a:rPr>
              <a:t>6. Link </a:t>
            </a:r>
            <a:r>
              <a:rPr lang="en-US" sz="3200" b="1" dirty="0">
                <a:solidFill>
                  <a:srgbClr val="003366"/>
                </a:solidFill>
                <a:latin typeface="Trebuchet MS" panose="020B0603020202020204" pitchFamily="34" charset="0"/>
              </a:rPr>
              <a:t>important resources and documents.</a:t>
            </a:r>
          </a:p>
          <a:p>
            <a:pPr algn="ctr">
              <a:lnSpc>
                <a:spcPct val="150000"/>
              </a:lnSpc>
            </a:pPr>
            <a:r>
              <a:rPr lang="en-US" sz="3200" b="1" dirty="0" smtClean="0">
                <a:solidFill>
                  <a:srgbClr val="003366"/>
                </a:solidFill>
                <a:latin typeface="Trebuchet MS" panose="020B0603020202020204" pitchFamily="34" charset="0"/>
              </a:rPr>
              <a:t>7. Be </a:t>
            </a:r>
            <a:r>
              <a:rPr lang="en-US" sz="3200" b="1" dirty="0">
                <a:solidFill>
                  <a:srgbClr val="003366"/>
                </a:solidFill>
                <a:latin typeface="Trebuchet MS" panose="020B0603020202020204" pitchFamily="34" charset="0"/>
              </a:rPr>
              <a:t>transparent, clear and </a:t>
            </a:r>
            <a:r>
              <a:rPr lang="en-US" sz="3200" b="1" dirty="0" smtClean="0">
                <a:solidFill>
                  <a:srgbClr val="003366"/>
                </a:solidFill>
                <a:latin typeface="Trebuchet MS" panose="020B0603020202020204" pitchFamily="34" charset="0"/>
              </a:rPr>
              <a:t>concise.</a:t>
            </a:r>
            <a:endParaRPr lang="en-US" sz="3200" b="1" dirty="0">
              <a:solidFill>
                <a:srgbClr val="003366"/>
              </a:solidFill>
              <a:latin typeface="Trebuchet MS" panose="020B0603020202020204" pitchFamily="34" charset="0"/>
            </a:endParaRPr>
          </a:p>
          <a:p>
            <a:pPr algn="ctr">
              <a:lnSpc>
                <a:spcPct val="150000"/>
              </a:lnSpc>
            </a:pPr>
            <a:r>
              <a:rPr lang="en-US" sz="3200" b="1" dirty="0" smtClean="0">
                <a:solidFill>
                  <a:srgbClr val="003366"/>
                </a:solidFill>
                <a:latin typeface="Trebuchet MS" panose="020B0603020202020204" pitchFamily="34" charset="0"/>
              </a:rPr>
              <a:t>8. Show </a:t>
            </a:r>
            <a:r>
              <a:rPr lang="en-US" sz="3200" b="1" dirty="0">
                <a:solidFill>
                  <a:srgbClr val="003366"/>
                </a:solidFill>
                <a:latin typeface="Trebuchet MS" panose="020B0603020202020204" pitchFamily="34" charset="0"/>
              </a:rPr>
              <a:t>some </a:t>
            </a:r>
            <a:r>
              <a:rPr lang="en-US" sz="3200" b="1" dirty="0" smtClean="0">
                <a:solidFill>
                  <a:srgbClr val="003366"/>
                </a:solidFill>
                <a:latin typeface="Trebuchet MS" panose="020B0603020202020204" pitchFamily="34" charset="0"/>
              </a:rPr>
              <a:t>respect</a:t>
            </a:r>
          </a:p>
          <a:p>
            <a:pPr algn="ctr">
              <a:lnSpc>
                <a:spcPct val="150000"/>
              </a:lnSpc>
            </a:pPr>
            <a:r>
              <a:rPr lang="en-US" sz="3200" b="1" dirty="0" smtClean="0">
                <a:solidFill>
                  <a:srgbClr val="003366"/>
                </a:solidFill>
                <a:latin typeface="Trebuchet MS" panose="020B0603020202020204" pitchFamily="34" charset="0"/>
              </a:rPr>
              <a:t>9. Feedback</a:t>
            </a:r>
            <a:endParaRPr lang="en-US" sz="3200" b="1" dirty="0">
              <a:solidFill>
                <a:srgbClr val="003366"/>
              </a:solidFill>
              <a:latin typeface="Trebuchet MS" panose="020B0603020202020204" pitchFamily="34" charset="0"/>
            </a:endParaRPr>
          </a:p>
          <a:p>
            <a:pPr marL="514350" indent="-514350" algn="ctr">
              <a:lnSpc>
                <a:spcPct val="150000"/>
              </a:lnSpc>
              <a:buFontTx/>
              <a:buAutoNum type="arabicPeriod"/>
            </a:pPr>
            <a:endParaRPr lang="en-US" sz="3200" b="1" dirty="0">
              <a:solidFill>
                <a:srgbClr val="003366"/>
              </a:solidFill>
              <a:latin typeface="Trebuchet MS" panose="020B0603020202020204" pitchFamily="34" charset="0"/>
            </a:endParaRPr>
          </a:p>
          <a:p>
            <a:pPr marL="514350" indent="-514350" algn="ctr">
              <a:lnSpc>
                <a:spcPct val="150000"/>
              </a:lnSpc>
              <a:buAutoNum type="arabicPeriod"/>
            </a:pPr>
            <a:endParaRPr lang="en-US" sz="3200" dirty="0"/>
          </a:p>
        </p:txBody>
      </p:sp>
      <p:pic>
        <p:nvPicPr>
          <p:cNvPr id="7" name="Picture 6"/>
          <p:cNvPicPr>
            <a:picLocks noChangeAspect="1"/>
          </p:cNvPicPr>
          <p:nvPr/>
        </p:nvPicPr>
        <p:blipFill>
          <a:blip r:embed="rId5"/>
          <a:stretch>
            <a:fillRect/>
          </a:stretch>
        </p:blipFill>
        <p:spPr>
          <a:xfrm>
            <a:off x="421783" y="334688"/>
            <a:ext cx="3420152" cy="902286"/>
          </a:xfrm>
          <a:prstGeom prst="rect">
            <a:avLst/>
          </a:prstGeom>
        </p:spPr>
      </p:pic>
      <p:pic>
        <p:nvPicPr>
          <p:cNvPr id="7170" name="Picture 2" descr="https://ied.eu/wp-content/uploads/2018/08/do.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6020" y="2113424"/>
            <a:ext cx="2857500" cy="2886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2687252"/>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1783" y="2784267"/>
            <a:ext cx="8229600" cy="4525963"/>
          </a:xfrm>
        </p:spPr>
        <p:txBody>
          <a:bodyPr/>
          <a:lstStyle/>
          <a:p>
            <a:pPr marL="0" indent="0" algn="just" eaLnBrk="1" hangingPunct="1">
              <a:lnSpc>
                <a:spcPct val="150000"/>
              </a:lnSpc>
              <a:buNone/>
            </a:pPr>
            <a:endParaRPr lang="en-US" altLang="en-US" sz="2000" dirty="0">
              <a:latin typeface="Trebuchet MS" panose="020B0603020202020204" pitchFamily="34" charset="0"/>
              <a:cs typeface="Arial" panose="020B0604020202020204" pitchFamily="34" charset="0"/>
            </a:endParaRPr>
          </a:p>
          <a:p>
            <a:pPr marL="0" indent="0" algn="just" eaLnBrk="1" hangingPunct="1">
              <a:lnSpc>
                <a:spcPct val="150000"/>
              </a:lnSpc>
              <a:buNone/>
            </a:pPr>
            <a:endParaRPr lang="en-US" altLang="en-US" sz="2000" dirty="0">
              <a:latin typeface="Trebuchet MS" panose="020B0603020202020204" pitchFamily="34" charset="0"/>
              <a:cs typeface="Arial" panose="020B0604020202020204" pitchFamily="34" charset="0"/>
            </a:endParaRPr>
          </a:p>
          <a:p>
            <a:pPr marL="1371600" lvl="3" indent="0" eaLnBrk="1" hangingPunct="1">
              <a:lnSpc>
                <a:spcPct val="150000"/>
              </a:lnSpc>
              <a:buNone/>
            </a:pPr>
            <a:endParaRPr lang="en-US" altLang="en-US" dirty="0" smtClean="0">
              <a:latin typeface="Trebuchet MS" panose="020B0603020202020204" pitchFamily="34" charset="0"/>
              <a:cs typeface="Arial" panose="020B0604020202020204" pitchFamily="34" charset="0"/>
            </a:endParaRPr>
          </a:p>
          <a:p>
            <a:pPr marL="1371600" lvl="3" indent="0" eaLnBrk="1" hangingPunct="1">
              <a:lnSpc>
                <a:spcPct val="150000"/>
              </a:lnSpc>
              <a:buNone/>
            </a:pPr>
            <a:endParaRPr lang="en-US" altLang="en-US" dirty="0" smtClean="0">
              <a:latin typeface="Trebuchet MS" panose="020B0603020202020204" pitchFamily="34" charset="0"/>
              <a:cs typeface="Arial" panose="020B0604020202020204" pitchFamily="34" charset="0"/>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684" y="5841539"/>
            <a:ext cx="1908175"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1870" y="5715000"/>
            <a:ext cx="914400" cy="896216"/>
          </a:xfrm>
          <a:prstGeom prst="rect">
            <a:avLst/>
          </a:prstGeom>
        </p:spPr>
      </p:pic>
      <p:sp>
        <p:nvSpPr>
          <p:cNvPr id="2" name="Rectangle 1"/>
          <p:cNvSpPr/>
          <p:nvPr/>
        </p:nvSpPr>
        <p:spPr>
          <a:xfrm>
            <a:off x="193558" y="1447800"/>
            <a:ext cx="5964130" cy="5509200"/>
          </a:xfrm>
          <a:prstGeom prst="rect">
            <a:avLst/>
          </a:prstGeom>
        </p:spPr>
        <p:txBody>
          <a:bodyPr wrap="square">
            <a:spAutoFit/>
          </a:bodyPr>
          <a:lstStyle/>
          <a:p>
            <a:pPr marL="514350" indent="-514350" algn="ctr">
              <a:buFont typeface="+mj-lt"/>
              <a:buAutoNum type="arabicPeriod"/>
            </a:pPr>
            <a:r>
              <a:rPr lang="en-US" sz="3200" b="1" i="1" dirty="0" smtClean="0">
                <a:solidFill>
                  <a:srgbClr val="003366"/>
                </a:solidFill>
                <a:latin typeface="Trebuchet MS" panose="020B0603020202020204" pitchFamily="34" charset="0"/>
              </a:rPr>
              <a:t>Messages that are too vague,</a:t>
            </a:r>
          </a:p>
          <a:p>
            <a:pPr marL="514350" indent="-514350" algn="ctr">
              <a:buFont typeface="+mj-lt"/>
              <a:buAutoNum type="arabicPeriod"/>
            </a:pPr>
            <a:r>
              <a:rPr lang="en-US" sz="3200" b="1" i="1" dirty="0" smtClean="0">
                <a:solidFill>
                  <a:srgbClr val="003366"/>
                </a:solidFill>
                <a:latin typeface="Trebuchet MS" panose="020B0603020202020204" pitchFamily="34" charset="0"/>
              </a:rPr>
              <a:t>Not asking for confirmation and feedback,</a:t>
            </a:r>
          </a:p>
          <a:p>
            <a:pPr marL="514350" indent="-514350" algn="ctr">
              <a:buFont typeface="+mj-lt"/>
              <a:buAutoNum type="arabicPeriod"/>
            </a:pPr>
            <a:r>
              <a:rPr lang="en-US" sz="3200" b="1" i="1" dirty="0" smtClean="0">
                <a:solidFill>
                  <a:srgbClr val="003366"/>
                </a:solidFill>
                <a:latin typeface="Trebuchet MS" panose="020B0603020202020204" pitchFamily="34" charset="0"/>
              </a:rPr>
              <a:t>Over-valuing social-media,</a:t>
            </a:r>
          </a:p>
          <a:p>
            <a:pPr marL="514350" indent="-514350" algn="ctr">
              <a:buFont typeface="+mj-lt"/>
              <a:buAutoNum type="arabicPeriod"/>
            </a:pPr>
            <a:r>
              <a:rPr lang="en-US" sz="3200" b="1" i="1" dirty="0">
                <a:solidFill>
                  <a:srgbClr val="003366"/>
                </a:solidFill>
                <a:latin typeface="Trebuchet MS" panose="020B0603020202020204" pitchFamily="34" charset="0"/>
              </a:rPr>
              <a:t>Don’t just have complaints; have </a:t>
            </a:r>
            <a:r>
              <a:rPr lang="en-US" sz="3200" b="1" i="1" dirty="0" smtClean="0">
                <a:solidFill>
                  <a:srgbClr val="003366"/>
                </a:solidFill>
                <a:latin typeface="Trebuchet MS" panose="020B0603020202020204" pitchFamily="34" charset="0"/>
              </a:rPr>
              <a:t>suggestions </a:t>
            </a:r>
            <a:r>
              <a:rPr lang="en-US" sz="3200" b="1" i="1" dirty="0" err="1" smtClean="0">
                <a:solidFill>
                  <a:srgbClr val="003366"/>
                </a:solidFill>
                <a:latin typeface="Trebuchet MS" panose="020B0603020202020204" pitchFamily="34" charset="0"/>
              </a:rPr>
              <a:t>etc</a:t>
            </a:r>
            <a:endParaRPr lang="en-US" sz="3200" b="1" i="1" dirty="0">
              <a:solidFill>
                <a:srgbClr val="003366"/>
              </a:solidFill>
              <a:latin typeface="Trebuchet MS" panose="020B0603020202020204" pitchFamily="34" charset="0"/>
            </a:endParaRPr>
          </a:p>
          <a:p>
            <a:pPr marL="457200" indent="-457200" algn="ctr">
              <a:buFontTx/>
              <a:buChar char="-"/>
            </a:pPr>
            <a:endParaRPr lang="en-US" sz="3200" b="1" dirty="0" smtClean="0">
              <a:solidFill>
                <a:srgbClr val="003366"/>
              </a:solidFill>
              <a:latin typeface="Trebuchet MS" panose="020B0603020202020204" pitchFamily="34" charset="0"/>
            </a:endParaRPr>
          </a:p>
          <a:p>
            <a:endParaRPr lang="en-US" sz="3200" dirty="0"/>
          </a:p>
        </p:txBody>
      </p:sp>
      <p:pic>
        <p:nvPicPr>
          <p:cNvPr id="7" name="Picture 6"/>
          <p:cNvPicPr>
            <a:picLocks noChangeAspect="1"/>
          </p:cNvPicPr>
          <p:nvPr/>
        </p:nvPicPr>
        <p:blipFill>
          <a:blip r:embed="rId5"/>
          <a:stretch>
            <a:fillRect/>
          </a:stretch>
        </p:blipFill>
        <p:spPr>
          <a:xfrm>
            <a:off x="421783" y="334688"/>
            <a:ext cx="3420152" cy="902286"/>
          </a:xfrm>
          <a:prstGeom prst="rect">
            <a:avLst/>
          </a:prstGeom>
        </p:spPr>
      </p:pic>
      <p:pic>
        <p:nvPicPr>
          <p:cNvPr id="3076" name="Picture 4" descr="https://ied.eu/wp-content/uploads/2018/08/dont.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73151" y="1572504"/>
            <a:ext cx="3045242" cy="307569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7"/>
          <a:stretch>
            <a:fillRect/>
          </a:stretch>
        </p:blipFill>
        <p:spPr>
          <a:xfrm>
            <a:off x="2129328" y="6233687"/>
            <a:ext cx="5786945" cy="496316"/>
          </a:xfrm>
          <a:prstGeom prst="rect">
            <a:avLst/>
          </a:prstGeom>
        </p:spPr>
      </p:pic>
    </p:spTree>
    <p:extLst>
      <p:ext uri="{BB962C8B-B14F-4D97-AF65-F5344CB8AC3E}">
        <p14:creationId xmlns:p14="http://schemas.microsoft.com/office/powerpoint/2010/main" val="1193150501"/>
      </p:ext>
    </p:extLst>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10041</TotalTime>
  <Words>1100</Words>
  <Application>Microsoft Office PowerPoint</Application>
  <PresentationFormat>On-screen Show (4:3)</PresentationFormat>
  <Paragraphs>64</Paragraphs>
  <Slides>8</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Trebuchet MS</vt:lpstr>
      <vt:lpstr>Office Theme</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MRQ</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GL2</dc:title>
  <dc:creator>vmp</dc:creator>
  <cp:lastModifiedBy>Evdokia Nedelcheva</cp:lastModifiedBy>
  <cp:revision>993</cp:revision>
  <cp:lastPrinted>2016-10-19T12:11:35Z</cp:lastPrinted>
  <dcterms:created xsi:type="dcterms:W3CDTF">2007-11-21T13:10:07Z</dcterms:created>
  <dcterms:modified xsi:type="dcterms:W3CDTF">2019-04-11T11:40:06Z</dcterms:modified>
</cp:coreProperties>
</file>