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20" r:id="rId2"/>
    <p:sldId id="411" r:id="rId3"/>
    <p:sldId id="417" r:id="rId4"/>
    <p:sldId id="412" r:id="rId5"/>
    <p:sldId id="418" r:id="rId6"/>
    <p:sldId id="413" r:id="rId7"/>
    <p:sldId id="419" r:id="rId8"/>
    <p:sldId id="414" r:id="rId9"/>
    <p:sldId id="421" r:id="rId10"/>
    <p:sldId id="415" r:id="rId11"/>
    <p:sldId id="41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43" autoAdjust="0"/>
    <p:restoredTop sz="94061" autoAdjust="0"/>
  </p:normalViewPr>
  <p:slideViewPr>
    <p:cSldViewPr>
      <p:cViewPr varScale="1">
        <p:scale>
          <a:sx n="80" d="100"/>
          <a:sy n="80" d="100"/>
        </p:scale>
        <p:origin x="893" y="6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16.04.2019</a:t>
            </a:fld>
            <a:endParaRPr lang="ro-RO"/>
          </a:p>
        </p:txBody>
      </p:sp>
      <p:sp>
        <p:nvSpPr>
          <p:cNvPr id="4" name="Footer Placeholder 3"/>
          <p:cNvSpPr>
            <a:spLocks noGrp="1"/>
          </p:cNvSpPr>
          <p:nvPr>
            <p:ph type="ftr" sz="quarter" idx="2"/>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16.04.2019</a:t>
            </a:fld>
            <a:endParaRPr lang="ro-RO"/>
          </a:p>
        </p:txBody>
      </p:sp>
      <p:sp>
        <p:nvSpPr>
          <p:cNvPr id="4" name="Slide Image Placeholder 3"/>
          <p:cNvSpPr>
            <a:spLocks noGrp="1" noRot="1" noChangeAspect="1"/>
          </p:cNvSpPr>
          <p:nvPr>
            <p:ph type="sldImg" idx="2"/>
          </p:nvPr>
        </p:nvSpPr>
        <p:spPr>
          <a:xfrm>
            <a:off x="1141413" y="685800"/>
            <a:ext cx="4575175" cy="3430588"/>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85159" y="4344467"/>
            <a:ext cx="5487684" cy="4113254"/>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smtClean="0"/>
          </a:p>
        </p:txBody>
      </p:sp>
    </p:spTree>
    <p:extLst>
      <p:ext uri="{BB962C8B-B14F-4D97-AF65-F5344CB8AC3E}">
        <p14:creationId xmlns:p14="http://schemas.microsoft.com/office/powerpoint/2010/main" val="305788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3647803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366927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067576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858668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140337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573023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1244671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633526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502093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3906084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4/16/2019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4/16/2019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4/16/2019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4/16/2019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4/16/2019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4/16/2019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4/16/2019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4/16/2019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4/16/2019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4/16/2019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4/16/2019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4/16/2019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hyperlink" Target="http://www.interregrobg.eu/"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81700" y="194634"/>
            <a:ext cx="1828800" cy="1357313"/>
          </a:xfrm>
          <a:prstGeom prst="rect">
            <a:avLst/>
          </a:prstGeom>
          <a:noFill/>
          <a:ln w="9525">
            <a:noFill/>
            <a:miter lim="800000"/>
            <a:headEnd/>
            <a:tailEnd/>
          </a:ln>
        </p:spPr>
      </p:pic>
      <p:sp>
        <p:nvSpPr>
          <p:cNvPr id="9" name="Rectangle 8"/>
          <p:cNvSpPr/>
          <p:nvPr/>
        </p:nvSpPr>
        <p:spPr>
          <a:xfrm>
            <a:off x="495300" y="2162175"/>
            <a:ext cx="8229600" cy="1034129"/>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CONTRACT MODIFICATION</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522790"/>
            <a:ext cx="3454541" cy="1618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5"/>
          <a:stretch>
            <a:fillRect/>
          </a:stretch>
        </p:blipFill>
        <p:spPr>
          <a:xfrm>
            <a:off x="7839075" y="372309"/>
            <a:ext cx="1096305" cy="1075490"/>
          </a:xfrm>
          <a:prstGeom prst="rect">
            <a:avLst/>
          </a:prstGeom>
        </p:spPr>
      </p:pic>
      <p:pic>
        <p:nvPicPr>
          <p:cNvPr id="3" name="Picture 2"/>
          <p:cNvPicPr>
            <a:picLocks noChangeAspect="1"/>
          </p:cNvPicPr>
          <p:nvPr/>
        </p:nvPicPr>
        <p:blipFill>
          <a:blip r:embed="rId6"/>
          <a:stretch>
            <a:fillRect/>
          </a:stretch>
        </p:blipFill>
        <p:spPr>
          <a:xfrm>
            <a:off x="451231" y="352333"/>
            <a:ext cx="3821938" cy="1008283"/>
          </a:xfrm>
          <a:prstGeom prst="rect">
            <a:avLst/>
          </a:prstGeom>
        </p:spPr>
      </p:pic>
      <p:pic>
        <p:nvPicPr>
          <p:cNvPr id="4" name="Picture 3"/>
          <p:cNvPicPr>
            <a:picLocks noChangeAspect="1"/>
          </p:cNvPicPr>
          <p:nvPr/>
        </p:nvPicPr>
        <p:blipFill>
          <a:blip r:embed="rId7"/>
          <a:stretch>
            <a:fillRect/>
          </a:stretch>
        </p:blipFill>
        <p:spPr>
          <a:xfrm>
            <a:off x="4224984" y="344615"/>
            <a:ext cx="1728141" cy="1261608"/>
          </a:xfrm>
          <a:prstGeom prst="rect">
            <a:avLst/>
          </a:prstGeom>
        </p:spPr>
      </p:pic>
      <p:sp>
        <p:nvSpPr>
          <p:cNvPr id="14" name="Rectangle 13"/>
          <p:cNvSpPr/>
          <p:nvPr/>
        </p:nvSpPr>
        <p:spPr>
          <a:xfrm>
            <a:off x="2714885" y="5486400"/>
            <a:ext cx="3663569" cy="787908"/>
          </a:xfrm>
          <a:prstGeom prst="rect">
            <a:avLst/>
          </a:prstGeom>
        </p:spPr>
        <p:txBody>
          <a:bodyPr wrap="square">
            <a:spAutoFit/>
          </a:bodyPr>
          <a:lstStyle/>
          <a:p>
            <a:pPr algn="ctr"/>
            <a:r>
              <a:rPr lang="en-US" sz="2000" b="1" dirty="0" smtClean="0">
                <a:solidFill>
                  <a:srgbClr val="002060"/>
                </a:solidFill>
                <a:effectLst>
                  <a:outerShdw blurRad="38100" dist="38100" dir="2700000" algn="tl">
                    <a:srgbClr val="000000">
                      <a:alpha val="43137"/>
                    </a:srgbClr>
                  </a:outerShdw>
                </a:effectLst>
                <a:latin typeface="Trebuchet MS" pitchFamily="34" charset="0"/>
              </a:rPr>
              <a:t>www.interregrobg.eu</a:t>
            </a:r>
          </a:p>
          <a:p>
            <a:pPr algn="ctr">
              <a:lnSpc>
                <a:spcPct val="90000"/>
              </a:lnSpc>
              <a:defRPr/>
            </a:pPr>
            <a:endParaRPr lang="en-US" sz="2800" b="1" dirty="0">
              <a:effectLst>
                <a:outerShdw blurRad="38100" dist="38100" dir="2700000" algn="tl">
                  <a:srgbClr val="C0C0C0"/>
                </a:outerShdw>
              </a:effectLst>
            </a:endParaRPr>
          </a:p>
        </p:txBody>
      </p:sp>
    </p:spTree>
  </p:cSld>
  <p:clrMapOvr>
    <a:masterClrMapping/>
  </p:clrMapOvr>
  <p:transition advClick="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849" y="1040093"/>
            <a:ext cx="8229600" cy="838200"/>
          </a:xfrm>
        </p:spPr>
        <p:txBody>
          <a:bodyPr/>
          <a:lstStyle/>
          <a:p>
            <a:r>
              <a:rPr lang="en-US" sz="3200" b="1" dirty="0" smtClean="0">
                <a:solidFill>
                  <a:srgbClr val="002060"/>
                </a:solidFill>
                <a:latin typeface="Trebuchet MS" panose="020B0603020202020204" pitchFamily="34" charset="0"/>
              </a:rPr>
              <a:t>Workflow</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2019803"/>
            <a:ext cx="9144000" cy="1290364"/>
          </a:xfrm>
        </p:spPr>
        <p:txBody>
          <a:bodyPr/>
          <a:lstStyle/>
          <a:p>
            <a:pPr lvl="1" algn="just">
              <a:buFont typeface="Arial" panose="020B0604020202020204" pitchFamily="34" charset="0"/>
              <a:buChar char="•"/>
            </a:pPr>
            <a:r>
              <a:rPr lang="en-GB" sz="1800" dirty="0" smtClean="0">
                <a:latin typeface="Trebuchet MS" pitchFamily="34" charset="0"/>
              </a:rPr>
              <a:t>The </a:t>
            </a:r>
            <a:r>
              <a:rPr lang="en-GB" sz="1800" dirty="0">
                <a:latin typeface="Trebuchet MS" pitchFamily="34" charset="0"/>
              </a:rPr>
              <a:t>LB will initiate the modification request in the </a:t>
            </a:r>
            <a:r>
              <a:rPr lang="en-GB" sz="1800" dirty="0" err="1">
                <a:latin typeface="Trebuchet MS" pitchFamily="34" charset="0"/>
              </a:rPr>
              <a:t>eMS</a:t>
            </a:r>
            <a:r>
              <a:rPr lang="en-GB" sz="1800" dirty="0">
                <a:latin typeface="Trebuchet MS" pitchFamily="34" charset="0"/>
              </a:rPr>
              <a:t> system, as foreseen within the </a:t>
            </a:r>
            <a:r>
              <a:rPr lang="en-GB" sz="1800" dirty="0" err="1">
                <a:latin typeface="Trebuchet MS" pitchFamily="34" charset="0"/>
              </a:rPr>
              <a:t>eMS</a:t>
            </a:r>
            <a:r>
              <a:rPr lang="en-GB" sz="1800" dirty="0">
                <a:latin typeface="Trebuchet MS" pitchFamily="34" charset="0"/>
              </a:rPr>
              <a:t> </a:t>
            </a:r>
            <a:r>
              <a:rPr lang="en-GB" sz="1800" dirty="0" smtClean="0">
                <a:latin typeface="Trebuchet MS" pitchFamily="34" charset="0"/>
              </a:rPr>
              <a:t>guidance, submitting also </a:t>
            </a:r>
            <a:r>
              <a:rPr lang="en-GB" sz="1800" dirty="0">
                <a:latin typeface="Trebuchet MS" pitchFamily="34" charset="0"/>
              </a:rPr>
              <a:t>an e-mail in the </a:t>
            </a:r>
            <a:r>
              <a:rPr lang="en-GB" sz="1800" dirty="0" err="1">
                <a:latin typeface="Trebuchet MS" pitchFamily="34" charset="0"/>
              </a:rPr>
              <a:t>eMS</a:t>
            </a:r>
            <a:r>
              <a:rPr lang="en-GB" sz="1800" dirty="0">
                <a:latin typeface="Trebuchet MS" pitchFamily="34" charset="0"/>
              </a:rPr>
              <a:t> system to the designated JS </a:t>
            </a:r>
            <a:r>
              <a:rPr lang="en-GB" sz="1800" dirty="0" smtClean="0">
                <a:latin typeface="Trebuchet MS" pitchFamily="34" charset="0"/>
              </a:rPr>
              <a:t>officers (the entire procedure is available in the Project Implementation Manual, chapter 16).</a:t>
            </a:r>
          </a:p>
        </p:txBody>
      </p:sp>
      <p:pic>
        <p:nvPicPr>
          <p:cNvPr id="4" name="Picture 3"/>
          <p:cNvPicPr>
            <a:picLocks noChangeAspect="1"/>
          </p:cNvPicPr>
          <p:nvPr/>
        </p:nvPicPr>
        <p:blipFill>
          <a:blip r:embed="rId3"/>
          <a:stretch>
            <a:fillRect/>
          </a:stretch>
        </p:blipFill>
        <p:spPr>
          <a:xfrm>
            <a:off x="457200" y="165082"/>
            <a:ext cx="8358340" cy="987638"/>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3445783"/>
            <a:ext cx="3533979" cy="2357826"/>
          </a:xfrm>
          <a:prstGeom prst="rect">
            <a:avLst/>
          </a:prstGeom>
        </p:spPr>
      </p:pic>
      <p:sp>
        <p:nvSpPr>
          <p:cNvPr id="7" name="Rectangle 6"/>
          <p:cNvSpPr/>
          <p:nvPr/>
        </p:nvSpPr>
        <p:spPr>
          <a:xfrm>
            <a:off x="-122382" y="3451677"/>
            <a:ext cx="4999182" cy="1477328"/>
          </a:xfrm>
          <a:prstGeom prst="rect">
            <a:avLst/>
          </a:prstGeom>
        </p:spPr>
        <p:txBody>
          <a:bodyPr wrap="square">
            <a:spAutoFit/>
          </a:bodyPr>
          <a:lstStyle/>
          <a:p>
            <a:pPr marL="742950" lvl="1" indent="-285750" algn="just">
              <a:buFont typeface="Arial" panose="020B0604020202020204" pitchFamily="34" charset="0"/>
              <a:buChar char="•"/>
            </a:pPr>
            <a:r>
              <a:rPr lang="en-GB" dirty="0" smtClean="0">
                <a:latin typeface="Trebuchet MS" pitchFamily="34" charset="0"/>
              </a:rPr>
              <a:t>The </a:t>
            </a:r>
            <a:r>
              <a:rPr lang="en-GB" dirty="0">
                <a:latin typeface="Trebuchet MS" pitchFamily="34" charset="0"/>
              </a:rPr>
              <a:t>JS analyses the proposal in 20 working days. Additional information/document/clarifications may be requested (the deadline for analysis is suspended in this case). </a:t>
            </a:r>
          </a:p>
        </p:txBody>
      </p:sp>
      <p:pic>
        <p:nvPicPr>
          <p:cNvPr id="6" name="Picture 5"/>
          <p:cNvPicPr>
            <a:picLocks noChangeAspect="1"/>
          </p:cNvPicPr>
          <p:nvPr/>
        </p:nvPicPr>
        <p:blipFill>
          <a:blip r:embed="rId5"/>
          <a:stretch>
            <a:fillRect/>
          </a:stretch>
        </p:blipFill>
        <p:spPr>
          <a:xfrm>
            <a:off x="379596" y="5939225"/>
            <a:ext cx="8596105" cy="798645"/>
          </a:xfrm>
          <a:prstGeom prst="rect">
            <a:avLst/>
          </a:prstGeom>
        </p:spPr>
      </p:pic>
    </p:spTree>
    <p:extLst>
      <p:ext uri="{BB962C8B-B14F-4D97-AF65-F5344CB8AC3E}">
        <p14:creationId xmlns:p14="http://schemas.microsoft.com/office/powerpoint/2010/main" val="234688440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200148" y="5724655"/>
            <a:ext cx="6858001" cy="354628"/>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it-IT" sz="1400" b="1" dirty="0" smtClean="0">
                <a:solidFill>
                  <a:schemeClr val="tx2">
                    <a:lumMod val="75000"/>
                  </a:schemeClr>
                </a:solidFill>
                <a:latin typeface="Trebuchet MS" panose="020B0603020202020204" pitchFamily="34" charset="0"/>
              </a:rPr>
              <a:t>The content of this material does not necessarily represent the official position of the European Union</a:t>
            </a:r>
            <a:endParaRPr lang="en-US" sz="1400" dirty="0">
              <a:solidFill>
                <a:srgbClr val="FF0000"/>
              </a:solidFill>
              <a:latin typeface="Trebuchet MS" panose="020B0603020202020204" pitchFamily="34" charset="0"/>
            </a:endParaRPr>
          </a:p>
        </p:txBody>
      </p:sp>
      <p:sp>
        <p:nvSpPr>
          <p:cNvPr id="8" name="Rectangle 7"/>
          <p:cNvSpPr/>
          <p:nvPr/>
        </p:nvSpPr>
        <p:spPr>
          <a:xfrm>
            <a:off x="361949" y="6441735"/>
            <a:ext cx="8534400" cy="307777"/>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lvl="0" algn="ctr"/>
            <a:r>
              <a:rPr lang="ro-RO" sz="1400" b="1" dirty="0" smtClean="0">
                <a:solidFill>
                  <a:srgbClr val="002060"/>
                </a:solidFill>
                <a:effectLst>
                  <a:outerShdw blurRad="38100" dist="38100" dir="2700000" algn="tl">
                    <a:srgbClr val="000000">
                      <a:alpha val="43137"/>
                    </a:srgbClr>
                  </a:outerShdw>
                </a:effectLst>
                <a:latin typeface="Trebuchet MS" pitchFamily="34" charset="0"/>
                <a:hlinkClick r:id="rId3"/>
              </a:rPr>
              <a:t>www.interregrobg.eu</a:t>
            </a:r>
            <a:r>
              <a:rPr lang="ro-RO" sz="1400" b="1" dirty="0" smtClean="0">
                <a:solidFill>
                  <a:srgbClr val="002060"/>
                </a:solidFill>
                <a:effectLst>
                  <a:outerShdw blurRad="38100" dist="38100" dir="2700000" algn="tl">
                    <a:srgbClr val="000000">
                      <a:alpha val="43137"/>
                    </a:srgbClr>
                  </a:outerShdw>
                </a:effectLst>
                <a:latin typeface="Trebuchet MS" pitchFamily="34" charset="0"/>
              </a:rPr>
              <a:t> </a:t>
            </a:r>
            <a:endParaRPr lang="en-US" sz="1400" b="1" dirty="0">
              <a:solidFill>
                <a:srgbClr val="002060"/>
              </a:solidFill>
              <a:effectLst>
                <a:outerShdw blurRad="38100" dist="38100" dir="2700000" algn="tl">
                  <a:srgbClr val="000000">
                    <a:alpha val="43137"/>
                  </a:srgbClr>
                </a:outerShdw>
              </a:effectLst>
              <a:latin typeface="Trebuchet MS" pitchFamily="34" charset="0"/>
            </a:endParaRPr>
          </a:p>
        </p:txBody>
      </p:sp>
      <p:pic>
        <p:nvPicPr>
          <p:cNvPr id="4" name="Picture 3"/>
          <p:cNvPicPr>
            <a:picLocks noChangeAspect="1"/>
          </p:cNvPicPr>
          <p:nvPr/>
        </p:nvPicPr>
        <p:blipFill>
          <a:blip r:embed="rId4"/>
          <a:stretch>
            <a:fillRect/>
          </a:stretch>
        </p:blipFill>
        <p:spPr>
          <a:xfrm>
            <a:off x="449979" y="170663"/>
            <a:ext cx="8358340" cy="987638"/>
          </a:xfrm>
          <a:prstGeom prst="rect">
            <a:avLst/>
          </a:prstGeom>
        </p:spPr>
      </p:pic>
      <p:sp>
        <p:nvSpPr>
          <p:cNvPr id="9" name="Title 1"/>
          <p:cNvSpPr txBox="1">
            <a:spLocks/>
          </p:cNvSpPr>
          <p:nvPr/>
        </p:nvSpPr>
        <p:spPr bwMode="auto">
          <a:xfrm>
            <a:off x="493458" y="919794"/>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dirty="0" smtClean="0">
                <a:solidFill>
                  <a:srgbClr val="002060"/>
                </a:solidFill>
                <a:latin typeface="Trebuchet MS" panose="020B0603020202020204" pitchFamily="34" charset="0"/>
              </a:rPr>
              <a:t>Workflow</a:t>
            </a:r>
            <a:endParaRPr lang="en-US" sz="3200" b="1" i="1" dirty="0">
              <a:solidFill>
                <a:srgbClr val="002060"/>
              </a:solidFill>
              <a:latin typeface="Trebuchet MS" panose="020B0603020202020204" pitchFamily="34" charset="0"/>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81800" y="2225101"/>
            <a:ext cx="1906622" cy="1750219"/>
          </a:xfrm>
          <a:prstGeom prst="rect">
            <a:avLst/>
          </a:prstGeom>
        </p:spPr>
      </p:pic>
      <p:sp>
        <p:nvSpPr>
          <p:cNvPr id="10" name="Content Placeholder 1"/>
          <p:cNvSpPr txBox="1">
            <a:spLocks/>
          </p:cNvSpPr>
          <p:nvPr/>
        </p:nvSpPr>
        <p:spPr bwMode="auto">
          <a:xfrm>
            <a:off x="-76200" y="1676400"/>
            <a:ext cx="9144000" cy="3124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gn="just">
              <a:buFont typeface="Arial" panose="020B0604020202020204" pitchFamily="34" charset="0"/>
              <a:buChar char="•"/>
            </a:pPr>
            <a:r>
              <a:rPr lang="en-GB" sz="1800" dirty="0" smtClean="0">
                <a:latin typeface="Trebuchet MS" pitchFamily="34" charset="0"/>
              </a:rPr>
              <a:t>In case of addendum, LB submits the addenda (signed, stamped and dated) by post / courier / directly to MA. MA may request clarifications / modification of the already submitted documents to LB, if the case. </a:t>
            </a:r>
          </a:p>
          <a:p>
            <a:pPr lvl="1" algn="just">
              <a:buFont typeface="Arial" panose="020B0604020202020204" pitchFamily="34" charset="0"/>
              <a:buChar char="•"/>
            </a:pPr>
            <a:endParaRPr lang="en-GB" sz="1800" dirty="0" smtClean="0">
              <a:latin typeface="Trebuchet MS" pitchFamily="34" charset="0"/>
            </a:endParaRPr>
          </a:p>
          <a:p>
            <a:pPr lvl="1" algn="just">
              <a:buFont typeface="Arial" panose="020B0604020202020204" pitchFamily="34" charset="0"/>
              <a:buChar char="•"/>
            </a:pPr>
            <a:r>
              <a:rPr lang="en-GB" sz="1800" dirty="0">
                <a:latin typeface="Trebuchet MS" pitchFamily="34" charset="0"/>
              </a:rPr>
              <a:t>After the MA (MRDPA) representative signs the addenda and the documents are received by JS, the latter will submit the addenda (including annexes) to the beneficiaries by post / courier</a:t>
            </a:r>
            <a:r>
              <a:rPr lang="en-GB" sz="1800" dirty="0" smtClean="0">
                <a:latin typeface="Trebuchet MS" pitchFamily="34" charset="0"/>
              </a:rPr>
              <a:t>.</a:t>
            </a:r>
          </a:p>
          <a:p>
            <a:pPr lvl="1" algn="just">
              <a:buFont typeface="Arial" panose="020B0604020202020204" pitchFamily="34" charset="0"/>
              <a:buChar char="•"/>
            </a:pPr>
            <a:endParaRPr lang="en-GB" sz="1800" dirty="0" smtClean="0">
              <a:latin typeface="Trebuchet MS" pitchFamily="34" charset="0"/>
            </a:endParaRPr>
          </a:p>
          <a:p>
            <a:pPr lvl="1" algn="just">
              <a:buFont typeface="Arial" panose="020B0604020202020204" pitchFamily="34" charset="0"/>
              <a:buChar char="•"/>
            </a:pPr>
            <a:r>
              <a:rPr lang="en-GB" sz="1800" dirty="0">
                <a:latin typeface="Trebuchet MS" pitchFamily="34" charset="0"/>
              </a:rPr>
              <a:t>After receiving the addenda, LB must upload the signed addenda and the annexes in </a:t>
            </a:r>
            <a:r>
              <a:rPr lang="en-GB" sz="1800" dirty="0" err="1">
                <a:latin typeface="Trebuchet MS" pitchFamily="34" charset="0"/>
              </a:rPr>
              <a:t>eMS</a:t>
            </a:r>
            <a:r>
              <a:rPr lang="en-GB" sz="1800" dirty="0">
                <a:latin typeface="Trebuchet MS" pitchFamily="34" charset="0"/>
              </a:rPr>
              <a:t>, section “attachments” in maximum 3 working days</a:t>
            </a:r>
            <a:r>
              <a:rPr lang="en-GB" sz="1800" dirty="0" smtClean="0">
                <a:latin typeface="Trebuchet MS" pitchFamily="34" charset="0"/>
              </a:rPr>
              <a:t>.</a:t>
            </a:r>
            <a:endParaRPr lang="en-GB" sz="1800" dirty="0">
              <a:latin typeface="Trebuchet MS" pitchFamily="34" charset="0"/>
            </a:endParaRPr>
          </a:p>
          <a:p>
            <a:pPr lvl="1" algn="just">
              <a:buFont typeface="Arial" panose="020B0604020202020204" pitchFamily="34" charset="0"/>
              <a:buChar char="•"/>
            </a:pPr>
            <a:endParaRPr lang="en-GB" sz="1800" dirty="0" smtClean="0">
              <a:latin typeface="Trebuchet MS" pitchFamily="34" charset="0"/>
            </a:endParaRPr>
          </a:p>
        </p:txBody>
      </p:sp>
      <p:sp>
        <p:nvSpPr>
          <p:cNvPr id="13" name="Title 1"/>
          <p:cNvSpPr txBox="1">
            <a:spLocks/>
          </p:cNvSpPr>
          <p:nvPr/>
        </p:nvSpPr>
        <p:spPr bwMode="auto">
          <a:xfrm>
            <a:off x="449979" y="479414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500" b="1" dirty="0" smtClean="0">
                <a:solidFill>
                  <a:srgbClr val="002060"/>
                </a:solidFill>
                <a:latin typeface="Trebuchet MS" panose="020B0603020202020204" pitchFamily="34" charset="0"/>
              </a:rPr>
              <a:t>Thank you for your attention</a:t>
            </a:r>
            <a:endParaRPr lang="en-US" sz="2500" b="1" i="1" dirty="0">
              <a:solidFill>
                <a:srgbClr val="002060"/>
              </a:solidFill>
              <a:latin typeface="Trebuchet MS" panose="020B0603020202020204" pitchFamily="34" charset="0"/>
            </a:endParaRPr>
          </a:p>
        </p:txBody>
      </p:sp>
      <p:pic>
        <p:nvPicPr>
          <p:cNvPr id="2" name="Picture 1"/>
          <p:cNvPicPr>
            <a:picLocks noChangeAspect="1"/>
          </p:cNvPicPr>
          <p:nvPr/>
        </p:nvPicPr>
        <p:blipFill>
          <a:blip r:embed="rId6"/>
          <a:stretch>
            <a:fillRect/>
          </a:stretch>
        </p:blipFill>
        <p:spPr>
          <a:xfrm>
            <a:off x="266726" y="5950867"/>
            <a:ext cx="8596105" cy="798645"/>
          </a:xfrm>
          <a:prstGeom prst="rect">
            <a:avLst/>
          </a:prstGeom>
        </p:spPr>
      </p:pic>
    </p:spTree>
    <p:extLst>
      <p:ext uri="{BB962C8B-B14F-4D97-AF65-F5344CB8AC3E}">
        <p14:creationId xmlns:p14="http://schemas.microsoft.com/office/powerpoint/2010/main" val="286283004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5" y="1204912"/>
            <a:ext cx="8229600" cy="921543"/>
          </a:xfrm>
        </p:spPr>
        <p:txBody>
          <a:bodyPr/>
          <a:lstStyle/>
          <a:p>
            <a:r>
              <a:rPr lang="en-US" sz="3200" b="1" dirty="0" smtClean="0">
                <a:solidFill>
                  <a:srgbClr val="002060"/>
                </a:solidFill>
                <a:latin typeface="Trebuchet MS" panose="020B0603020202020204" pitchFamily="34" charset="0"/>
              </a:rPr>
              <a:t>Contract modifications</a:t>
            </a:r>
            <a:r>
              <a:rPr lang="ro-RO" sz="3200" b="1" dirty="0" smtClean="0">
                <a:solidFill>
                  <a:srgbClr val="002060"/>
                </a:solidFill>
                <a:latin typeface="Trebuchet MS" panose="020B0603020202020204" pitchFamily="34" charset="0"/>
              </a:rPr>
              <a:t/>
            </a:r>
            <a:br>
              <a:rPr lang="ro-RO" sz="3200" b="1" dirty="0" smtClean="0">
                <a:solidFill>
                  <a:srgbClr val="002060"/>
                </a:solidFill>
                <a:latin typeface="Trebuchet MS" panose="020B0603020202020204" pitchFamily="34" charset="0"/>
              </a:rPr>
            </a:br>
            <a:r>
              <a:rPr lang="en-GB" sz="1600" b="1" dirty="0" smtClean="0">
                <a:solidFill>
                  <a:srgbClr val="002060"/>
                </a:solidFill>
                <a:latin typeface="Trebuchet MS" panose="020B0603020202020204" pitchFamily="34" charset="0"/>
              </a:rPr>
              <a:t>chapter 16 from the PIM</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3239206" y="2895600"/>
            <a:ext cx="5532870" cy="1752600"/>
          </a:xfrm>
        </p:spPr>
        <p:txBody>
          <a:bodyPr/>
          <a:lstStyle/>
          <a:p>
            <a:pPr marL="457200" lvl="1" indent="0" algn="just">
              <a:buNone/>
            </a:pPr>
            <a:r>
              <a:rPr lang="en-GB" sz="2000" b="1" dirty="0" smtClean="0">
                <a:latin typeface="Trebuchet MS" pitchFamily="34" charset="0"/>
              </a:rPr>
              <a:t>Considering </a:t>
            </a:r>
            <a:r>
              <a:rPr lang="en-GB" sz="2000" b="1" dirty="0">
                <a:latin typeface="Trebuchet MS" pitchFamily="34" charset="0"/>
              </a:rPr>
              <a:t>that the initial Application Form has been evaluated and selected by the Monitoring Committee it is strongly advised that partners limit the number </a:t>
            </a:r>
            <a:r>
              <a:rPr lang="en-GB" sz="2000" b="1" dirty="0" smtClean="0">
                <a:latin typeface="Trebuchet MS" pitchFamily="34" charset="0"/>
              </a:rPr>
              <a:t>of changes </a:t>
            </a:r>
            <a:r>
              <a:rPr lang="en-GB" sz="2000" b="1" dirty="0">
                <a:latin typeface="Trebuchet MS" pitchFamily="34" charset="0"/>
              </a:rPr>
              <a:t>of a </a:t>
            </a:r>
            <a:r>
              <a:rPr lang="en-GB" sz="2000" b="1" dirty="0" smtClean="0">
                <a:latin typeface="Trebuchet MS" pitchFamily="34" charset="0"/>
              </a:rPr>
              <a:t>project</a:t>
            </a:r>
            <a:r>
              <a:rPr lang="en-GB" sz="2000" b="1" dirty="0">
                <a:latin typeface="Trebuchet MS" pitchFamily="34" charset="0"/>
              </a:rPr>
              <a:t>. </a:t>
            </a:r>
            <a:endParaRPr lang="en-GB" sz="2000" b="1" dirty="0" smtClean="0">
              <a:latin typeface="Trebuchet MS" pitchFamily="34" charset="0"/>
            </a:endParaRPr>
          </a:p>
        </p:txBody>
      </p:sp>
      <p:pic>
        <p:nvPicPr>
          <p:cNvPr id="4" name="Picture 3"/>
          <p:cNvPicPr>
            <a:picLocks noChangeAspect="1"/>
          </p:cNvPicPr>
          <p:nvPr/>
        </p:nvPicPr>
        <p:blipFill>
          <a:blip r:embed="rId3"/>
          <a:stretch>
            <a:fillRect/>
          </a:stretch>
        </p:blipFill>
        <p:spPr>
          <a:xfrm>
            <a:off x="396995" y="152400"/>
            <a:ext cx="8377390" cy="1044924"/>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2819400"/>
            <a:ext cx="2886075" cy="2056329"/>
          </a:xfrm>
          <a:prstGeom prst="rect">
            <a:avLst/>
          </a:prstGeom>
        </p:spPr>
      </p:pic>
      <p:pic>
        <p:nvPicPr>
          <p:cNvPr id="6" name="Picture 5"/>
          <p:cNvPicPr>
            <a:picLocks noChangeAspect="1"/>
          </p:cNvPicPr>
          <p:nvPr/>
        </p:nvPicPr>
        <p:blipFill>
          <a:blip r:embed="rId5"/>
          <a:stretch>
            <a:fillRect/>
          </a:stretch>
        </p:blipFill>
        <p:spPr>
          <a:xfrm>
            <a:off x="287637" y="5947153"/>
            <a:ext cx="8596105" cy="798645"/>
          </a:xfrm>
          <a:prstGeom prst="rect">
            <a:avLst/>
          </a:prstGeom>
        </p:spPr>
      </p:pic>
    </p:spTree>
    <p:extLst>
      <p:ext uri="{BB962C8B-B14F-4D97-AF65-F5344CB8AC3E}">
        <p14:creationId xmlns:p14="http://schemas.microsoft.com/office/powerpoint/2010/main" val="3187715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5" y="1204913"/>
            <a:ext cx="8229600" cy="700087"/>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156690" y="2667000"/>
            <a:ext cx="6858000" cy="1905000"/>
          </a:xfrm>
        </p:spPr>
        <p:txBody>
          <a:bodyPr/>
          <a:lstStyle/>
          <a:p>
            <a:pPr marL="457200" lvl="1" indent="0" algn="just">
              <a:buNone/>
            </a:pPr>
            <a:r>
              <a:rPr lang="en-GB" sz="2000" dirty="0" smtClean="0">
                <a:latin typeface="Trebuchet MS" pitchFamily="34" charset="0"/>
              </a:rPr>
              <a:t>Changes </a:t>
            </a:r>
            <a:r>
              <a:rPr lang="en-GB" sz="2000" dirty="0">
                <a:latin typeface="Trebuchet MS" pitchFamily="34" charset="0"/>
              </a:rPr>
              <a:t>which do not require the signing of an addendum to the subsidy contract </a:t>
            </a:r>
            <a:r>
              <a:rPr lang="en-GB" sz="2000" dirty="0" smtClean="0">
                <a:latin typeface="Trebuchet MS" pitchFamily="34" charset="0"/>
              </a:rPr>
              <a:t>– Notifications (Subsidy contract art. 13 para. 7)</a:t>
            </a:r>
          </a:p>
          <a:p>
            <a:pPr marL="457200" lvl="1" indent="0" algn="just">
              <a:buNone/>
            </a:pPr>
            <a:endParaRPr lang="ro-RO" sz="2000" dirty="0">
              <a:latin typeface="Trebuchet MS" pitchFamily="34" charset="0"/>
            </a:endParaRPr>
          </a:p>
          <a:p>
            <a:pPr marL="457200" lvl="1" indent="0" algn="just">
              <a:buNone/>
            </a:pPr>
            <a:endParaRPr lang="ro-RO" sz="2000" dirty="0">
              <a:latin typeface="Trebuchet MS" pitchFamily="34" charset="0"/>
            </a:endParaRPr>
          </a:p>
          <a:p>
            <a:pPr marL="457200" lvl="1" indent="0" algn="just">
              <a:buNone/>
            </a:pPr>
            <a:r>
              <a:rPr lang="en-GB" sz="2000" dirty="0" smtClean="0">
                <a:latin typeface="Trebuchet MS" pitchFamily="34" charset="0"/>
              </a:rPr>
              <a:t>Changes </a:t>
            </a:r>
            <a:r>
              <a:rPr lang="en-GB" sz="2000" dirty="0">
                <a:latin typeface="Trebuchet MS" pitchFamily="34" charset="0"/>
              </a:rPr>
              <a:t>which require the signing of an addendum to the subsidy </a:t>
            </a:r>
            <a:r>
              <a:rPr lang="en-GB" sz="2000" dirty="0" smtClean="0">
                <a:latin typeface="Trebuchet MS" pitchFamily="34" charset="0"/>
              </a:rPr>
              <a:t>contract (Subsidy </a:t>
            </a:r>
            <a:r>
              <a:rPr lang="en-GB" sz="2000" dirty="0">
                <a:latin typeface="Trebuchet MS" pitchFamily="34" charset="0"/>
              </a:rPr>
              <a:t>contract art. 13 para. 4</a:t>
            </a:r>
            <a:r>
              <a:rPr lang="en-GB" sz="2000" dirty="0" smtClean="0">
                <a:latin typeface="Trebuchet MS" pitchFamily="34" charset="0"/>
              </a:rPr>
              <a:t>)</a:t>
            </a:r>
            <a:endParaRPr lang="en-US" sz="2000" dirty="0" smtClean="0">
              <a:latin typeface="Trebuchet MS" pitchFamily="34" charset="0"/>
            </a:endParaRPr>
          </a:p>
        </p:txBody>
      </p:sp>
      <p:pic>
        <p:nvPicPr>
          <p:cNvPr id="4" name="Picture 3"/>
          <p:cNvPicPr>
            <a:picLocks noChangeAspect="1"/>
          </p:cNvPicPr>
          <p:nvPr/>
        </p:nvPicPr>
        <p:blipFill>
          <a:blip r:embed="rId3"/>
          <a:stretch>
            <a:fillRect/>
          </a:stretch>
        </p:blipFill>
        <p:spPr>
          <a:xfrm>
            <a:off x="396995" y="152400"/>
            <a:ext cx="8377390" cy="1044924"/>
          </a:xfrm>
          <a:prstGeom prst="rect">
            <a:avLst/>
          </a:prstGeom>
        </p:spPr>
      </p:pic>
      <p:sp>
        <p:nvSpPr>
          <p:cNvPr id="3" name="Right Arrow 2"/>
          <p:cNvSpPr/>
          <p:nvPr/>
        </p:nvSpPr>
        <p:spPr>
          <a:xfrm>
            <a:off x="396995" y="2905217"/>
            <a:ext cx="898405" cy="3538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ight Arrow 6"/>
          <p:cNvSpPr/>
          <p:nvPr/>
        </p:nvSpPr>
        <p:spPr>
          <a:xfrm>
            <a:off x="396995" y="4543470"/>
            <a:ext cx="898405" cy="3538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Picture 5"/>
          <p:cNvPicPr>
            <a:picLocks noChangeAspect="1"/>
          </p:cNvPicPr>
          <p:nvPr/>
        </p:nvPicPr>
        <p:blipFill>
          <a:blip r:embed="rId4"/>
          <a:stretch>
            <a:fillRect/>
          </a:stretch>
        </p:blipFill>
        <p:spPr>
          <a:xfrm>
            <a:off x="287637" y="5856415"/>
            <a:ext cx="8596105" cy="798645"/>
          </a:xfrm>
          <a:prstGeom prst="rect">
            <a:avLst/>
          </a:prstGeom>
        </p:spPr>
      </p:pic>
    </p:spTree>
    <p:extLst>
      <p:ext uri="{BB962C8B-B14F-4D97-AF65-F5344CB8AC3E}">
        <p14:creationId xmlns:p14="http://schemas.microsoft.com/office/powerpoint/2010/main" val="261757708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38213"/>
            <a:ext cx="8229600" cy="11430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0" y="2286000"/>
            <a:ext cx="8332940" cy="813556"/>
          </a:xfrm>
        </p:spPr>
        <p:txBody>
          <a:bodyPr/>
          <a:lstStyle/>
          <a:p>
            <a:pPr marL="457200" lvl="1" indent="0" algn="just">
              <a:buNone/>
            </a:pPr>
            <a:r>
              <a:rPr lang="ro-RO" sz="2000" b="1" i="1" u="sng" dirty="0" smtClean="0">
                <a:latin typeface="Trebuchet MS" pitchFamily="34" charset="0"/>
              </a:rPr>
              <a:t>Notification</a:t>
            </a:r>
            <a:r>
              <a:rPr lang="ro-RO" sz="2000" dirty="0" smtClean="0">
                <a:latin typeface="Trebuchet MS" pitchFamily="34" charset="0"/>
              </a:rPr>
              <a:t> = m</a:t>
            </a:r>
            <a:r>
              <a:rPr lang="en-GB" sz="2000" dirty="0" err="1" smtClean="0">
                <a:latin typeface="Trebuchet MS" pitchFamily="34" charset="0"/>
              </a:rPr>
              <a:t>inor</a:t>
            </a:r>
            <a:r>
              <a:rPr lang="en-GB" sz="2000" dirty="0" smtClean="0">
                <a:latin typeface="Trebuchet MS" pitchFamily="34" charset="0"/>
              </a:rPr>
              <a:t> </a:t>
            </a:r>
            <a:r>
              <a:rPr lang="en-GB" sz="2000" dirty="0">
                <a:latin typeface="Trebuchet MS" pitchFamily="34" charset="0"/>
              </a:rPr>
              <a:t>changes which do not alter in a significant way the approved Application </a:t>
            </a:r>
            <a:r>
              <a:rPr lang="en-GB" sz="2000" dirty="0" smtClean="0">
                <a:latin typeface="Trebuchet MS" pitchFamily="34" charset="0"/>
              </a:rPr>
              <a:t>Form.</a:t>
            </a:r>
          </a:p>
        </p:txBody>
      </p:sp>
      <p:pic>
        <p:nvPicPr>
          <p:cNvPr id="4" name="Picture 3"/>
          <p:cNvPicPr>
            <a:picLocks noChangeAspect="1"/>
          </p:cNvPicPr>
          <p:nvPr/>
        </p:nvPicPr>
        <p:blipFill>
          <a:blip r:embed="rId3"/>
          <a:stretch>
            <a:fillRect/>
          </a:stretch>
        </p:blipFill>
        <p:spPr>
          <a:xfrm>
            <a:off x="461810" y="152400"/>
            <a:ext cx="8358340" cy="987638"/>
          </a:xfrm>
          <a:prstGeom prst="rect">
            <a:avLst/>
          </a:prstGeom>
        </p:spPr>
      </p:pic>
      <p:sp>
        <p:nvSpPr>
          <p:cNvPr id="3" name="Rectangle 2"/>
          <p:cNvSpPr/>
          <p:nvPr/>
        </p:nvSpPr>
        <p:spPr>
          <a:xfrm>
            <a:off x="0" y="3657600"/>
            <a:ext cx="5321711" cy="1323439"/>
          </a:xfrm>
          <a:prstGeom prst="rect">
            <a:avLst/>
          </a:prstGeom>
        </p:spPr>
        <p:txBody>
          <a:bodyPr wrap="square">
            <a:spAutoFit/>
          </a:bodyPr>
          <a:lstStyle/>
          <a:p>
            <a:pPr lvl="1" algn="just"/>
            <a:r>
              <a:rPr lang="en-GB" sz="2000" dirty="0">
                <a:latin typeface="Trebuchet MS" pitchFamily="34" charset="0"/>
              </a:rPr>
              <a:t>The JS will analyse the request in order to verify if it does not fall under one of the cases for which an addendum to the subsidy </a:t>
            </a:r>
            <a:r>
              <a:rPr lang="en-GB" sz="2000" dirty="0" smtClean="0">
                <a:latin typeface="Trebuchet MS" pitchFamily="34" charset="0"/>
              </a:rPr>
              <a:t>contract </a:t>
            </a:r>
            <a:r>
              <a:rPr lang="en-GB" sz="2000" dirty="0">
                <a:latin typeface="Trebuchet MS" pitchFamily="34" charset="0"/>
              </a:rPr>
              <a:t>needs to be signed.</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2200" y="3488459"/>
            <a:ext cx="2057400" cy="1514118"/>
          </a:xfrm>
          <a:prstGeom prst="rect">
            <a:avLst/>
          </a:prstGeom>
        </p:spPr>
      </p:pic>
      <p:pic>
        <p:nvPicPr>
          <p:cNvPr id="7" name="Picture 6"/>
          <p:cNvPicPr>
            <a:picLocks noChangeAspect="1"/>
          </p:cNvPicPr>
          <p:nvPr/>
        </p:nvPicPr>
        <p:blipFill>
          <a:blip r:embed="rId5"/>
          <a:stretch>
            <a:fillRect/>
          </a:stretch>
        </p:blipFill>
        <p:spPr>
          <a:xfrm>
            <a:off x="342927" y="5867400"/>
            <a:ext cx="8596105" cy="798645"/>
          </a:xfrm>
          <a:prstGeom prst="rect">
            <a:avLst/>
          </a:prstGeom>
        </p:spPr>
      </p:pic>
    </p:spTree>
    <p:extLst>
      <p:ext uri="{BB962C8B-B14F-4D97-AF65-F5344CB8AC3E}">
        <p14:creationId xmlns:p14="http://schemas.microsoft.com/office/powerpoint/2010/main" val="59649919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38213"/>
            <a:ext cx="8229600" cy="1143000"/>
          </a:xfrm>
        </p:spPr>
        <p:txBody>
          <a:bodyPr/>
          <a:lstStyle/>
          <a:p>
            <a:r>
              <a:rPr lang="en-US" sz="3200" b="1" dirty="0" smtClean="0">
                <a:solidFill>
                  <a:srgbClr val="002060"/>
                </a:solidFill>
                <a:latin typeface="Trebuchet MS" panose="020B0603020202020204" pitchFamily="34" charset="0"/>
              </a:rPr>
              <a:t>Contract modifications</a:t>
            </a:r>
            <a:r>
              <a:rPr lang="ro-RO" sz="3200" b="1" dirty="0" smtClean="0">
                <a:solidFill>
                  <a:srgbClr val="002060"/>
                </a:solidFill>
                <a:latin typeface="Trebuchet MS" panose="020B0603020202020204" pitchFamily="34" charset="0"/>
              </a:rPr>
              <a:t/>
            </a:r>
            <a:br>
              <a:rPr lang="ro-RO" sz="3200" b="1" dirty="0" smtClean="0">
                <a:solidFill>
                  <a:srgbClr val="002060"/>
                </a:solidFill>
                <a:latin typeface="Trebuchet MS" panose="020B0603020202020204" pitchFamily="34" charset="0"/>
              </a:rPr>
            </a:br>
            <a:r>
              <a:rPr lang="en-GB" sz="2000" b="1" i="1" dirty="0" smtClean="0">
                <a:latin typeface="Trebuchet MS" pitchFamily="34" charset="0"/>
              </a:rPr>
              <a:t>Notifications</a:t>
            </a:r>
            <a:endParaRPr lang="en-US" sz="20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971536"/>
            <a:ext cx="8610600" cy="4353063"/>
          </a:xfrm>
        </p:spPr>
        <p:txBody>
          <a:bodyPr/>
          <a:lstStyle/>
          <a:p>
            <a:pPr marL="457200" lvl="1" indent="0">
              <a:buNone/>
            </a:pPr>
            <a:r>
              <a:rPr lang="en-GB" sz="2000" b="1" u="sng" dirty="0" smtClean="0">
                <a:latin typeface="Trebuchet MS" pitchFamily="34" charset="0"/>
              </a:rPr>
              <a:t>Examples</a:t>
            </a:r>
            <a:endParaRPr lang="ro-RO" sz="2000" b="1" u="sng" dirty="0" smtClean="0">
              <a:latin typeface="Trebuchet MS" pitchFamily="34" charset="0"/>
            </a:endParaRPr>
          </a:p>
          <a:p>
            <a:pPr marL="457200" lvl="1" indent="0" algn="ctr">
              <a:buNone/>
            </a:pPr>
            <a:endParaRPr lang="ro-RO" sz="1600" b="1" dirty="0" smtClean="0">
              <a:latin typeface="Trebuchet MS" pitchFamily="34" charset="0"/>
            </a:endParaRPr>
          </a:p>
          <a:p>
            <a:pPr lvl="1" algn="just">
              <a:buFont typeface="Wingdings" panose="05000000000000000000" pitchFamily="2" charset="2"/>
              <a:buChar char="ü"/>
            </a:pPr>
            <a:r>
              <a:rPr lang="en-GB" sz="2000" dirty="0" smtClean="0">
                <a:latin typeface="Trebuchet MS" pitchFamily="34" charset="0"/>
              </a:rPr>
              <a:t>contact </a:t>
            </a:r>
            <a:r>
              <a:rPr lang="en-GB" sz="2000" dirty="0">
                <a:latin typeface="Trebuchet MS" pitchFamily="34" charset="0"/>
              </a:rPr>
              <a:t>data </a:t>
            </a:r>
            <a:r>
              <a:rPr lang="en-GB" sz="2000" dirty="0" smtClean="0">
                <a:latin typeface="Trebuchet MS" pitchFamily="34" charset="0"/>
              </a:rPr>
              <a:t>change;</a:t>
            </a:r>
          </a:p>
          <a:p>
            <a:pPr lvl="1" algn="just">
              <a:buFont typeface="Wingdings" panose="05000000000000000000" pitchFamily="2" charset="2"/>
              <a:buChar char="ü"/>
            </a:pPr>
            <a:endParaRPr lang="en-GB" sz="1600" dirty="0" smtClean="0">
              <a:latin typeface="Trebuchet MS" pitchFamily="34" charset="0"/>
            </a:endParaRPr>
          </a:p>
          <a:p>
            <a:pPr lvl="1" algn="just">
              <a:buFont typeface="Wingdings" panose="05000000000000000000" pitchFamily="2" charset="2"/>
              <a:buChar char="ü"/>
            </a:pPr>
            <a:r>
              <a:rPr lang="en-GB" sz="2000" dirty="0" smtClean="0">
                <a:latin typeface="Trebuchet MS" pitchFamily="34" charset="0"/>
              </a:rPr>
              <a:t>change </a:t>
            </a:r>
            <a:r>
              <a:rPr lang="en-GB" sz="2000" dirty="0">
                <a:latin typeface="Trebuchet MS" pitchFamily="34" charset="0"/>
              </a:rPr>
              <a:t>of the bank account of the </a:t>
            </a:r>
            <a:r>
              <a:rPr lang="en-GB" sz="2000" dirty="0" smtClean="0">
                <a:latin typeface="Trebuchet MS" pitchFamily="34" charset="0"/>
              </a:rPr>
              <a:t>LB;</a:t>
            </a:r>
          </a:p>
          <a:p>
            <a:pPr lvl="1" algn="just">
              <a:buFont typeface="Wingdings" panose="05000000000000000000" pitchFamily="2" charset="2"/>
              <a:buChar char="ü"/>
            </a:pPr>
            <a:endParaRPr lang="en-GB" sz="1600" dirty="0" smtClean="0">
              <a:latin typeface="Trebuchet MS" pitchFamily="34" charset="0"/>
            </a:endParaRPr>
          </a:p>
          <a:p>
            <a:pPr lvl="1" algn="just">
              <a:buFont typeface="Wingdings" panose="05000000000000000000" pitchFamily="2" charset="2"/>
              <a:buChar char="ü"/>
            </a:pPr>
            <a:r>
              <a:rPr lang="en-GB" sz="2000" dirty="0" smtClean="0">
                <a:latin typeface="Trebuchet MS" pitchFamily="34" charset="0"/>
              </a:rPr>
              <a:t>modification </a:t>
            </a:r>
            <a:r>
              <a:rPr lang="en-GB" sz="2000" dirty="0">
                <a:latin typeface="Trebuchet MS" pitchFamily="34" charset="0"/>
              </a:rPr>
              <a:t>of the name of the </a:t>
            </a:r>
            <a:r>
              <a:rPr lang="en-GB" sz="2000" dirty="0" smtClean="0">
                <a:latin typeface="Trebuchet MS" pitchFamily="34" charset="0"/>
              </a:rPr>
              <a:t>beneficiary (without </a:t>
            </a:r>
            <a:r>
              <a:rPr lang="en-GB" sz="2000" dirty="0">
                <a:latin typeface="Trebuchet MS" pitchFamily="34" charset="0"/>
              </a:rPr>
              <a:t>changing the </a:t>
            </a:r>
            <a:r>
              <a:rPr lang="en-GB" sz="2000" dirty="0" smtClean="0">
                <a:latin typeface="Trebuchet MS" pitchFamily="34" charset="0"/>
              </a:rPr>
              <a:t>identification number </a:t>
            </a:r>
            <a:r>
              <a:rPr lang="en-GB" sz="2000" dirty="0">
                <a:latin typeface="Trebuchet MS" pitchFamily="34" charset="0"/>
              </a:rPr>
              <a:t>of the </a:t>
            </a:r>
            <a:r>
              <a:rPr lang="en-GB" sz="2000" dirty="0" smtClean="0">
                <a:latin typeface="Trebuchet MS" pitchFamily="34" charset="0"/>
              </a:rPr>
              <a:t>institution);</a:t>
            </a:r>
          </a:p>
          <a:p>
            <a:pPr lvl="1" algn="just">
              <a:buFont typeface="Wingdings" panose="05000000000000000000" pitchFamily="2" charset="2"/>
              <a:buChar char="ü"/>
            </a:pPr>
            <a:endParaRPr lang="en-GB" sz="1600" dirty="0" smtClean="0">
              <a:latin typeface="Trebuchet MS" pitchFamily="34" charset="0"/>
            </a:endParaRPr>
          </a:p>
          <a:p>
            <a:pPr lvl="1" algn="just">
              <a:buFont typeface="Wingdings" panose="05000000000000000000" pitchFamily="2" charset="2"/>
              <a:buChar char="ü"/>
            </a:pPr>
            <a:r>
              <a:rPr lang="en-GB" sz="2000" dirty="0" smtClean="0">
                <a:latin typeface="Trebuchet MS" pitchFamily="34" charset="0"/>
              </a:rPr>
              <a:t>minor </a:t>
            </a:r>
            <a:r>
              <a:rPr lang="en-GB" sz="2000" dirty="0">
                <a:latin typeface="Trebuchet MS" pitchFamily="34" charset="0"/>
              </a:rPr>
              <a:t>changes in the application </a:t>
            </a:r>
            <a:r>
              <a:rPr lang="en-GB" sz="2000" dirty="0" smtClean="0">
                <a:latin typeface="Trebuchet MS" pitchFamily="34" charset="0"/>
              </a:rPr>
              <a:t>form;</a:t>
            </a:r>
          </a:p>
          <a:p>
            <a:pPr lvl="1" algn="just">
              <a:buFont typeface="Wingdings" panose="05000000000000000000" pitchFamily="2" charset="2"/>
              <a:buChar char="ü"/>
            </a:pPr>
            <a:endParaRPr lang="en-GB" sz="1600" dirty="0" smtClean="0">
              <a:latin typeface="Trebuchet MS" pitchFamily="34" charset="0"/>
            </a:endParaRPr>
          </a:p>
          <a:p>
            <a:pPr lvl="1" algn="just">
              <a:buFont typeface="Wingdings" panose="05000000000000000000" pitchFamily="2" charset="2"/>
              <a:buChar char="ü"/>
            </a:pPr>
            <a:r>
              <a:rPr lang="en-GB" sz="2000" dirty="0" smtClean="0">
                <a:latin typeface="Trebuchet MS" pitchFamily="34" charset="0"/>
              </a:rPr>
              <a:t>material </a:t>
            </a:r>
            <a:r>
              <a:rPr lang="en-GB" sz="2000" dirty="0">
                <a:latin typeface="Trebuchet MS" pitchFamily="34" charset="0"/>
              </a:rPr>
              <a:t>errors in the text of the </a:t>
            </a:r>
            <a:r>
              <a:rPr lang="en-GB" sz="2000" dirty="0" smtClean="0">
                <a:latin typeface="Trebuchet MS" pitchFamily="34" charset="0"/>
              </a:rPr>
              <a:t>contract.</a:t>
            </a:r>
            <a:endParaRPr lang="en-GB" sz="2000" dirty="0">
              <a:latin typeface="Trebuchet MS" pitchFamily="34" charset="0"/>
            </a:endParaRPr>
          </a:p>
        </p:txBody>
      </p:sp>
      <p:pic>
        <p:nvPicPr>
          <p:cNvPr id="4" name="Picture 3"/>
          <p:cNvPicPr>
            <a:picLocks noChangeAspect="1"/>
          </p:cNvPicPr>
          <p:nvPr/>
        </p:nvPicPr>
        <p:blipFill>
          <a:blip r:embed="rId3"/>
          <a:stretch>
            <a:fillRect/>
          </a:stretch>
        </p:blipFill>
        <p:spPr>
          <a:xfrm>
            <a:off x="461810" y="152400"/>
            <a:ext cx="8358340" cy="987638"/>
          </a:xfrm>
          <a:prstGeom prst="rect">
            <a:avLst/>
          </a:prstGeom>
        </p:spPr>
      </p:pic>
      <p:pic>
        <p:nvPicPr>
          <p:cNvPr id="3" name="Picture 2"/>
          <p:cNvPicPr>
            <a:picLocks noChangeAspect="1"/>
          </p:cNvPicPr>
          <p:nvPr/>
        </p:nvPicPr>
        <p:blipFill>
          <a:blip r:embed="rId4"/>
          <a:stretch>
            <a:fillRect/>
          </a:stretch>
        </p:blipFill>
        <p:spPr>
          <a:xfrm>
            <a:off x="342927" y="5925276"/>
            <a:ext cx="8596105" cy="798645"/>
          </a:xfrm>
          <a:prstGeom prst="rect">
            <a:avLst/>
          </a:prstGeom>
        </p:spPr>
      </p:pic>
    </p:spTree>
    <p:extLst>
      <p:ext uri="{BB962C8B-B14F-4D97-AF65-F5344CB8AC3E}">
        <p14:creationId xmlns:p14="http://schemas.microsoft.com/office/powerpoint/2010/main" val="261435182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1152714"/>
            <a:ext cx="8229600" cy="990361"/>
          </a:xfrm>
        </p:spPr>
        <p:txBody>
          <a:bodyPr/>
          <a:lstStyle/>
          <a:p>
            <a:r>
              <a:rPr lang="en-US" sz="3200" b="1" dirty="0" smtClean="0">
                <a:solidFill>
                  <a:srgbClr val="002060"/>
                </a:solidFill>
                <a:latin typeface="Trebuchet MS" panose="020B0603020202020204" pitchFamily="34" charset="0"/>
              </a:rPr>
              <a:t>Contract modifications</a:t>
            </a:r>
            <a:br>
              <a:rPr lang="en-US" sz="3200" b="1" dirty="0" smtClean="0">
                <a:solidFill>
                  <a:srgbClr val="002060"/>
                </a:solidFill>
                <a:latin typeface="Trebuchet MS" panose="020B0603020202020204" pitchFamily="34" charset="0"/>
              </a:rPr>
            </a:br>
            <a:r>
              <a:rPr lang="en-US" sz="2000" b="1" i="1" dirty="0" smtClean="0">
                <a:latin typeface="Trebuchet MS" panose="020B0603020202020204" pitchFamily="34" charset="0"/>
              </a:rPr>
              <a:t>Addenda</a:t>
            </a:r>
            <a:endParaRPr lang="en-US" sz="2000" b="1" i="1" dirty="0">
              <a:latin typeface="Trebuchet MS" panose="020B0603020202020204" pitchFamily="34" charset="0"/>
            </a:endParaRPr>
          </a:p>
        </p:txBody>
      </p:sp>
      <p:sp>
        <p:nvSpPr>
          <p:cNvPr id="17410" name="Content Placeholder 1"/>
          <p:cNvSpPr>
            <a:spLocks noGrp="1"/>
          </p:cNvSpPr>
          <p:nvPr>
            <p:ph idx="1"/>
          </p:nvPr>
        </p:nvSpPr>
        <p:spPr>
          <a:xfrm>
            <a:off x="-245790" y="2422547"/>
            <a:ext cx="9144000" cy="771714"/>
          </a:xfrm>
        </p:spPr>
        <p:txBody>
          <a:bodyPr/>
          <a:lstStyle/>
          <a:p>
            <a:pPr marL="457200" lvl="1" indent="0" algn="just">
              <a:buNone/>
            </a:pPr>
            <a:r>
              <a:rPr lang="en-GB" sz="2000" dirty="0" smtClean="0">
                <a:latin typeface="Trebuchet MS" pitchFamily="34" charset="0"/>
              </a:rPr>
              <a:t>Changes </a:t>
            </a:r>
            <a:r>
              <a:rPr lang="en-GB" sz="2000" dirty="0">
                <a:latin typeface="Trebuchet MS" pitchFamily="34" charset="0"/>
              </a:rPr>
              <a:t>which have a major impact on the approved Application Form shall require the signing </a:t>
            </a:r>
            <a:r>
              <a:rPr lang="en-GB" sz="2000" dirty="0" smtClean="0">
                <a:latin typeface="Trebuchet MS" pitchFamily="34" charset="0"/>
              </a:rPr>
              <a:t>of addendum </a:t>
            </a:r>
            <a:r>
              <a:rPr lang="en-GB" sz="2000" dirty="0">
                <a:latin typeface="Trebuchet MS" pitchFamily="34" charset="0"/>
              </a:rPr>
              <a:t>to the contract</a:t>
            </a:r>
            <a:r>
              <a:rPr lang="en-GB" sz="2000" dirty="0" smtClean="0">
                <a:latin typeface="Trebuchet MS" pitchFamily="34" charset="0"/>
              </a:rPr>
              <a:t>.</a:t>
            </a:r>
          </a:p>
        </p:txBody>
      </p:sp>
      <p:pic>
        <p:nvPicPr>
          <p:cNvPr id="4" name="Picture 3"/>
          <p:cNvPicPr>
            <a:picLocks noChangeAspect="1"/>
          </p:cNvPicPr>
          <p:nvPr/>
        </p:nvPicPr>
        <p:blipFill>
          <a:blip r:embed="rId3"/>
          <a:stretch>
            <a:fillRect/>
          </a:stretch>
        </p:blipFill>
        <p:spPr>
          <a:xfrm>
            <a:off x="390525" y="165077"/>
            <a:ext cx="8358340" cy="987638"/>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93392" y="3276600"/>
            <a:ext cx="3962400" cy="2476500"/>
          </a:xfrm>
          <a:prstGeom prst="rect">
            <a:avLst/>
          </a:prstGeom>
        </p:spPr>
      </p:pic>
      <p:sp>
        <p:nvSpPr>
          <p:cNvPr id="6" name="Rectangle 5"/>
          <p:cNvSpPr/>
          <p:nvPr/>
        </p:nvSpPr>
        <p:spPr>
          <a:xfrm>
            <a:off x="-152400" y="3657600"/>
            <a:ext cx="4572000" cy="1323439"/>
          </a:xfrm>
          <a:prstGeom prst="rect">
            <a:avLst/>
          </a:prstGeom>
        </p:spPr>
        <p:txBody>
          <a:bodyPr>
            <a:spAutoFit/>
          </a:bodyPr>
          <a:lstStyle/>
          <a:p>
            <a:pPr lvl="1" algn="just"/>
            <a:r>
              <a:rPr lang="en-GB" sz="2000" dirty="0" smtClean="0">
                <a:latin typeface="Trebuchet MS" pitchFamily="34" charset="0"/>
              </a:rPr>
              <a:t>Beneficiaries </a:t>
            </a:r>
            <a:r>
              <a:rPr lang="en-GB" sz="2000" dirty="0">
                <a:latin typeface="Trebuchet MS" pitchFamily="34" charset="0"/>
              </a:rPr>
              <a:t>should try to limit these changes as much as possible, as they usually alter the initial financing conditions.</a:t>
            </a:r>
          </a:p>
        </p:txBody>
      </p:sp>
      <p:pic>
        <p:nvPicPr>
          <p:cNvPr id="7" name="Picture 6"/>
          <p:cNvPicPr>
            <a:picLocks noChangeAspect="1"/>
          </p:cNvPicPr>
          <p:nvPr/>
        </p:nvPicPr>
        <p:blipFill>
          <a:blip r:embed="rId5"/>
          <a:stretch>
            <a:fillRect/>
          </a:stretch>
        </p:blipFill>
        <p:spPr>
          <a:xfrm>
            <a:off x="271642" y="5854489"/>
            <a:ext cx="8596105" cy="798645"/>
          </a:xfrm>
          <a:prstGeom prst="rect">
            <a:avLst/>
          </a:prstGeom>
        </p:spPr>
      </p:pic>
    </p:spTree>
    <p:extLst>
      <p:ext uri="{BB962C8B-B14F-4D97-AF65-F5344CB8AC3E}">
        <p14:creationId xmlns:p14="http://schemas.microsoft.com/office/powerpoint/2010/main" val="199522981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81429"/>
            <a:ext cx="8229600" cy="11430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524000"/>
            <a:ext cx="9144000" cy="5043487"/>
          </a:xfrm>
        </p:spPr>
        <p:txBody>
          <a:bodyPr/>
          <a:lstStyle/>
          <a:p>
            <a:pPr marL="457200" lvl="1" indent="0" algn="ctr">
              <a:buNone/>
            </a:pPr>
            <a:r>
              <a:rPr lang="en-GB" sz="2000" b="1" i="1" dirty="0" smtClean="0">
                <a:latin typeface="Trebuchet MS" pitchFamily="34" charset="0"/>
              </a:rPr>
              <a:t>Addenda</a:t>
            </a:r>
            <a:endParaRPr lang="en-GB" sz="2000" dirty="0" smtClean="0">
              <a:latin typeface="Trebuchet MS" pitchFamily="34" charset="0"/>
            </a:endParaRPr>
          </a:p>
          <a:p>
            <a:pPr marL="457200" lvl="1" indent="0" algn="just">
              <a:buNone/>
            </a:pPr>
            <a:r>
              <a:rPr lang="en-GB" sz="2000" b="1" u="sng" dirty="0" smtClean="0">
                <a:latin typeface="Trebuchet MS" pitchFamily="34" charset="0"/>
              </a:rPr>
              <a:t>Examples</a:t>
            </a:r>
          </a:p>
          <a:p>
            <a:pPr marL="457200" lvl="1" indent="0" algn="just">
              <a:buNone/>
            </a:pPr>
            <a:endParaRPr lang="en-GB" sz="2000" b="1" u="sng" dirty="0" smtClean="0">
              <a:latin typeface="Trebuchet MS" pitchFamily="34" charset="0"/>
            </a:endParaRPr>
          </a:p>
          <a:p>
            <a:pPr lvl="1" algn="just">
              <a:buFont typeface="Wingdings" panose="05000000000000000000" pitchFamily="2" charset="2"/>
              <a:buChar char="Ø"/>
            </a:pPr>
            <a:r>
              <a:rPr lang="en-GB" sz="2000" dirty="0">
                <a:latin typeface="Trebuchet MS" pitchFamily="34" charset="0"/>
              </a:rPr>
              <a:t>major changes in the Application Form</a:t>
            </a:r>
            <a:r>
              <a:rPr lang="en-GB" sz="2000" dirty="0" smtClean="0">
                <a:latin typeface="Trebuchet MS" pitchFamily="34" charset="0"/>
              </a:rPr>
              <a:t>;</a:t>
            </a:r>
          </a:p>
          <a:p>
            <a:pPr lvl="1" algn="just">
              <a:buFont typeface="Wingdings" panose="05000000000000000000" pitchFamily="2" charset="2"/>
              <a:buChar char="Ø"/>
            </a:pPr>
            <a:endParaRPr lang="en-GB" sz="1600" dirty="0">
              <a:latin typeface="Trebuchet MS" pitchFamily="34" charset="0"/>
            </a:endParaRPr>
          </a:p>
          <a:p>
            <a:pPr lvl="1" algn="just">
              <a:buFont typeface="Wingdings" panose="05000000000000000000" pitchFamily="2" charset="2"/>
              <a:buChar char="Ø"/>
            </a:pPr>
            <a:r>
              <a:rPr lang="en-GB" sz="2000" dirty="0" smtClean="0">
                <a:latin typeface="Trebuchet MS" pitchFamily="34" charset="0"/>
              </a:rPr>
              <a:t>changes </a:t>
            </a:r>
            <a:r>
              <a:rPr lang="en-GB" sz="2000" dirty="0">
                <a:latin typeface="Trebuchet MS" pitchFamily="34" charset="0"/>
              </a:rPr>
              <a:t>in the project partner </a:t>
            </a:r>
            <a:r>
              <a:rPr lang="en-GB" sz="2000" dirty="0" smtClean="0">
                <a:latin typeface="Trebuchet MS" pitchFamily="34" charset="0"/>
              </a:rPr>
              <a:t>organizations (name, headquarter, etc.);</a:t>
            </a:r>
          </a:p>
          <a:p>
            <a:pPr lvl="1" algn="just">
              <a:buFont typeface="Wingdings" panose="05000000000000000000" pitchFamily="2" charset="2"/>
              <a:buChar char="Ø"/>
            </a:pPr>
            <a:endParaRPr lang="en-GB" sz="1600" dirty="0" smtClean="0">
              <a:latin typeface="Trebuchet MS" pitchFamily="34" charset="0"/>
            </a:endParaRPr>
          </a:p>
          <a:p>
            <a:pPr lvl="1" algn="just">
              <a:buFont typeface="Wingdings" panose="05000000000000000000" pitchFamily="2" charset="2"/>
              <a:buChar char="Ø"/>
            </a:pPr>
            <a:r>
              <a:rPr lang="en-GB" sz="2000" dirty="0" smtClean="0">
                <a:latin typeface="Trebuchet MS" pitchFamily="34" charset="0"/>
              </a:rPr>
              <a:t>changes </a:t>
            </a:r>
            <a:r>
              <a:rPr lang="en-GB" sz="2000" dirty="0">
                <a:latin typeface="Trebuchet MS" pitchFamily="34" charset="0"/>
              </a:rPr>
              <a:t>in the </a:t>
            </a:r>
            <a:r>
              <a:rPr lang="en-GB" sz="2000" dirty="0" smtClean="0">
                <a:latin typeface="Trebuchet MS" pitchFamily="34" charset="0"/>
              </a:rPr>
              <a:t>partnership (requires MC approval);</a:t>
            </a:r>
          </a:p>
          <a:p>
            <a:pPr lvl="1" algn="just">
              <a:buFont typeface="Wingdings" panose="05000000000000000000" pitchFamily="2" charset="2"/>
              <a:buChar char="Ø"/>
            </a:pPr>
            <a:endParaRPr lang="en-GB" sz="1600" dirty="0">
              <a:latin typeface="Trebuchet MS" pitchFamily="34" charset="0"/>
            </a:endParaRPr>
          </a:p>
          <a:p>
            <a:pPr lvl="1" algn="just">
              <a:buFont typeface="Wingdings" panose="05000000000000000000" pitchFamily="2" charset="2"/>
              <a:buChar char="Ø"/>
            </a:pPr>
            <a:r>
              <a:rPr lang="en-GB" sz="2000" dirty="0" smtClean="0">
                <a:latin typeface="Trebuchet MS" pitchFamily="34" charset="0"/>
              </a:rPr>
              <a:t>Extension of the implementation period (requires MC approval);</a:t>
            </a:r>
          </a:p>
          <a:p>
            <a:pPr lvl="1" algn="just">
              <a:buFont typeface="Wingdings" panose="05000000000000000000" pitchFamily="2" charset="2"/>
              <a:buChar char="Ø"/>
            </a:pPr>
            <a:endParaRPr lang="en-GB" sz="1600" dirty="0" smtClean="0">
              <a:latin typeface="Trebuchet MS" pitchFamily="34" charset="0"/>
            </a:endParaRPr>
          </a:p>
          <a:p>
            <a:pPr lvl="1" algn="just">
              <a:buFont typeface="Wingdings" panose="05000000000000000000" pitchFamily="2" charset="2"/>
              <a:buChar char="Ø"/>
            </a:pPr>
            <a:r>
              <a:rPr lang="en-GB" sz="2000" dirty="0" smtClean="0">
                <a:latin typeface="Trebuchet MS" pitchFamily="34" charset="0"/>
              </a:rPr>
              <a:t>reallocation </a:t>
            </a:r>
            <a:r>
              <a:rPr lang="en-GB" sz="2000" dirty="0">
                <a:latin typeface="Trebuchet MS" pitchFamily="34" charset="0"/>
              </a:rPr>
              <a:t>of funds between budgetary chapters </a:t>
            </a:r>
            <a:r>
              <a:rPr lang="en-GB" sz="2000" dirty="0" smtClean="0">
                <a:latin typeface="Trebuchet MS" pitchFamily="34" charset="0"/>
              </a:rPr>
              <a:t>(only in </a:t>
            </a:r>
            <a:r>
              <a:rPr lang="en-GB" sz="2000" dirty="0">
                <a:latin typeface="Trebuchet MS" pitchFamily="34" charset="0"/>
              </a:rPr>
              <a:t>exceptional and duly justified </a:t>
            </a:r>
            <a:r>
              <a:rPr lang="en-GB" sz="2000" dirty="0" smtClean="0">
                <a:latin typeface="Trebuchet MS" pitchFamily="34" charset="0"/>
              </a:rPr>
              <a:t>cases).</a:t>
            </a:r>
          </a:p>
        </p:txBody>
      </p:sp>
      <p:pic>
        <p:nvPicPr>
          <p:cNvPr id="4" name="Picture 3"/>
          <p:cNvPicPr>
            <a:picLocks noChangeAspect="1"/>
          </p:cNvPicPr>
          <p:nvPr/>
        </p:nvPicPr>
        <p:blipFill>
          <a:blip r:embed="rId3"/>
          <a:stretch>
            <a:fillRect/>
          </a:stretch>
        </p:blipFill>
        <p:spPr>
          <a:xfrm>
            <a:off x="390525" y="165077"/>
            <a:ext cx="8358340" cy="987638"/>
          </a:xfrm>
          <a:prstGeom prst="rect">
            <a:avLst/>
          </a:prstGeom>
        </p:spPr>
      </p:pic>
      <p:pic>
        <p:nvPicPr>
          <p:cNvPr id="3" name="Picture 2"/>
          <p:cNvPicPr>
            <a:picLocks noChangeAspect="1"/>
          </p:cNvPicPr>
          <p:nvPr/>
        </p:nvPicPr>
        <p:blipFill>
          <a:blip r:embed="rId4"/>
          <a:stretch>
            <a:fillRect/>
          </a:stretch>
        </p:blipFill>
        <p:spPr>
          <a:xfrm>
            <a:off x="271642" y="5943600"/>
            <a:ext cx="8596105" cy="798645"/>
          </a:xfrm>
          <a:prstGeom prst="rect">
            <a:avLst/>
          </a:prstGeom>
        </p:spPr>
      </p:pic>
    </p:spTree>
    <p:extLst>
      <p:ext uri="{BB962C8B-B14F-4D97-AF65-F5344CB8AC3E}">
        <p14:creationId xmlns:p14="http://schemas.microsoft.com/office/powerpoint/2010/main" val="195756431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a:xfrm>
            <a:off x="59010" y="2918690"/>
            <a:ext cx="8839200" cy="3405909"/>
          </a:xfrm>
        </p:spPr>
        <p:txBody>
          <a:bodyPr/>
          <a:lstStyle/>
          <a:p>
            <a:pPr lvl="1" algn="just">
              <a:buFont typeface="Arial" panose="020B0604020202020204" pitchFamily="34" charset="0"/>
              <a:buChar char="•"/>
            </a:pPr>
            <a:r>
              <a:rPr lang="en-GB" sz="2000" dirty="0" smtClean="0">
                <a:latin typeface="Trebuchet MS" pitchFamily="34" charset="0"/>
              </a:rPr>
              <a:t>A request for modification should </a:t>
            </a:r>
            <a:r>
              <a:rPr lang="en-GB" sz="2000" dirty="0">
                <a:latin typeface="Trebuchet MS" pitchFamily="34" charset="0"/>
              </a:rPr>
              <a:t>be submitted to the JS with minimum 30 days before they intend to produce effects</a:t>
            </a:r>
            <a:r>
              <a:rPr lang="en-GB" sz="2000" dirty="0" smtClean="0">
                <a:latin typeface="Trebuchet MS" pitchFamily="34" charset="0"/>
              </a:rPr>
              <a:t>.</a:t>
            </a:r>
          </a:p>
          <a:p>
            <a:pPr lvl="1" algn="just">
              <a:buFont typeface="Arial" panose="020B0604020202020204" pitchFamily="34" charset="0"/>
              <a:buChar char="•"/>
            </a:pPr>
            <a:endParaRPr lang="en-GB" sz="1200" dirty="0">
              <a:latin typeface="Trebuchet MS" pitchFamily="34" charset="0"/>
            </a:endParaRPr>
          </a:p>
          <a:p>
            <a:pPr lvl="1" algn="just">
              <a:buFont typeface="Arial" panose="020B0604020202020204" pitchFamily="34" charset="0"/>
              <a:buChar char="•"/>
            </a:pPr>
            <a:r>
              <a:rPr lang="en-GB" sz="2000" dirty="0" smtClean="0">
                <a:latin typeface="Trebuchet MS" pitchFamily="34" charset="0"/>
              </a:rPr>
              <a:t>The last </a:t>
            </a:r>
            <a:r>
              <a:rPr lang="en-GB" sz="2000" dirty="0">
                <a:latin typeface="Trebuchet MS" pitchFamily="34" charset="0"/>
              </a:rPr>
              <a:t>request for modification should be submitted no later than 2 months before the end date </a:t>
            </a:r>
            <a:r>
              <a:rPr lang="en-GB" sz="2000" dirty="0" smtClean="0">
                <a:latin typeface="Trebuchet MS" pitchFamily="34" charset="0"/>
              </a:rPr>
              <a:t>of the </a:t>
            </a:r>
            <a:r>
              <a:rPr lang="en-GB" sz="2000" dirty="0">
                <a:latin typeface="Trebuchet MS" pitchFamily="34" charset="0"/>
              </a:rPr>
              <a:t>implementation period</a:t>
            </a:r>
            <a:r>
              <a:rPr lang="en-GB" sz="2000" dirty="0" smtClean="0">
                <a:latin typeface="Trebuchet MS" pitchFamily="34" charset="0"/>
              </a:rPr>
              <a:t>.</a:t>
            </a:r>
          </a:p>
          <a:p>
            <a:pPr lvl="1" algn="just">
              <a:buFont typeface="Arial" panose="020B0604020202020204" pitchFamily="34" charset="0"/>
              <a:buChar char="•"/>
            </a:pPr>
            <a:endParaRPr lang="en-GB" sz="12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The requests for modification have to be submitted by the LB to </a:t>
            </a:r>
            <a:r>
              <a:rPr lang="en-GB" sz="2000" dirty="0" smtClean="0">
                <a:latin typeface="Trebuchet MS" pitchFamily="34" charset="0"/>
              </a:rPr>
              <a:t>the JS</a:t>
            </a:r>
            <a:r>
              <a:rPr lang="en-GB" sz="2000" dirty="0">
                <a:latin typeface="Trebuchet MS" pitchFamily="34" charset="0"/>
              </a:rPr>
              <a:t>. Therefore, take also into consideration the time necessary for the LB to compile the </a:t>
            </a:r>
            <a:r>
              <a:rPr lang="en-GB" sz="2000" dirty="0" smtClean="0">
                <a:latin typeface="Trebuchet MS" pitchFamily="34" charset="0"/>
              </a:rPr>
              <a:t>requests for </a:t>
            </a:r>
            <a:r>
              <a:rPr lang="en-GB" sz="2000" dirty="0">
                <a:latin typeface="Trebuchet MS" pitchFamily="34" charset="0"/>
              </a:rPr>
              <a:t>modification received from the project partners.</a:t>
            </a:r>
          </a:p>
        </p:txBody>
      </p:sp>
      <p:pic>
        <p:nvPicPr>
          <p:cNvPr id="4" name="Picture 3"/>
          <p:cNvPicPr>
            <a:picLocks noChangeAspect="1"/>
          </p:cNvPicPr>
          <p:nvPr/>
        </p:nvPicPr>
        <p:blipFill>
          <a:blip r:embed="rId3"/>
          <a:stretch>
            <a:fillRect/>
          </a:stretch>
        </p:blipFill>
        <p:spPr>
          <a:xfrm>
            <a:off x="461589" y="152400"/>
            <a:ext cx="8410527" cy="101888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6800" y="1171287"/>
            <a:ext cx="7002498" cy="1769052"/>
          </a:xfrm>
          <a:prstGeom prst="rect">
            <a:avLst/>
          </a:prstGeom>
        </p:spPr>
      </p:pic>
      <p:pic>
        <p:nvPicPr>
          <p:cNvPr id="2" name="Picture 1"/>
          <p:cNvPicPr>
            <a:picLocks noChangeAspect="1"/>
          </p:cNvPicPr>
          <p:nvPr/>
        </p:nvPicPr>
        <p:blipFill>
          <a:blip r:embed="rId5"/>
          <a:stretch>
            <a:fillRect/>
          </a:stretch>
        </p:blipFill>
        <p:spPr>
          <a:xfrm>
            <a:off x="269996" y="5925276"/>
            <a:ext cx="8596105" cy="798645"/>
          </a:xfrm>
          <a:prstGeom prst="rect">
            <a:avLst/>
          </a:prstGeom>
        </p:spPr>
      </p:pic>
    </p:spTree>
    <p:extLst>
      <p:ext uri="{BB962C8B-B14F-4D97-AF65-F5344CB8AC3E}">
        <p14:creationId xmlns:p14="http://schemas.microsoft.com/office/powerpoint/2010/main" val="396103557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61589" y="152400"/>
            <a:ext cx="8410527" cy="101888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9200" y="4495800"/>
            <a:ext cx="6838552" cy="1727634"/>
          </a:xfrm>
          <a:prstGeom prst="rect">
            <a:avLst/>
          </a:prstGeom>
        </p:spPr>
      </p:pic>
      <p:sp>
        <p:nvSpPr>
          <p:cNvPr id="3" name="Rectangle 2"/>
          <p:cNvSpPr/>
          <p:nvPr/>
        </p:nvSpPr>
        <p:spPr>
          <a:xfrm>
            <a:off x="76200" y="1477838"/>
            <a:ext cx="8567316" cy="3139321"/>
          </a:xfrm>
          <a:prstGeom prst="rect">
            <a:avLst/>
          </a:prstGeom>
        </p:spPr>
        <p:txBody>
          <a:bodyPr wrap="square">
            <a:spAutoFit/>
          </a:bodyPr>
          <a:lstStyle/>
          <a:p>
            <a:pPr marL="742950" lvl="1" indent="-285750" algn="just">
              <a:buFont typeface="Arial" panose="020B0604020202020204" pitchFamily="34" charset="0"/>
              <a:buChar char="•"/>
            </a:pPr>
            <a:r>
              <a:rPr lang="en-GB" dirty="0">
                <a:latin typeface="Trebuchet MS" pitchFamily="34" charset="0"/>
              </a:rPr>
              <a:t>The request for modification has to be based on the latest approved application form and needs to be updated for the respective parts related to the change. </a:t>
            </a:r>
            <a:endParaRPr lang="en-GB" dirty="0" smtClean="0">
              <a:latin typeface="Trebuchet MS" pitchFamily="34" charset="0"/>
            </a:endParaRPr>
          </a:p>
          <a:p>
            <a:pPr marL="742950" lvl="1" indent="-285750" algn="just">
              <a:buFont typeface="Arial" panose="020B0604020202020204" pitchFamily="34" charset="0"/>
              <a:buChar char="•"/>
            </a:pPr>
            <a:endParaRPr lang="en-GB" dirty="0">
              <a:latin typeface="Trebuchet MS" pitchFamily="34" charset="0"/>
            </a:endParaRPr>
          </a:p>
          <a:p>
            <a:pPr marL="742950" lvl="1" indent="-285750" algn="just">
              <a:buFont typeface="Arial" panose="020B0604020202020204" pitchFamily="34" charset="0"/>
              <a:buChar char="•"/>
            </a:pPr>
            <a:r>
              <a:rPr lang="en-GB" dirty="0" smtClean="0">
                <a:latin typeface="Trebuchet MS" pitchFamily="34" charset="0"/>
              </a:rPr>
              <a:t>Please </a:t>
            </a:r>
            <a:r>
              <a:rPr lang="en-GB" dirty="0">
                <a:latin typeface="Trebuchet MS" pitchFamily="34" charset="0"/>
              </a:rPr>
              <a:t>note that in case a partner report is submitted to FLC while a modification request is pending, the first level controllers will analyse if the modification request is linked to the expenditures submitted for control. If so, the partner report will be reverted to the beneficiary, in order to exclude the expenditures affected by the modifications from the report and reintroduce them after the modification request is approved, in another report. </a:t>
            </a:r>
          </a:p>
        </p:txBody>
      </p:sp>
      <p:pic>
        <p:nvPicPr>
          <p:cNvPr id="2" name="Picture 1"/>
          <p:cNvPicPr>
            <a:picLocks noChangeAspect="1"/>
          </p:cNvPicPr>
          <p:nvPr/>
        </p:nvPicPr>
        <p:blipFill>
          <a:blip r:embed="rId5"/>
          <a:stretch>
            <a:fillRect/>
          </a:stretch>
        </p:blipFill>
        <p:spPr>
          <a:xfrm>
            <a:off x="276011" y="5943600"/>
            <a:ext cx="8596105" cy="798645"/>
          </a:xfrm>
          <a:prstGeom prst="rect">
            <a:avLst/>
          </a:prstGeom>
        </p:spPr>
      </p:pic>
    </p:spTree>
    <p:extLst>
      <p:ext uri="{BB962C8B-B14F-4D97-AF65-F5344CB8AC3E}">
        <p14:creationId xmlns:p14="http://schemas.microsoft.com/office/powerpoint/2010/main" val="2809864315"/>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9098</TotalTime>
  <Words>680</Words>
  <Application>Microsoft Office PowerPoint</Application>
  <PresentationFormat>On-screen Show (4:3)</PresentationFormat>
  <Paragraphs>60</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Times New Roman</vt:lpstr>
      <vt:lpstr>Trebuchet MS</vt:lpstr>
      <vt:lpstr>Verdana</vt:lpstr>
      <vt:lpstr>Wingdings</vt:lpstr>
      <vt:lpstr>Office Theme</vt:lpstr>
      <vt:lpstr>PowerPoint Presentation</vt:lpstr>
      <vt:lpstr>Contract modifications chapter 16 from the PIM</vt:lpstr>
      <vt:lpstr>Contract modifications</vt:lpstr>
      <vt:lpstr>Contract modifications</vt:lpstr>
      <vt:lpstr>Contract modifications Notifications</vt:lpstr>
      <vt:lpstr>Contract modifications Addenda</vt:lpstr>
      <vt:lpstr>Contract modifications</vt:lpstr>
      <vt:lpstr>PowerPoint Presentation</vt:lpstr>
      <vt:lpstr>PowerPoint Presentation</vt:lpstr>
      <vt:lpstr>Workflow</vt:lpstr>
      <vt:lpstr>PowerPoint Presentation</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891</cp:revision>
  <cp:lastPrinted>2017-04-10T06:37:52Z</cp:lastPrinted>
  <dcterms:created xsi:type="dcterms:W3CDTF">2007-11-21T13:10:07Z</dcterms:created>
  <dcterms:modified xsi:type="dcterms:W3CDTF">2019-04-16T13:28:15Z</dcterms:modified>
</cp:coreProperties>
</file>