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" r:id="rId2"/>
    <p:sldId id="331" r:id="rId3"/>
    <p:sldId id="321" r:id="rId4"/>
    <p:sldId id="322" r:id="rId5"/>
    <p:sldId id="323" r:id="rId6"/>
    <p:sldId id="326" r:id="rId7"/>
    <p:sldId id="329" r:id="rId8"/>
    <p:sldId id="328" r:id="rId9"/>
    <p:sldId id="332" r:id="rId10"/>
    <p:sldId id="327" r:id="rId11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oana  Glavan" initials="IG" lastIdx="6" clrIdx="0">
    <p:extLst>
      <p:ext uri="{19B8F6BF-5375-455C-9EA6-DF929625EA0E}">
        <p15:presenceInfo xmlns:p15="http://schemas.microsoft.com/office/powerpoint/2012/main" userId="S-1-5-21-1757981266-725345543-754608634-4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323" autoAdjust="0"/>
    <p:restoredTop sz="95394" autoAdjust="0"/>
  </p:normalViewPr>
  <p:slideViewPr>
    <p:cSldViewPr>
      <p:cViewPr varScale="1">
        <p:scale>
          <a:sx n="89" d="100"/>
          <a:sy n="89" d="100"/>
        </p:scale>
        <p:origin x="725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366" y="58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1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07.05.2019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9663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379663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1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07.05.2019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73" tIns="45337" rIns="90673" bIns="45337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691421"/>
            <a:ext cx="5439413" cy="4441743"/>
          </a:xfrm>
          <a:prstGeom prst="rect">
            <a:avLst/>
          </a:prstGeom>
        </p:spPr>
        <p:txBody>
          <a:bodyPr vert="horz" lIns="90673" tIns="45337" rIns="90673" bIns="45337" rtlCol="0">
            <a:normAutofit/>
          </a:bodyPr>
          <a:lstStyle/>
          <a:p>
            <a:r>
              <a:rPr lang="en-US" sz="1200" dirty="0" smtClean="0"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Secondary nodes are the branching or crossing points of the core and comprehensive networks, provided they represent cities (at least of regional importance) and/or multimodal connections</a:t>
            </a:r>
          </a:p>
          <a:p>
            <a:endParaRPr lang="en-US" sz="1200" dirty="0" smtClean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Tertiary nodes are urban areas (regional towns, towns, cities) providing jobs and public and private services (e.g. schools, health or social care, employment services, banks) beyond their administrative boundaries, and/or places of multimodal nodes</a:t>
            </a:r>
            <a:endParaRPr lang="en-US" sz="12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9663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379663"/>
            <a:ext cx="2945553" cy="492997"/>
          </a:xfrm>
          <a:prstGeom prst="rect">
            <a:avLst/>
          </a:prstGeom>
        </p:spPr>
        <p:txBody>
          <a:bodyPr vert="horz" lIns="90673" tIns="45337" rIns="90673" bIns="4533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lang="en-US" sz="1200" b="1" kern="1200" smtClean="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0578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228600" lvl="0" indent="-22860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Please note that after signing the subsidy and co-financing contracts (for all beneficiaries) along with all the annexes, the Lead Beneficiary has </a:t>
            </a:r>
            <a:r>
              <a:rPr lang="en-US" sz="1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10 working days</a:t>
            </a:r>
            <a:r>
              <a:rPr lang="en-US" sz="1200" b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, starting from the date each contract was signed, in order to scan and upload the contracts in the electronic system, within the “Attachments” section from the Application.</a:t>
            </a:r>
            <a:endParaRPr lang="ro-RO" sz="1200" b="1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28600" lvl="0" indent="-22860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Also, following the signing of the subsidy contract, the Lead Beneficiary </a:t>
            </a:r>
            <a:r>
              <a:rPr lang="en-US" sz="12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has 2 working days to fill in all the requested data from the “Supplementary Information”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section (especially the following: “Project Management”, “Bank Information”, “User Assignment”, “Partner Nuts code and Project Dimensions” – as approved in MC Decision, “Physical location of the documents”, “Partnership Agreement” and “Project Procurements, for the last section from the moment when it becomes fully functional</a:t>
            </a: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and upload the following:</a:t>
            </a:r>
          </a:p>
          <a:p>
            <a:pPr marL="0" lvl="0" indent="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a.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The scanned Financial Identification Forms for Euro account of LB where ERDF will be reimbursed by MA according to contract provisions and for Romanian partners only the Lei accounts,</a:t>
            </a: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where </a:t>
            </a:r>
            <a:r>
              <a:rPr lang="en-US" sz="1200" dirty="0" err="1" smtClean="0">
                <a:solidFill>
                  <a:prstClr val="black"/>
                </a:solidFill>
                <a:latin typeface="Trebuchet MS" panose="020B0603020202020204" pitchFamily="34" charset="0"/>
              </a:rPr>
              <a:t>prefinancing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will be received, within the “Bank Information” section;</a:t>
            </a:r>
          </a:p>
          <a:p>
            <a:pPr marL="0" lvl="0" indent="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b.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The scanned Partnership Agreement, within the “Partnership Agreement” section.</a:t>
            </a:r>
          </a:p>
          <a:p>
            <a:pPr marL="0" lvl="0" indent="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en-US" sz="12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rebuchet MS" panose="020B0603020202020204" pitchFamily="34" charset="0"/>
              </a:rPr>
              <a:t>3.   The maximum size of an attachment is 50 Mb per file/package! In case the attachment/evidence exceeds the limit of 50Mb, the partners should create .</a:t>
            </a:r>
            <a:r>
              <a:rPr lang="en-US" sz="1200" dirty="0" err="1" smtClean="0">
                <a:latin typeface="Trebuchet MS" panose="020B0603020202020204" pitchFamily="34" charset="0"/>
              </a:rPr>
              <a:t>rar</a:t>
            </a:r>
            <a:r>
              <a:rPr lang="en-US" sz="1200" dirty="0" smtClean="0">
                <a:latin typeface="Trebuchet MS" panose="020B0603020202020204" pitchFamily="34" charset="0"/>
              </a:rPr>
              <a:t> or .zip packages of no more than 50 Mb and upload them in more parts (adding a description is necessary).</a:t>
            </a:r>
          </a:p>
          <a:p>
            <a:pPr marL="0" lvl="0" indent="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en-US" sz="12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en-US" sz="1200" dirty="0" smtClean="0">
                <a:latin typeface="Trebuchet MS" panose="020B0603020202020204" pitchFamily="34" charset="0"/>
              </a:rPr>
              <a:t>Before uploading any file in the system make sure the name of the file does not exceed 50 characters</a:t>
            </a:r>
          </a:p>
          <a:p>
            <a:pPr algn="just"/>
            <a:endParaRPr lang="en-US" sz="800" dirty="0" smtClean="0">
              <a:latin typeface="Trebuchet MS" panose="020B0603020202020204" pitchFamily="34" charset="0"/>
            </a:endParaRPr>
          </a:p>
          <a:p>
            <a:pPr algn="just"/>
            <a:r>
              <a:rPr lang="en-US" sz="1200" dirty="0" smtClean="0">
                <a:latin typeface="Trebuchet MS" panose="020B0603020202020204" pitchFamily="34" charset="0"/>
              </a:rPr>
              <a:t>All information to be provided by the partners as attachments to partner/project reports (e.g. invoices, procurement documents) must be scanned preferably in black and white colors and at a resolution of 300 dpi. </a:t>
            </a:r>
          </a:p>
          <a:p>
            <a:pPr algn="just"/>
            <a:endParaRPr lang="en-US" sz="800" dirty="0" smtClean="0">
              <a:latin typeface="Trebuchet MS" panose="020B0603020202020204" pitchFamily="34" charset="0"/>
            </a:endParaRPr>
          </a:p>
          <a:p>
            <a:pPr algn="just"/>
            <a:r>
              <a:rPr lang="en-US" sz="1200" dirty="0" smtClean="0">
                <a:latin typeface="Trebuchet MS" panose="020B0603020202020204" pitchFamily="34" charset="0"/>
              </a:rPr>
              <a:t>When you have to upload a document, a button ‘Upload’ is available to you in the system. When you click it, the upload pop up will appear and you can select one or more files (ctrl + select). The user has the option to add a description of each file or .zip /.</a:t>
            </a:r>
            <a:r>
              <a:rPr lang="en-US" sz="1200" dirty="0" err="1" smtClean="0">
                <a:latin typeface="Trebuchet MS" panose="020B0603020202020204" pitchFamily="34" charset="0"/>
              </a:rPr>
              <a:t>rar</a:t>
            </a:r>
            <a:r>
              <a:rPr lang="en-US" sz="1200" dirty="0" smtClean="0">
                <a:latin typeface="Trebuchet MS" panose="020B0603020202020204" pitchFamily="34" charset="0"/>
              </a:rPr>
              <a:t> packages (in English in accordance with the relevant content of documents) by clicking on the “Comment” icon. 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rebuchet MS" panose="020B0603020202020204" pitchFamily="34" charset="0"/>
              </a:rPr>
              <a:t>Please coordinate with the LP to make sure that you don’t duplicate relevant evidence/attachments in the system. If the evidence/attachment was already provided in a previous Partner Report, just mention where the evidence can be found in the system (e.g. “Partner report x.1, List of expenditure – item xx”) and don’t attach it again! </a:t>
            </a:r>
          </a:p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489659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0275" y="741363"/>
            <a:ext cx="4937125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lvl="0" indent="-22860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After the co-financing contract is signed, but before submitting the first project report, each Romanian beneficiary may send to the MA an advance request for maximum 60% of the value of its co-financing contract, except for those beneficiaries which sign a Monitoring Agreement. This request will be submitted in original and shall stipulate the percentage, the amount and the bank account where the funds should be transferred – according to financial identification annex uploaded in the section “Supplementary Information”/ “Bank Information”</a:t>
            </a:r>
            <a:endParaRPr lang="ro-RO" sz="12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28600" lvl="0" indent="-22860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Similarly, each Bulgarian beneficiary may send to the NA request for an advance payment of maximum 80% of the value of its co-financing contract. This request will be submitted in original and shall stipulate the percent and financial identification form with actual bank account</a:t>
            </a:r>
            <a:endParaRPr lang="ro-RO" sz="12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28600" lvl="0" indent="-228600" algn="just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For Bulgarian co-financing contracts, please consult Annex - </a:t>
            </a:r>
            <a:r>
              <a:rPr lang="en-US" sz="1200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Co-financing package – for Bulgarian beneficiaries, 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attached to PIM.</a:t>
            </a:r>
          </a:p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4053824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note that in order to be identified and easily verified in 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eMS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beneficiaries must create separate archived (.zip or .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rar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before uploading for each category of expenditure (</a:t>
            </a:r>
            <a:r>
              <a:rPr lang="en-US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e.g. one archived for Travel and accommodation, one for External expertise and services, one for Equipment expenditure and one for Infrastructure and works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n-US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files attached to these archives will be named in English in accordance with the relevant content of documents (</a:t>
            </a:r>
            <a:r>
              <a:rPr lang="en-US" sz="1200" b="1" i="1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</a:t>
            </a:r>
            <a:r>
              <a:rPr lang="en-US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agenda of the seminar/event/conference held at/on …) </a:t>
            </a:r>
            <a:endParaRPr lang="en-US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Also, in the comment section, the beneficiaries must specify the budget line to which the archive is linked to. </a:t>
            </a:r>
            <a:endParaRPr lang="en-US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the supporting documents are not properly named and/or uploaded without being linked to the corresponding budget line, the FLC controller may return the whole report to the partner for revision.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39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(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Please refer to Project Implementation Manual for guidance regarding stamping the supporting documents with: </a:t>
            </a: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P</a:t>
            </a:r>
            <a:r>
              <a:rPr lang="en-US" sz="1200" dirty="0" err="1" smtClean="0">
                <a:solidFill>
                  <a:prstClr val="black"/>
                </a:solidFill>
                <a:latin typeface="Trebuchet MS" panose="020B0603020202020204" pitchFamily="34" charset="0"/>
              </a:rPr>
              <a:t>rogramme</a:t>
            </a:r>
            <a:r>
              <a:rPr lang="en-US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name, project code, number of FLC request and requested amount in the currency of the invoice</a:t>
            </a:r>
            <a:r>
              <a:rPr lang="ro-RO" sz="12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 (only for financial documents).</a:t>
            </a:r>
            <a:endParaRPr lang="ro-RO" sz="1200" dirty="0" smtClean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4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pic>
        <p:nvPicPr>
          <p:cNvPr id="15365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72273"/>
            <a:ext cx="1706879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57200" y="1939321"/>
            <a:ext cx="82296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eMS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Reporting</a:t>
            </a:r>
            <a:r>
              <a:rPr lang="ro-RO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 - Frequent errors</a:t>
            </a: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500" y="3514526"/>
            <a:ext cx="2767404" cy="124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27958" y="5257800"/>
            <a:ext cx="3183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Călărași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ro-RO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18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.0</a:t>
            </a: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4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.201</a:t>
            </a:r>
            <a:r>
              <a:rPr lang="ro-RO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9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384" y="338627"/>
            <a:ext cx="3744616" cy="9878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0682" y="352353"/>
            <a:ext cx="1603387" cy="1170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0500" y="362158"/>
            <a:ext cx="963251" cy="944962"/>
          </a:xfrm>
          <a:prstGeom prst="rect">
            <a:avLst/>
          </a:prstGeom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5241" y="304800"/>
            <a:ext cx="3810000" cy="838200"/>
          </a:xfrm>
        </p:spPr>
        <p:txBody>
          <a:bodyPr/>
          <a:lstStyle/>
          <a:p>
            <a:r>
              <a:rPr lang="ro-RO" dirty="0">
                <a:solidFill>
                  <a:prstClr val="black"/>
                </a:solidFill>
                <a:latin typeface="Trebuchet MS" panose="020B0603020202020204" pitchFamily="34" charset="0"/>
              </a:rPr>
              <a:t>Other issues</a:t>
            </a: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706017"/>
            <a:ext cx="6081358" cy="3246983"/>
          </a:xfrm>
        </p:spPr>
        <p:txBody>
          <a:bodyPr/>
          <a:lstStyle/>
          <a:p>
            <a:pPr marL="457200" lvl="0" indent="-457200" algn="just" eaLnBrk="1" fontAlgn="auto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Not attaching </a:t>
            </a:r>
            <a:r>
              <a:rPr lang="ro-RO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in the eMS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supporting documents</a:t>
            </a:r>
            <a:r>
              <a:rPr lang="ro-RO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 for requested expenditures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;</a:t>
            </a:r>
            <a:endParaRPr lang="ro-RO" sz="2000" dirty="0" smtClean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</a:endParaRPr>
          </a:p>
          <a:p>
            <a:pPr marL="457200" lvl="0" indent="-457200" algn="just" eaLnBrk="1" fontAlgn="auto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20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Not filling in the forecast for each partner report,</a:t>
            </a:r>
            <a:endParaRPr lang="en-US" sz="2000" dirty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</a:endParaRPr>
          </a:p>
          <a:p>
            <a:pPr marL="457200" lvl="0" indent="-457200" algn="just" eaLnBrk="1" fontAlgn="auto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Not naming the files at all;</a:t>
            </a:r>
          </a:p>
          <a:p>
            <a:pPr marL="457200" lvl="0" indent="-457200" algn="just" eaLnBrk="1" fontAlgn="auto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Attaching the documents without 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project stamp</a:t>
            </a:r>
            <a:r>
              <a:rPr lang="ro-RO" sz="20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 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41" y="304800"/>
            <a:ext cx="2591025" cy="6828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554" y="5974071"/>
            <a:ext cx="6209374" cy="532546"/>
          </a:xfrm>
          <a:prstGeom prst="rect">
            <a:avLst/>
          </a:prstGeom>
        </p:spPr>
      </p:pic>
      <p:pic>
        <p:nvPicPr>
          <p:cNvPr id="7" name="Picture 2" descr="Rutier Semn, Statele Unite Ale Americii, Proble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17" y="2362200"/>
            <a:ext cx="259327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417" y="5841021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8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o-RO" sz="8000" dirty="0">
                <a:latin typeface="Trebuchet MS" panose="020B0603020202020204" pitchFamily="34" charset="0"/>
              </a:rPr>
              <a:t>Frequent errors in reporting</a:t>
            </a:r>
            <a:endParaRPr lang="en-US" sz="8000" dirty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"/>
            <a:ext cx="2591025" cy="682811"/>
          </a:xfrm>
          <a:prstGeom prst="rect">
            <a:avLst/>
          </a:prstGeom>
        </p:spPr>
      </p:pic>
      <p:pic>
        <p:nvPicPr>
          <p:cNvPr id="2050" name="Picture 2" descr="Fals, Mai RÄu De Pe, Scut, NotÄ, StradÄ Sem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81400"/>
            <a:ext cx="4114800" cy="289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47" y="5943600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6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676400"/>
            <a:ext cx="82296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57996"/>
            <a:ext cx="8229600" cy="4525963"/>
          </a:xfrm>
        </p:spPr>
        <p:txBody>
          <a:bodyPr/>
          <a:lstStyle/>
          <a:p>
            <a:pPr lvl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 smtClean="0">
                <a:latin typeface="Trebuchet MS" panose="020B0603020202020204" pitchFamily="34" charset="0"/>
              </a:rPr>
              <a:t>uploading </a:t>
            </a:r>
            <a:r>
              <a:rPr lang="en-US" sz="1600" b="1" dirty="0">
                <a:latin typeface="Trebuchet MS" panose="020B0603020202020204" pitchFamily="34" charset="0"/>
              </a:rPr>
              <a:t>the contracts in the electronic system</a:t>
            </a:r>
            <a:r>
              <a:rPr lang="en-US" sz="1600" b="1" dirty="0" smtClean="0">
                <a:latin typeface="Trebuchet MS" panose="020B0603020202020204" pitchFamily="34" charset="0"/>
              </a:rPr>
              <a:t>, within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latin typeface="Trebuchet MS" panose="020B0603020202020204" pitchFamily="34" charset="0"/>
              </a:rPr>
              <a:t> </a:t>
            </a:r>
            <a:r>
              <a:rPr lang="en-US" sz="1600" b="1" dirty="0">
                <a:latin typeface="Trebuchet MS" panose="020B0603020202020204" pitchFamily="34" charset="0"/>
              </a:rPr>
              <a:t>the “Attachments” section </a:t>
            </a:r>
            <a:r>
              <a:rPr lang="ro-RO" sz="1600" b="1" dirty="0" smtClean="0">
                <a:latin typeface="Trebuchet MS" panose="020B0603020202020204" pitchFamily="34" charset="0"/>
              </a:rPr>
              <a:t>of the project </a:t>
            </a:r>
            <a:r>
              <a:rPr lang="en-US" sz="1600" b="1" dirty="0" smtClean="0">
                <a:latin typeface="Trebuchet MS" panose="020B0603020202020204" pitchFamily="34" charset="0"/>
              </a:rPr>
              <a:t>after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latin typeface="Trebuchet MS" panose="020B0603020202020204" pitchFamily="34" charset="0"/>
              </a:rPr>
              <a:t> </a:t>
            </a:r>
            <a:r>
              <a:rPr lang="en-US" sz="1600" b="1" dirty="0">
                <a:latin typeface="Trebuchet MS" panose="020B0603020202020204" pitchFamily="34" charset="0"/>
              </a:rPr>
              <a:t>signing the subsidy and </a:t>
            </a:r>
            <a:r>
              <a:rPr lang="en-US" sz="1600" b="1" dirty="0" smtClean="0">
                <a:latin typeface="Trebuchet MS" panose="020B0603020202020204" pitchFamily="34" charset="0"/>
              </a:rPr>
              <a:t>co-financing </a:t>
            </a:r>
            <a:r>
              <a:rPr lang="en-US" sz="1600" b="1" dirty="0">
                <a:latin typeface="Trebuchet MS" panose="020B0603020202020204" pitchFamily="34" charset="0"/>
              </a:rPr>
              <a:t>contracts </a:t>
            </a:r>
            <a:r>
              <a:rPr lang="en-US" sz="1600" b="1" dirty="0" smtClean="0">
                <a:latin typeface="Trebuchet MS" panose="020B0603020202020204" pitchFamily="34" charset="0"/>
              </a:rPr>
              <a:t>in 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10 </a:t>
            </a:r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working </a:t>
            </a: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days</a:t>
            </a:r>
          </a:p>
          <a:p>
            <a:pPr lvl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 startAt="2"/>
            </a:pPr>
            <a:r>
              <a:rPr lang="en-US" sz="1600" b="1" dirty="0" smtClean="0">
                <a:latin typeface="Trebuchet MS" panose="020B0603020202020204" pitchFamily="34" charset="0"/>
              </a:rPr>
              <a:t>filling </a:t>
            </a:r>
            <a:r>
              <a:rPr lang="en-US" sz="1600" b="1" dirty="0">
                <a:latin typeface="Trebuchet MS" panose="020B0603020202020204" pitchFamily="34" charset="0"/>
              </a:rPr>
              <a:t>in </a:t>
            </a:r>
            <a:r>
              <a:rPr lang="en-US" sz="1600" dirty="0">
                <a:latin typeface="Trebuchet MS" panose="020B0603020202020204" pitchFamily="34" charset="0"/>
              </a:rPr>
              <a:t>all the requested data from the “</a:t>
            </a:r>
            <a:r>
              <a:rPr lang="en-US" sz="1600" dirty="0" smtClean="0">
                <a:latin typeface="Trebuchet MS" panose="020B0603020202020204" pitchFamily="34" charset="0"/>
              </a:rPr>
              <a:t>Supplementary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latin typeface="Trebuchet MS" panose="020B0603020202020204" pitchFamily="34" charset="0"/>
              </a:rPr>
              <a:t> </a:t>
            </a:r>
            <a:r>
              <a:rPr lang="en-US" sz="1600" dirty="0">
                <a:latin typeface="Trebuchet MS" panose="020B0603020202020204" pitchFamily="34" charset="0"/>
              </a:rPr>
              <a:t>Information” </a:t>
            </a:r>
            <a:r>
              <a:rPr lang="en-US" sz="1600" dirty="0" smtClean="0">
                <a:latin typeface="Trebuchet MS" panose="020B0603020202020204" pitchFamily="34" charset="0"/>
              </a:rPr>
              <a:t>section, </a:t>
            </a:r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after signing the subsidy and </a:t>
            </a: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co-financing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contracts in </a:t>
            </a:r>
            <a:r>
              <a:rPr lang="en-US" sz="16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 </a:t>
            </a:r>
            <a:r>
              <a:rPr lang="en-US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working days </a:t>
            </a:r>
            <a:r>
              <a:rPr lang="en-US" sz="1600" dirty="0" smtClean="0">
                <a:latin typeface="Trebuchet MS" panose="020B0603020202020204" pitchFamily="34" charset="0"/>
              </a:rPr>
              <a:t>and uploading the following: </a:t>
            </a:r>
          </a:p>
          <a:p>
            <a:pPr marL="228600" lvl="0" indent="-2286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sz="1600" dirty="0" smtClean="0">
                <a:latin typeface="Trebuchet MS" panose="020B0603020202020204" pitchFamily="34" charset="0"/>
              </a:rPr>
              <a:t>a</a:t>
            </a:r>
            <a:r>
              <a:rPr lang="ro-RO" sz="1600" dirty="0">
                <a:latin typeface="Trebuchet MS" panose="020B0603020202020204" pitchFamily="34" charset="0"/>
              </a:rPr>
              <a:t>. </a:t>
            </a:r>
            <a:r>
              <a:rPr lang="en-US" sz="1600" dirty="0">
                <a:latin typeface="Trebuchet MS" panose="020B0603020202020204" pitchFamily="34" charset="0"/>
              </a:rPr>
              <a:t>The scanned Financial Identification Forms for Euro account of LB </a:t>
            </a:r>
            <a:r>
              <a:rPr lang="en-US" sz="1600" dirty="0" smtClean="0">
                <a:latin typeface="Trebuchet MS" panose="020B0603020202020204" pitchFamily="34" charset="0"/>
              </a:rPr>
              <a:t>and </a:t>
            </a:r>
            <a:r>
              <a:rPr lang="en-US" sz="1600" dirty="0">
                <a:latin typeface="Trebuchet MS" panose="020B0603020202020204" pitchFamily="34" charset="0"/>
              </a:rPr>
              <a:t>for Romanian partners only the Lei </a:t>
            </a:r>
            <a:r>
              <a:rPr lang="en-US" sz="1600" dirty="0" smtClean="0">
                <a:latin typeface="Trebuchet MS" panose="020B0603020202020204" pitchFamily="34" charset="0"/>
              </a:rPr>
              <a:t>accounts;</a:t>
            </a:r>
          </a:p>
          <a:p>
            <a:pPr marL="228600" lvl="0" indent="-2286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sz="1600" dirty="0" smtClean="0">
                <a:latin typeface="Trebuchet MS" panose="020B0603020202020204" pitchFamily="34" charset="0"/>
              </a:rPr>
              <a:t>b</a:t>
            </a:r>
            <a:r>
              <a:rPr lang="ro-RO" sz="1600" dirty="0">
                <a:latin typeface="Trebuchet MS" panose="020B0603020202020204" pitchFamily="34" charset="0"/>
              </a:rPr>
              <a:t>. </a:t>
            </a:r>
            <a:r>
              <a:rPr lang="en-US" sz="1600" dirty="0">
                <a:latin typeface="Trebuchet MS" panose="020B0603020202020204" pitchFamily="34" charset="0"/>
              </a:rPr>
              <a:t>The scanned Partnership </a:t>
            </a:r>
            <a:r>
              <a:rPr lang="en-US" sz="1600" dirty="0" smtClean="0">
                <a:latin typeface="Trebuchet MS" panose="020B0603020202020204" pitchFamily="34" charset="0"/>
              </a:rPr>
              <a:t>Agreement.</a:t>
            </a:r>
            <a:endParaRPr lang="ro-RO" sz="1600" dirty="0" smtClean="0">
              <a:latin typeface="Trebuchet MS" panose="020B0603020202020204" pitchFamily="34" charset="0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-RO" sz="1600" dirty="0" smtClean="0">
                <a:latin typeface="Trebuchet MS" panose="020B0603020202020204" pitchFamily="34" charset="0"/>
              </a:rPr>
              <a:t>3. Uploading the contract addenda together with the annexes </a:t>
            </a:r>
            <a:r>
              <a:rPr lang="ro-RO" sz="1600" b="1" dirty="0">
                <a:solidFill>
                  <a:srgbClr val="FF0000"/>
                </a:solidFill>
                <a:latin typeface="Trebuchet MS" panose="020B0603020202020204" pitchFamily="34" charset="0"/>
              </a:rPr>
              <a:t>in 3 working days </a:t>
            </a:r>
            <a:r>
              <a:rPr lang="ro-RO" sz="1600" dirty="0" smtClean="0">
                <a:latin typeface="Trebuchet MS" panose="020B0603020202020204" pitchFamily="34" charset="0"/>
              </a:rPr>
              <a:t>in section </a:t>
            </a:r>
            <a:r>
              <a:rPr lang="en-US" sz="1600" b="1" dirty="0">
                <a:latin typeface="Trebuchet MS" panose="020B0603020202020204" pitchFamily="34" charset="0"/>
              </a:rPr>
              <a:t>“Attachments”</a:t>
            </a:r>
            <a:r>
              <a:rPr lang="ro-RO" sz="1600" dirty="0" smtClean="0">
                <a:latin typeface="Trebuchet MS" panose="020B0603020202020204" pitchFamily="34" charset="0"/>
              </a:rPr>
              <a:t> of the project</a:t>
            </a:r>
            <a:endParaRPr lang="en-US" sz="16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600" dirty="0"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06294"/>
            <a:ext cx="2591025" cy="68281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000" dirty="0" smtClean="0"/>
              <a:t/>
            </a:r>
            <a:br>
              <a:rPr lang="ro-RO" sz="2000" dirty="0" smtClean="0"/>
            </a:br>
            <a:r>
              <a:rPr lang="ro-RO" sz="2000" dirty="0"/>
              <a:t/>
            </a:r>
            <a:br>
              <a:rPr lang="ro-RO" sz="2000" dirty="0"/>
            </a:br>
            <a:r>
              <a:rPr lang="ro-RO" sz="2000" b="1" dirty="0" smtClean="0"/>
              <a:t>NOT respecting the following rules</a:t>
            </a:r>
            <a:endParaRPr lang="en-US" sz="2000" b="1" dirty="0"/>
          </a:p>
        </p:txBody>
      </p:sp>
      <p:pic>
        <p:nvPicPr>
          <p:cNvPr id="1026" name="Picture 2" descr="Eroare, 404, Panou, AtenÅ£ia, Locul De MuncÄ, Oo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75" y="1166787"/>
            <a:ext cx="3121025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47" y="6024994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05245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676400"/>
            <a:ext cx="82296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4800"/>
            <a:ext cx="2618586" cy="695489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sz="2000" dirty="0" smtClean="0">
                <a:latin typeface="Trebuchet MS" panose="020B0603020202020204" pitchFamily="34" charset="0"/>
              </a:rPr>
              <a:t>The </a:t>
            </a:r>
            <a:r>
              <a:rPr lang="en-US" sz="2000" dirty="0">
                <a:latin typeface="Trebuchet MS" panose="020B0603020202020204" pitchFamily="34" charset="0"/>
              </a:rPr>
              <a:t>maximum size of an attachment is 50 Mb per file/package! </a:t>
            </a:r>
            <a:endParaRPr lang="en-US" sz="2000" dirty="0" smtClean="0">
              <a:latin typeface="Trebuchet MS" panose="020B0603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AutoNum type="arabicPeriod" startAt="3"/>
            </a:pPr>
            <a:endParaRPr lang="en-US" sz="2000" dirty="0">
              <a:latin typeface="Trebuchet MS" panose="020B0603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sz="2000" dirty="0">
                <a:latin typeface="Trebuchet MS" panose="020B0603020202020204" pitchFamily="34" charset="0"/>
              </a:rPr>
              <a:t>Adding a correct description to each uploaded file, is mandatory.</a:t>
            </a:r>
          </a:p>
          <a:p>
            <a:pPr marL="288925" lvl="0" indent="-288925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88925" lvl="0" indent="-288925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5. before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</a:rPr>
              <a:t>submitting the first project report, each Romanian beneficiary may 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send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</a:rPr>
              <a:t>to the MA an advance request in 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original,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</a:rPr>
              <a:t>for maximum 60% of the value of its co-financing contract, except for those beneficiaries which sign a Monitoring Agreement. </a:t>
            </a:r>
            <a:endParaRPr lang="en-US" sz="20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88925" lvl="0" indent="-288925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88925" lvl="0" indent="-288925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6. similarly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</a:rPr>
              <a:t>, each Bulgarian beneficiary may send to the NA request for an advance payment 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in original, of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 pitchFamily="34" charset="0"/>
              </a:rPr>
              <a:t>maximum 80% of the value of its co-financing contract. </a:t>
            </a:r>
            <a:endParaRPr lang="en-US" sz="20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47" y="5927429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41635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52400"/>
            <a:ext cx="3505200" cy="1143000"/>
          </a:xfrm>
        </p:spPr>
        <p:txBody>
          <a:bodyPr/>
          <a:lstStyle/>
          <a:p>
            <a:r>
              <a:rPr lang="en-US" sz="3600" dirty="0">
                <a:latin typeface="Trebuchet MS" panose="020B0603020202020204" pitchFamily="34" charset="0"/>
              </a:rPr>
              <a:t>Extracts from </a:t>
            </a:r>
            <a:r>
              <a:rPr lang="en-US" sz="3600" dirty="0" err="1">
                <a:latin typeface="Trebuchet MS" panose="020B0603020202020204" pitchFamily="34" charset="0"/>
              </a:rPr>
              <a:t>eMS</a:t>
            </a:r>
            <a:r>
              <a:rPr lang="en-US" sz="3600" dirty="0">
                <a:latin typeface="Trebuchet MS" panose="020B0603020202020204" pitchFamily="34" charset="0"/>
              </a:rPr>
              <a:t> </a:t>
            </a:r>
            <a:r>
              <a:rPr lang="en-US" sz="3600" dirty="0" smtClean="0">
                <a:latin typeface="Trebuchet MS" panose="020B0603020202020204" pitchFamily="34" charset="0"/>
              </a:rPr>
              <a:t>reports</a:t>
            </a:r>
            <a:r>
              <a:rPr lang="ro-RO" sz="3600" dirty="0" smtClean="0">
                <a:latin typeface="Trebuchet MS" panose="020B0603020202020204" pitchFamily="34" charset="0"/>
              </a:rPr>
              <a:t> </a:t>
            </a:r>
            <a:endParaRPr lang="en-US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67985"/>
            <a:ext cx="8229600" cy="39903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04800"/>
            <a:ext cx="2591025" cy="682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3142582"/>
            <a:ext cx="2590800" cy="22568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947" y="5940107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4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91479"/>
            <a:ext cx="3886200" cy="1143000"/>
          </a:xfrm>
        </p:spPr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05062" y="1038008"/>
            <a:ext cx="4333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2. Not filling in all mandatory fields in the List of expenditures</a:t>
            </a:r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602741"/>
            <a:ext cx="8667134" cy="4417060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143000" y="1752600"/>
            <a:ext cx="2362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75" y="330980"/>
            <a:ext cx="2591025" cy="682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38" y="6019801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112557"/>
            <a:ext cx="5029200" cy="469497"/>
          </a:xfrm>
        </p:spPr>
        <p:txBody>
          <a:bodyPr/>
          <a:lstStyle/>
          <a:p>
            <a:r>
              <a:rPr lang="en-US" sz="3000" dirty="0">
                <a:latin typeface="Trebuchet MS" panose="020B0603020202020204" pitchFamily="34" charset="0"/>
              </a:rPr>
              <a:t>Supporting document without stamp as required 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29" y="1856327"/>
            <a:ext cx="8692166" cy="41085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2609"/>
            <a:ext cx="2591025" cy="682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47" y="5964905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24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80107"/>
            <a:ext cx="4114800" cy="1143000"/>
          </a:xfrm>
        </p:spPr>
        <p:txBody>
          <a:bodyPr/>
          <a:lstStyle/>
          <a:p>
            <a:r>
              <a:rPr lang="en-US" sz="2800" dirty="0">
                <a:latin typeface="Trebuchet MS" panose="020B0603020202020204" pitchFamily="34" charset="0"/>
              </a:rPr>
              <a:t>Supporting </a:t>
            </a:r>
            <a:r>
              <a:rPr lang="en-US" sz="2800" dirty="0" smtClean="0">
                <a:latin typeface="Trebuchet MS" panose="020B0603020202020204" pitchFamily="34" charset="0"/>
              </a:rPr>
              <a:t>documents</a:t>
            </a:r>
            <a:r>
              <a:rPr lang="ro-RO" sz="2800" dirty="0">
                <a:latin typeface="Trebuchet MS" panose="020B0603020202020204" pitchFamily="34" charset="0"/>
              </a:rPr>
              <a:t> (invoice)</a:t>
            </a:r>
            <a:r>
              <a:rPr lang="en-US" sz="2800" dirty="0" smtClean="0">
                <a:latin typeface="Trebuchet MS" panose="020B0603020202020204" pitchFamily="34" charset="0"/>
              </a:rPr>
              <a:t> </a:t>
            </a:r>
            <a:r>
              <a:rPr lang="en-US" sz="2800" dirty="0">
                <a:latin typeface="Trebuchet MS" panose="020B0603020202020204" pitchFamily="34" charset="0"/>
              </a:rPr>
              <a:t>stamped </a:t>
            </a:r>
            <a:r>
              <a:rPr lang="en-US" sz="2800" dirty="0" smtClean="0">
                <a:latin typeface="Trebuchet MS" panose="020B0603020202020204" pitchFamily="34" charset="0"/>
              </a:rPr>
              <a:t>accordingly</a:t>
            </a:r>
            <a:endParaRPr lang="en-US" sz="2800" dirty="0">
              <a:latin typeface="Trebuchet MS" panose="020B0603020202020204" pitchFamily="34" charset="0"/>
            </a:endParaRPr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75" y="1442023"/>
            <a:ext cx="8088596" cy="45678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75" y="299023"/>
            <a:ext cx="2591025" cy="6828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009874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2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229600" cy="1143000"/>
          </a:xfrm>
        </p:spPr>
        <p:txBody>
          <a:bodyPr/>
          <a:lstStyle/>
          <a:p>
            <a:pPr lvl="0" eaLnBrk="1" hangingPunct="1"/>
            <a:r>
              <a:rPr lang="ro-RO" sz="1800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o-RO" sz="1800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r>
              <a:rPr lang="ro-RO" sz="1800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o-RO" sz="1800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For </a:t>
            </a:r>
            <a:r>
              <a:rPr lang="ro-RO" sz="1800" dirty="0">
                <a:latin typeface="Arial" charset="0"/>
                <a:ea typeface="+mn-ea"/>
                <a:cs typeface="Arial" charset="0"/>
              </a:rPr>
              <a:t>3rd call projects, </a:t>
            </a: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IT </a:t>
            </a:r>
            <a:r>
              <a:rPr lang="ro-RO" sz="1800" dirty="0">
                <a:latin typeface="Arial" charset="0"/>
                <a:ea typeface="+mn-ea"/>
                <a:cs typeface="Arial" charset="0"/>
              </a:rPr>
              <a:t>IS A MUST to FILL IN </a:t>
            </a: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/>
            </a:r>
            <a:br>
              <a:rPr lang="ro-RO" sz="1800" dirty="0" smtClean="0">
                <a:latin typeface="Arial" charset="0"/>
                <a:ea typeface="+mn-ea"/>
                <a:cs typeface="Arial" charset="0"/>
              </a:rPr>
            </a:b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ALL </a:t>
            </a:r>
            <a:r>
              <a:rPr lang="ro-RO" sz="1800" dirty="0">
                <a:latin typeface="Arial" charset="0"/>
                <a:ea typeface="+mn-ea"/>
                <a:cs typeface="Arial" charset="0"/>
              </a:rPr>
              <a:t>PUBLIC PROCUREMENTS and </a:t>
            </a: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to</a:t>
            </a:r>
            <a:br>
              <a:rPr lang="ro-RO" sz="1800" dirty="0" smtClean="0">
                <a:latin typeface="Arial" charset="0"/>
                <a:ea typeface="+mn-ea"/>
                <a:cs typeface="Arial" charset="0"/>
              </a:rPr>
            </a:b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 </a:t>
            </a:r>
            <a:r>
              <a:rPr lang="ro-RO" sz="1800" dirty="0">
                <a:latin typeface="Arial" charset="0"/>
                <a:ea typeface="+mn-ea"/>
                <a:cs typeface="Arial" charset="0"/>
              </a:rPr>
              <a:t>LINK the invoices in LOE, </a:t>
            </a: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/>
            </a:r>
            <a:br>
              <a:rPr lang="ro-RO" sz="1800" dirty="0" smtClean="0">
                <a:latin typeface="Arial" charset="0"/>
                <a:ea typeface="+mn-ea"/>
                <a:cs typeface="Arial" charset="0"/>
              </a:rPr>
            </a:br>
            <a:r>
              <a:rPr lang="ro-RO" sz="1800" dirty="0" smtClean="0">
                <a:latin typeface="Arial" charset="0"/>
                <a:ea typeface="+mn-ea"/>
                <a:cs typeface="Arial" charset="0"/>
              </a:rPr>
              <a:t>otherwise </a:t>
            </a:r>
            <a:r>
              <a:rPr lang="ro-RO" sz="1800" dirty="0">
                <a:latin typeface="Arial" charset="0"/>
                <a:ea typeface="+mn-ea"/>
                <a:cs typeface="Arial" charset="0"/>
              </a:rPr>
              <a:t>the reports should be reverted by FLC</a:t>
            </a:r>
            <a:r>
              <a:rPr lang="en-US" sz="1800" dirty="0">
                <a:latin typeface="Arial" charset="0"/>
                <a:ea typeface="+mn-ea"/>
                <a:cs typeface="Arial" charset="0"/>
              </a:rPr>
              <a:t/>
            </a:r>
            <a:br>
              <a:rPr lang="en-US" sz="1800" dirty="0">
                <a:latin typeface="Arial" charset="0"/>
                <a:ea typeface="+mn-ea"/>
                <a:cs typeface="Arial" charset="0"/>
              </a:rPr>
            </a:b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90" y="3200400"/>
            <a:ext cx="7924800" cy="31079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675" y="1606919"/>
            <a:ext cx="5772150" cy="129148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371599"/>
            <a:ext cx="2819400" cy="1762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238" y="6021811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8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9590</TotalTime>
  <Words>1114</Words>
  <Application>Microsoft Office PowerPoint</Application>
  <PresentationFormat>On-screen Show (4:3)</PresentationFormat>
  <Paragraphs>54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Verdana</vt:lpstr>
      <vt:lpstr>Office Theme</vt:lpstr>
      <vt:lpstr>PowerPoint Presentation</vt:lpstr>
      <vt:lpstr>PowerPoint Presentation</vt:lpstr>
      <vt:lpstr>  NOT respecting the following rules</vt:lpstr>
      <vt:lpstr>PowerPoint Presentation</vt:lpstr>
      <vt:lpstr>Extracts from eMS reports </vt:lpstr>
      <vt:lpstr> </vt:lpstr>
      <vt:lpstr>Supporting document without stamp as required </vt:lpstr>
      <vt:lpstr>Supporting documents (invoice) stamped accordingly</vt:lpstr>
      <vt:lpstr>  For 3rd call projects, IT IS A MUST to FILL IN  ALL PUBLIC PROCUREMENTS and to  LINK the invoices in LOE,  otherwise the reports should be reverted by FLC </vt:lpstr>
      <vt:lpstr>Other issues</vt:lpstr>
    </vt:vector>
  </TitlesOfParts>
  <Company>MRQ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Rasvan Zamfir</cp:lastModifiedBy>
  <cp:revision>903</cp:revision>
  <cp:lastPrinted>2018-06-19T09:25:11Z</cp:lastPrinted>
  <dcterms:created xsi:type="dcterms:W3CDTF">2007-11-21T13:10:07Z</dcterms:created>
  <dcterms:modified xsi:type="dcterms:W3CDTF">2019-05-07T06:45:58Z</dcterms:modified>
</cp:coreProperties>
</file>