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442" r:id="rId2"/>
    <p:sldId id="452" r:id="rId3"/>
    <p:sldId id="449" r:id="rId4"/>
    <p:sldId id="444" r:id="rId5"/>
    <p:sldId id="446" r:id="rId6"/>
    <p:sldId id="450" r:id="rId7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61" userDrawn="1">
          <p15:clr>
            <a:srgbClr val="A4A3A4"/>
          </p15:clr>
        </p15:guide>
        <p15:guide id="2" pos="2178" userDrawn="1">
          <p15:clr>
            <a:srgbClr val="A4A3A4"/>
          </p15:clr>
        </p15:guide>
        <p15:guide id="3" orient="horz" pos="3128" userDrawn="1">
          <p15:clr>
            <a:srgbClr val="A4A3A4"/>
          </p15:clr>
        </p15:guide>
        <p15:guide id="4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CC00"/>
    <a:srgbClr val="FC2812"/>
    <a:srgbClr val="003366"/>
    <a:srgbClr val="BCCF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5394" autoAdjust="0"/>
  </p:normalViewPr>
  <p:slideViewPr>
    <p:cSldViewPr>
      <p:cViewPr varScale="1">
        <p:scale>
          <a:sx n="89" d="100"/>
          <a:sy n="89" d="100"/>
        </p:scale>
        <p:origin x="131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0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2460" y="-84"/>
      </p:cViewPr>
      <p:guideLst>
        <p:guide orient="horz" pos="3161"/>
        <p:guide pos="2178"/>
        <p:guide orient="horz" pos="3128"/>
        <p:guide pos="214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4"/>
            <a:ext cx="2945554" cy="495692"/>
          </a:xfrm>
          <a:prstGeom prst="rect">
            <a:avLst/>
          </a:prstGeom>
        </p:spPr>
        <p:txBody>
          <a:bodyPr vert="horz" lIns="91122" tIns="45562" rIns="91122" bIns="45562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531" y="4"/>
            <a:ext cx="2945554" cy="495692"/>
          </a:xfrm>
          <a:prstGeom prst="rect">
            <a:avLst/>
          </a:prstGeom>
        </p:spPr>
        <p:txBody>
          <a:bodyPr vert="horz" lIns="91122" tIns="45562" rIns="91122" bIns="45562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55070D7-6F45-4867-8562-F18679E49EE9}" type="datetimeFigureOut">
              <a:rPr lang="ro-RO"/>
              <a:pPr>
                <a:defRPr/>
              </a:pPr>
              <a:t>07.05.2019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937"/>
            <a:ext cx="2945554" cy="495692"/>
          </a:xfrm>
          <a:prstGeom prst="rect">
            <a:avLst/>
          </a:prstGeom>
        </p:spPr>
        <p:txBody>
          <a:bodyPr vert="horz" lIns="91122" tIns="45562" rIns="91122" bIns="45562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531" y="9430937"/>
            <a:ext cx="2945554" cy="495692"/>
          </a:xfrm>
          <a:prstGeom prst="rect">
            <a:avLst/>
          </a:prstGeom>
        </p:spPr>
        <p:txBody>
          <a:bodyPr vert="horz" lIns="91122" tIns="45562" rIns="91122" bIns="45562" rtlCol="0" anchor="b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B18BE95-9A24-4AA0-A21D-6F5EBCB54953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26136251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4"/>
            <a:ext cx="2945554" cy="495692"/>
          </a:xfrm>
          <a:prstGeom prst="rect">
            <a:avLst/>
          </a:prstGeom>
        </p:spPr>
        <p:txBody>
          <a:bodyPr vert="horz" lIns="91122" tIns="45562" rIns="91122" bIns="45562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531" y="4"/>
            <a:ext cx="2945554" cy="495692"/>
          </a:xfrm>
          <a:prstGeom prst="rect">
            <a:avLst/>
          </a:prstGeom>
        </p:spPr>
        <p:txBody>
          <a:bodyPr vert="horz" lIns="91122" tIns="45562" rIns="91122" bIns="45562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1513F57D-D02A-4DF3-828D-8246D1119CE6}" type="datetimeFigureOut">
              <a:rPr lang="ro-RO"/>
              <a:pPr>
                <a:defRPr/>
              </a:pPr>
              <a:t>07.05.2019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8875" cy="3725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22" tIns="45562" rIns="91122" bIns="45562" rtlCol="0" anchor="ctr"/>
          <a:lstStyle/>
          <a:p>
            <a:pPr lvl="0"/>
            <a:endParaRPr lang="ro-RO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133" y="4717067"/>
            <a:ext cx="5439413" cy="4466023"/>
          </a:xfrm>
          <a:prstGeom prst="rect">
            <a:avLst/>
          </a:prstGeom>
        </p:spPr>
        <p:txBody>
          <a:bodyPr vert="horz" lIns="91122" tIns="45562" rIns="91122" bIns="45562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ro-RO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937"/>
            <a:ext cx="2945554" cy="495692"/>
          </a:xfrm>
          <a:prstGeom prst="rect">
            <a:avLst/>
          </a:prstGeom>
        </p:spPr>
        <p:txBody>
          <a:bodyPr vert="horz" lIns="91122" tIns="45562" rIns="91122" bIns="45562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531" y="9430937"/>
            <a:ext cx="2945554" cy="495692"/>
          </a:xfrm>
          <a:prstGeom prst="rect">
            <a:avLst/>
          </a:prstGeom>
        </p:spPr>
        <p:txBody>
          <a:bodyPr vert="horz" lIns="91122" tIns="45562" rIns="91122" bIns="45562" rtlCol="0" anchor="b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0B04A4B7-F955-4CD1-A2AB-A0E9A51EB12E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85264013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4400" y="744538"/>
            <a:ext cx="4968875" cy="37258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o-RO" dirty="0" smtClean="0"/>
          </a:p>
        </p:txBody>
      </p:sp>
    </p:spTree>
    <p:extLst>
      <p:ext uri="{BB962C8B-B14F-4D97-AF65-F5344CB8AC3E}">
        <p14:creationId xmlns:p14="http://schemas.microsoft.com/office/powerpoint/2010/main" val="29106390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o-RO" altLang="en-US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1768694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04A4B7-F955-4CD1-A2AB-A0E9A51EB12E}" type="slidenum">
              <a:rPr lang="ro-RO" smtClean="0"/>
              <a:pPr>
                <a:defRPr/>
              </a:pPr>
              <a:t>6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393458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7EE49-B334-42FB-8B2B-8EA23E794D1F}" type="datetimeFigureOut">
              <a:rPr lang="en-US"/>
              <a:pPr>
                <a:defRPr/>
              </a:pPr>
              <a:t>5/7/2019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3A724-C9A4-4D8A-B51C-E0556B74FA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1BBBD-D0B9-43CA-B1D4-FF01DB57A5EF}" type="datetimeFigureOut">
              <a:rPr lang="en-US"/>
              <a:pPr>
                <a:defRPr/>
              </a:pPr>
              <a:t>5/7/2019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3D612-41B1-4A4D-82F0-4559A58C41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5E5BE-068A-43DC-B0FE-10C7ED041FBF}" type="datetimeFigureOut">
              <a:rPr lang="en-US"/>
              <a:pPr>
                <a:defRPr/>
              </a:pPr>
              <a:t>5/7/2019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5DB198-287B-45DF-841A-47D85C8859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D4B09-AB38-4386-BE00-3A3B2DA94E62}" type="datetimeFigureOut">
              <a:rPr lang="en-US"/>
              <a:pPr>
                <a:defRPr/>
              </a:pPr>
              <a:t>5/7/2019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A5E37-44CB-42F2-8E2E-23B311DCC0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4DD5F-F430-4084-9DA2-C8EEB8DC3A7B}" type="datetimeFigureOut">
              <a:rPr lang="en-US"/>
              <a:pPr>
                <a:defRPr/>
              </a:pPr>
              <a:t>5/7/2019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DAB04-5EC9-4E2F-839D-B67F822F31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A93F7-573A-4FDF-B1F4-51087175C1E2}" type="datetimeFigureOut">
              <a:rPr lang="en-US"/>
              <a:pPr>
                <a:defRPr/>
              </a:pPr>
              <a:t>5/7/2019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7CEB0A-6571-4138-A4A4-B863B1FF2C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6D615-AE49-4C8E-8E0F-671A9A4CF8CE}" type="datetimeFigureOut">
              <a:rPr lang="en-US"/>
              <a:pPr>
                <a:defRPr/>
              </a:pPr>
              <a:t>5/7/2019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6532D-B66C-4E23-B9A3-1CAD12B368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9CF08-5D30-443F-B3E0-4F851ED8A57E}" type="datetimeFigureOut">
              <a:rPr lang="en-US"/>
              <a:pPr>
                <a:defRPr/>
              </a:pPr>
              <a:t>5/7/2019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70BE1-0F57-414C-95EF-27C907EDFE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83669-06F3-4AA2-8DC4-AB5A70213BEB}" type="datetimeFigureOut">
              <a:rPr lang="en-US"/>
              <a:pPr>
                <a:defRPr/>
              </a:pPr>
              <a:t>5/7/2019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0CBBBA-B36D-4C95-B115-FF5CE8FE09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A2BB0-BE66-441C-A426-9BB3EDFA3111}" type="datetimeFigureOut">
              <a:rPr lang="en-US"/>
              <a:pPr>
                <a:defRPr/>
              </a:pPr>
              <a:t>5/7/2019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96C3E-548B-4066-9B4E-0E0B3BD01F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CA149-A2D3-4C09-90E2-62B6DE6F99F3}" type="datetimeFigureOut">
              <a:rPr lang="en-US"/>
              <a:pPr>
                <a:defRPr/>
              </a:pPr>
              <a:t>5/7/2019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6C329-397D-4E26-BF63-0361B7209D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047E911-CD16-44AC-A4AD-592B35027E3E}" type="datetimeFigureOut">
              <a:rPr lang="en-US"/>
              <a:pPr>
                <a:defRPr/>
              </a:pPr>
              <a:t>5/7/2019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E1F09D9-480D-4A86-93AE-D15555D61F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nterregrobg.eu/" TargetMode="External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hyperlink" Target="http://www.interregrobg.eu/" TargetMode="Externa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ChangeArrowheads="1"/>
          </p:cNvSpPr>
          <p:nvPr/>
        </p:nvSpPr>
        <p:spPr bwMode="auto">
          <a:xfrm>
            <a:off x="6858000" y="228600"/>
            <a:ext cx="1905000" cy="990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o-RO" dirty="0">
              <a:solidFill>
                <a:srgbClr val="000000"/>
              </a:solidFill>
            </a:endParaRPr>
          </a:p>
        </p:txBody>
      </p:sp>
      <p:sp>
        <p:nvSpPr>
          <p:cNvPr id="15363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o-RO" dirty="0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7200" y="1798066"/>
            <a:ext cx="82296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INTERREG V-A </a:t>
            </a:r>
            <a:endParaRPr lang="ro-RO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  <a:p>
            <a:pPr algn="ctr"/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Romania-Bulgaria</a:t>
            </a:r>
            <a:r>
              <a:rPr lang="ro-RO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 Programme</a:t>
            </a:r>
          </a:p>
          <a:p>
            <a:pPr algn="ctr"/>
            <a:endParaRPr lang="ro-RO" sz="2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  <a:p>
            <a:pPr algn="ctr"/>
            <a:endParaRPr lang="ro-RO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  <a:p>
            <a:pPr algn="ctr"/>
            <a:r>
              <a:rPr lang="ro-RO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May </a:t>
            </a:r>
            <a:r>
              <a:rPr lang="ro-RO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2019, Vratsa, Bulgaria</a:t>
            </a:r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6858000" y="228600"/>
            <a:ext cx="1905000" cy="990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o-RO" dirty="0">
              <a:solidFill>
                <a:srgbClr val="000000"/>
              </a:solidFill>
            </a:endParaRPr>
          </a:p>
        </p:txBody>
      </p:sp>
      <p:sp>
        <p:nvSpPr>
          <p:cNvPr id="13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o-RO" dirty="0">
              <a:solidFill>
                <a:srgbClr val="000000"/>
              </a:solidFill>
            </a:endParaRP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6276" y="226388"/>
            <a:ext cx="1606656" cy="1172212"/>
          </a:xfrm>
          <a:prstGeom prst="rect">
            <a:avLst/>
          </a:prstGeom>
        </p:spPr>
      </p:pic>
      <p:pic>
        <p:nvPicPr>
          <p:cNvPr id="19" name="Content Placeholder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89266" y="226388"/>
            <a:ext cx="144780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9790" y="228600"/>
            <a:ext cx="3420152" cy="90228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70160" y="4924232"/>
            <a:ext cx="2403680" cy="109556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95395" y="252202"/>
            <a:ext cx="986732" cy="96699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287033" y="6019800"/>
            <a:ext cx="25699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o-RO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hlinkClick r:id="rId8"/>
              </a:rPr>
              <a:t>www.interregrobg.eu</a:t>
            </a:r>
            <a:r>
              <a:rPr lang="ro-RO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 </a:t>
            </a:r>
            <a:endParaRPr lang="en-US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76491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70">
        <p15:prstTrans prst="peelOff"/>
      </p:transition>
    </mc:Choice>
    <mc:Fallback xmlns="">
      <p:transition spd="slow" advTm="107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184698"/>
            <a:ext cx="8229600" cy="348419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14400" y="1641047"/>
            <a:ext cx="8229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333333"/>
                </a:solidFill>
                <a:latin typeface="trebuchet ms" panose="020B0603020202020204" pitchFamily="34" charset="0"/>
              </a:rPr>
              <a:t>The Programme radiography in numbers (total values</a:t>
            </a:r>
            <a:r>
              <a:rPr lang="en-US" dirty="0" smtClean="0">
                <a:solidFill>
                  <a:srgbClr val="333333"/>
                </a:solidFill>
                <a:latin typeface="trebuchet ms" panose="020B0603020202020204" pitchFamily="34" charset="0"/>
              </a:rPr>
              <a:t>):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790" y="228600"/>
            <a:ext cx="3420152" cy="90228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947" y="5843207"/>
            <a:ext cx="8596105" cy="798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742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5"/>
          <p:cNvSpPr>
            <a:spLocks noChangeArrowheads="1"/>
          </p:cNvSpPr>
          <p:nvPr/>
        </p:nvSpPr>
        <p:spPr bwMode="auto">
          <a:xfrm>
            <a:off x="457200" y="476250"/>
            <a:ext cx="8077200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endParaRPr lang="ro-RO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195" name="Rectangle 22"/>
          <p:cNvSpPr>
            <a:spLocks/>
          </p:cNvSpPr>
          <p:nvPr/>
        </p:nvSpPr>
        <p:spPr bwMode="auto">
          <a:xfrm>
            <a:off x="457200" y="990600"/>
            <a:ext cx="84582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endParaRPr lang="ro-RO" altLang="en-US" sz="1800" b="1">
              <a:solidFill>
                <a:srgbClr val="003366"/>
              </a:solidFill>
              <a:latin typeface="Trebuchet MS" panose="020B0603020202020204" pitchFamily="34" charset="0"/>
            </a:endParaRPr>
          </a:p>
        </p:txBody>
      </p:sp>
      <p:sp>
        <p:nvSpPr>
          <p:cNvPr id="11269" name="Title 5"/>
          <p:cNvSpPr>
            <a:spLocks/>
          </p:cNvSpPr>
          <p:nvPr/>
        </p:nvSpPr>
        <p:spPr bwMode="auto">
          <a:xfrm>
            <a:off x="341313" y="791369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sz="24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rebuchet MS" pitchFamily="34" charset="0"/>
              <a:cs typeface="Arial" charset="0"/>
            </a:endParaRPr>
          </a:p>
        </p:txBody>
      </p:sp>
      <p:sp>
        <p:nvSpPr>
          <p:cNvPr id="8197" name="Rectangle 3"/>
          <p:cNvSpPr txBox="1">
            <a:spLocks/>
          </p:cNvSpPr>
          <p:nvPr/>
        </p:nvSpPr>
        <p:spPr bwMode="auto">
          <a:xfrm>
            <a:off x="232260" y="2519671"/>
            <a:ext cx="8639175" cy="3518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ro-RO" sz="3000" b="1" dirty="0" smtClean="0">
                <a:solidFill>
                  <a:srgbClr val="002060"/>
                </a:solidFill>
              </a:rPr>
              <a:t>Programme</a:t>
            </a:r>
            <a:r>
              <a:rPr lang="en-US" sz="3000" b="1" dirty="0" smtClean="0">
                <a:solidFill>
                  <a:srgbClr val="002060"/>
                </a:solidFill>
              </a:rPr>
              <a:t>’s </a:t>
            </a:r>
            <a:r>
              <a:rPr lang="ro-RO" sz="3000" b="1" dirty="0" smtClean="0">
                <a:solidFill>
                  <a:srgbClr val="002060"/>
                </a:solidFill>
              </a:rPr>
              <a:t>m</a:t>
            </a:r>
            <a:r>
              <a:rPr lang="en-US" sz="3000" b="1" dirty="0" err="1" smtClean="0">
                <a:solidFill>
                  <a:srgbClr val="002060"/>
                </a:solidFill>
              </a:rPr>
              <a:t>anagement</a:t>
            </a:r>
            <a:r>
              <a:rPr lang="en-US" sz="3000" b="1" dirty="0" smtClean="0">
                <a:solidFill>
                  <a:srgbClr val="002060"/>
                </a:solidFill>
              </a:rPr>
              <a:t> </a:t>
            </a:r>
            <a:r>
              <a:rPr lang="en-US" sz="3000" b="1" dirty="0">
                <a:solidFill>
                  <a:srgbClr val="002060"/>
                </a:solidFill>
              </a:rPr>
              <a:t>and control </a:t>
            </a:r>
            <a:r>
              <a:rPr lang="ro-RO" sz="3000" b="1" dirty="0" smtClean="0">
                <a:solidFill>
                  <a:srgbClr val="002060"/>
                </a:solidFill>
              </a:rPr>
              <a:t>bodies</a:t>
            </a:r>
            <a:endParaRPr lang="en-US" sz="3000" b="1" dirty="0" smtClean="0">
              <a:solidFill>
                <a:srgbClr val="002060"/>
              </a:solidFill>
            </a:endParaRPr>
          </a:p>
          <a:p>
            <a:pPr marL="514350" indent="-514350" algn="ctr">
              <a:buAutoNum type="arabicPeriod"/>
            </a:pPr>
            <a:r>
              <a:rPr lang="en-US" sz="3000" dirty="0" smtClean="0">
                <a:solidFill>
                  <a:srgbClr val="002060"/>
                </a:solidFill>
              </a:rPr>
              <a:t>the </a:t>
            </a:r>
            <a:r>
              <a:rPr lang="en-US" sz="3000" dirty="0">
                <a:solidFill>
                  <a:srgbClr val="002060"/>
                </a:solidFill>
              </a:rPr>
              <a:t>Managing Authority (MA) acting also as Certifying Authority (CA</a:t>
            </a:r>
            <a:r>
              <a:rPr lang="en-US" sz="3000" dirty="0" smtClean="0">
                <a:solidFill>
                  <a:srgbClr val="002060"/>
                </a:solidFill>
              </a:rPr>
              <a:t>) - MRDPA, </a:t>
            </a:r>
          </a:p>
          <a:p>
            <a:pPr marL="514350" indent="-514350" algn="ctr">
              <a:buAutoNum type="arabicPeriod"/>
            </a:pPr>
            <a:r>
              <a:rPr lang="en-US" sz="3000" dirty="0" smtClean="0">
                <a:solidFill>
                  <a:srgbClr val="002060"/>
                </a:solidFill>
              </a:rPr>
              <a:t>the </a:t>
            </a:r>
            <a:r>
              <a:rPr lang="en-US" sz="3000" dirty="0">
                <a:solidFill>
                  <a:srgbClr val="002060"/>
                </a:solidFill>
              </a:rPr>
              <a:t>National Authority (NA</a:t>
            </a:r>
            <a:r>
              <a:rPr lang="en-US" sz="3000" dirty="0" smtClean="0">
                <a:solidFill>
                  <a:srgbClr val="002060"/>
                </a:solidFill>
              </a:rPr>
              <a:t>) - MRDPW,</a:t>
            </a:r>
          </a:p>
          <a:p>
            <a:pPr marL="514350" indent="-514350" algn="ctr">
              <a:buAutoNum type="arabicPeriod"/>
            </a:pPr>
            <a:r>
              <a:rPr lang="en-US" sz="3000" dirty="0" smtClean="0">
                <a:solidFill>
                  <a:srgbClr val="002060"/>
                </a:solidFill>
              </a:rPr>
              <a:t> </a:t>
            </a:r>
            <a:r>
              <a:rPr lang="en-US" sz="3000" dirty="0">
                <a:solidFill>
                  <a:srgbClr val="002060"/>
                </a:solidFill>
              </a:rPr>
              <a:t>the Monitoring Committee (MC), </a:t>
            </a:r>
            <a:endParaRPr lang="en-US" sz="3000" dirty="0" smtClean="0">
              <a:solidFill>
                <a:srgbClr val="002060"/>
              </a:solidFill>
            </a:endParaRPr>
          </a:p>
          <a:p>
            <a:pPr marL="514350" indent="-514350" algn="ctr">
              <a:buAutoNum type="arabicPeriod"/>
            </a:pPr>
            <a:r>
              <a:rPr lang="en-US" sz="3000" dirty="0" smtClean="0">
                <a:solidFill>
                  <a:srgbClr val="002060"/>
                </a:solidFill>
              </a:rPr>
              <a:t>the </a:t>
            </a:r>
            <a:r>
              <a:rPr lang="en-US" sz="3000" dirty="0">
                <a:solidFill>
                  <a:srgbClr val="002060"/>
                </a:solidFill>
              </a:rPr>
              <a:t>Audit Authority (AA), </a:t>
            </a:r>
            <a:endParaRPr lang="en-US" sz="3000" dirty="0" smtClean="0">
              <a:solidFill>
                <a:srgbClr val="002060"/>
              </a:solidFill>
            </a:endParaRPr>
          </a:p>
          <a:p>
            <a:pPr marL="514350" indent="-514350" algn="ctr">
              <a:buAutoNum type="arabicPeriod"/>
            </a:pPr>
            <a:r>
              <a:rPr lang="en-US" sz="3000" b="1" dirty="0" smtClean="0">
                <a:solidFill>
                  <a:srgbClr val="002060"/>
                </a:solidFill>
              </a:rPr>
              <a:t>the </a:t>
            </a:r>
            <a:r>
              <a:rPr lang="en-US" sz="3000" b="1" dirty="0">
                <a:solidFill>
                  <a:srgbClr val="002060"/>
                </a:solidFill>
              </a:rPr>
              <a:t>Joint Secretariat (JS) </a:t>
            </a:r>
            <a:r>
              <a:rPr lang="en-US" sz="3000" b="1" dirty="0" smtClean="0">
                <a:solidFill>
                  <a:srgbClr val="002060"/>
                </a:solidFill>
              </a:rPr>
              <a:t>– CBC RO </a:t>
            </a:r>
            <a:r>
              <a:rPr lang="en-US" sz="3000" b="1" dirty="0" err="1" smtClean="0">
                <a:solidFill>
                  <a:srgbClr val="002060"/>
                </a:solidFill>
              </a:rPr>
              <a:t>Calarasi</a:t>
            </a:r>
            <a:endParaRPr lang="en-US" sz="3000" b="1" dirty="0" smtClean="0">
              <a:solidFill>
                <a:srgbClr val="002060"/>
              </a:solidFill>
            </a:endParaRPr>
          </a:p>
          <a:p>
            <a:pPr marL="514350" indent="-514350" algn="ctr">
              <a:buAutoNum type="arabicPeriod"/>
            </a:pPr>
            <a:r>
              <a:rPr lang="en-US" sz="3000" b="1" dirty="0" smtClean="0">
                <a:solidFill>
                  <a:srgbClr val="002060"/>
                </a:solidFill>
              </a:rPr>
              <a:t>the </a:t>
            </a:r>
            <a:r>
              <a:rPr lang="en-US" sz="3000" b="1" dirty="0">
                <a:solidFill>
                  <a:srgbClr val="002060"/>
                </a:solidFill>
              </a:rPr>
              <a:t>first level control systems in </a:t>
            </a:r>
            <a:r>
              <a:rPr lang="en-US" sz="3000" b="1" dirty="0" smtClean="0">
                <a:solidFill>
                  <a:srgbClr val="002060"/>
                </a:solidFill>
              </a:rPr>
              <a:t>Romania – CBC RO </a:t>
            </a:r>
            <a:r>
              <a:rPr lang="en-US" sz="3000" b="1" dirty="0" err="1" smtClean="0">
                <a:solidFill>
                  <a:srgbClr val="002060"/>
                </a:solidFill>
              </a:rPr>
              <a:t>Calarasi</a:t>
            </a:r>
            <a:r>
              <a:rPr lang="en-US" sz="3000" b="1" dirty="0" smtClean="0">
                <a:solidFill>
                  <a:srgbClr val="002060"/>
                </a:solidFill>
              </a:rPr>
              <a:t> </a:t>
            </a:r>
            <a:r>
              <a:rPr lang="en-US" sz="3000" dirty="0">
                <a:solidFill>
                  <a:srgbClr val="002060"/>
                </a:solidFill>
              </a:rPr>
              <a:t>and </a:t>
            </a:r>
            <a:r>
              <a:rPr lang="en-US" sz="3000" dirty="0" smtClean="0">
                <a:solidFill>
                  <a:srgbClr val="002060"/>
                </a:solidFill>
              </a:rPr>
              <a:t>Bulgaria – externalized by MRDPW. </a:t>
            </a:r>
            <a:endParaRPr lang="en-US" sz="3000" dirty="0">
              <a:solidFill>
                <a:srgbClr val="00206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6009674"/>
            <a:ext cx="1493649" cy="6584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8608" y="5867400"/>
            <a:ext cx="731583" cy="71939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9790" y="228600"/>
            <a:ext cx="3420152" cy="902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840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en-US" sz="3000" dirty="0">
                <a:solidFill>
                  <a:srgbClr val="002060"/>
                </a:solidFill>
              </a:rPr>
              <a:t>According to Article 23(2) ETC Regulation, the JS </a:t>
            </a:r>
            <a:r>
              <a:rPr lang="en-US" sz="3000" dirty="0" smtClean="0">
                <a:solidFill>
                  <a:srgbClr val="002060"/>
                </a:solidFill>
              </a:rPr>
              <a:t>assist </a:t>
            </a:r>
            <a:r>
              <a:rPr lang="en-US" sz="3000" dirty="0">
                <a:solidFill>
                  <a:srgbClr val="002060"/>
                </a:solidFill>
              </a:rPr>
              <a:t>the </a:t>
            </a:r>
            <a:r>
              <a:rPr lang="en-US" sz="3000" dirty="0" smtClean="0">
                <a:solidFill>
                  <a:srgbClr val="002060"/>
                </a:solidFill>
              </a:rPr>
              <a:t>M</a:t>
            </a:r>
            <a:r>
              <a:rPr lang="ro-RO" sz="3000" dirty="0" smtClean="0">
                <a:solidFill>
                  <a:srgbClr val="002060"/>
                </a:solidFill>
              </a:rPr>
              <a:t>anaging </a:t>
            </a:r>
            <a:r>
              <a:rPr lang="en-US" sz="3000" dirty="0" smtClean="0">
                <a:solidFill>
                  <a:srgbClr val="002060"/>
                </a:solidFill>
              </a:rPr>
              <a:t>A</a:t>
            </a:r>
            <a:r>
              <a:rPr lang="ro-RO" sz="3000" dirty="0" smtClean="0">
                <a:solidFill>
                  <a:srgbClr val="002060"/>
                </a:solidFill>
              </a:rPr>
              <a:t>uthority</a:t>
            </a:r>
            <a:r>
              <a:rPr lang="en-US" sz="3000" dirty="0" smtClean="0">
                <a:solidFill>
                  <a:srgbClr val="002060"/>
                </a:solidFill>
              </a:rPr>
              <a:t> </a:t>
            </a:r>
            <a:r>
              <a:rPr lang="en-US" sz="3000" dirty="0">
                <a:solidFill>
                  <a:srgbClr val="002060"/>
                </a:solidFill>
              </a:rPr>
              <a:t>and the </a:t>
            </a:r>
            <a:r>
              <a:rPr lang="en-US" sz="3000" dirty="0" smtClean="0">
                <a:solidFill>
                  <a:srgbClr val="002060"/>
                </a:solidFill>
              </a:rPr>
              <a:t>M</a:t>
            </a:r>
            <a:r>
              <a:rPr lang="ro-RO" sz="3000" dirty="0" smtClean="0">
                <a:solidFill>
                  <a:srgbClr val="002060"/>
                </a:solidFill>
              </a:rPr>
              <a:t>onitoring </a:t>
            </a:r>
            <a:r>
              <a:rPr lang="en-US" sz="3000" dirty="0" smtClean="0">
                <a:solidFill>
                  <a:srgbClr val="002060"/>
                </a:solidFill>
              </a:rPr>
              <a:t>C</a:t>
            </a:r>
            <a:r>
              <a:rPr lang="ro-RO" sz="3000" dirty="0" smtClean="0">
                <a:solidFill>
                  <a:srgbClr val="002060"/>
                </a:solidFill>
              </a:rPr>
              <a:t>ommittee</a:t>
            </a:r>
            <a:r>
              <a:rPr lang="en-US" sz="3000" dirty="0" smtClean="0">
                <a:solidFill>
                  <a:srgbClr val="002060"/>
                </a:solidFill>
              </a:rPr>
              <a:t> </a:t>
            </a:r>
            <a:r>
              <a:rPr lang="en-US" sz="3000" dirty="0">
                <a:solidFill>
                  <a:srgbClr val="002060"/>
                </a:solidFill>
              </a:rPr>
              <a:t>in carrying out their respective functions and provide relevant information on the </a:t>
            </a:r>
            <a:r>
              <a:rPr lang="en-US" sz="3000" dirty="0" err="1">
                <a:solidFill>
                  <a:srgbClr val="002060"/>
                </a:solidFill>
              </a:rPr>
              <a:t>Programme</a:t>
            </a:r>
            <a:r>
              <a:rPr lang="en-US" sz="3000" dirty="0">
                <a:solidFill>
                  <a:srgbClr val="002060"/>
                </a:solidFill>
              </a:rPr>
              <a:t> to the potential beneficiaries. </a:t>
            </a:r>
          </a:p>
          <a:p>
            <a:pPr marL="0" indent="0" algn="ctr">
              <a:buNone/>
            </a:pPr>
            <a:r>
              <a:rPr lang="en-US" sz="2800" dirty="0">
                <a:solidFill>
                  <a:srgbClr val="002060"/>
                </a:solidFill>
              </a:rPr>
              <a:t>An implementation agreement </a:t>
            </a:r>
            <a:r>
              <a:rPr lang="en-US" sz="2800" dirty="0" smtClean="0">
                <a:solidFill>
                  <a:srgbClr val="002060"/>
                </a:solidFill>
              </a:rPr>
              <a:t>was signed between MRDPA - MA and CBC RO Calarasi, delegating </a:t>
            </a:r>
            <a:r>
              <a:rPr lang="en-US" sz="2800" dirty="0">
                <a:solidFill>
                  <a:srgbClr val="002060"/>
                </a:solidFill>
              </a:rPr>
              <a:t>tasks </a:t>
            </a:r>
            <a:r>
              <a:rPr lang="en-US" sz="2800" dirty="0" smtClean="0">
                <a:solidFill>
                  <a:srgbClr val="002060"/>
                </a:solidFill>
              </a:rPr>
              <a:t>for </a:t>
            </a:r>
            <a:r>
              <a:rPr lang="en-US" sz="2800" dirty="0">
                <a:solidFill>
                  <a:srgbClr val="002060"/>
                </a:solidFill>
              </a:rPr>
              <a:t>entire implementation period of INTERREG V-A Romania-Bulgaria, until its official closure</a:t>
            </a:r>
            <a:r>
              <a:rPr lang="en-US" sz="2800" dirty="0" smtClean="0">
                <a:solidFill>
                  <a:srgbClr val="002060"/>
                </a:solidFill>
              </a:rPr>
              <a:t>. </a:t>
            </a:r>
            <a:endParaRPr lang="en-US" sz="2800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6009674"/>
            <a:ext cx="1493649" cy="6584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8608" y="5867400"/>
            <a:ext cx="731583" cy="71939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790" y="228600"/>
            <a:ext cx="3420152" cy="902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433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189076"/>
            <a:ext cx="8229600" cy="1143000"/>
          </a:xfrm>
        </p:spPr>
        <p:txBody>
          <a:bodyPr/>
          <a:lstStyle/>
          <a:p>
            <a:r>
              <a:rPr lang="en-US" sz="3600" i="1" u="sng" dirty="0" smtClean="0">
                <a:solidFill>
                  <a:srgbClr val="002060"/>
                </a:solidFill>
              </a:rPr>
              <a:t>Summarized general tasks</a:t>
            </a:r>
            <a:r>
              <a:rPr lang="en-US" dirty="0">
                <a:solidFill>
                  <a:srgbClr val="002060"/>
                </a:solidFill>
              </a:rPr>
              <a:t/>
            </a:r>
            <a:br>
              <a:rPr lang="en-US" dirty="0">
                <a:solidFill>
                  <a:srgbClr val="002060"/>
                </a:solidFill>
              </a:rPr>
            </a:b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60576"/>
            <a:ext cx="8229600" cy="4525963"/>
          </a:xfrm>
        </p:spPr>
        <p:txBody>
          <a:bodyPr/>
          <a:lstStyle/>
          <a:p>
            <a:pPr marL="457200" lvl="0" indent="-457200" algn="ctr">
              <a:buFont typeface="+mj-lt"/>
              <a:buAutoNum type="arabicPeriod"/>
            </a:pPr>
            <a:r>
              <a:rPr lang="en-US" sz="2400" dirty="0" smtClean="0">
                <a:solidFill>
                  <a:srgbClr val="002060"/>
                </a:solidFill>
              </a:rPr>
              <a:t>Preparing </a:t>
            </a:r>
            <a:r>
              <a:rPr lang="en-US" sz="2400" dirty="0">
                <a:solidFill>
                  <a:srgbClr val="002060"/>
                </a:solidFill>
              </a:rPr>
              <a:t>the necessary </a:t>
            </a:r>
            <a:r>
              <a:rPr lang="en-US" sz="2400" dirty="0" smtClean="0">
                <a:solidFill>
                  <a:srgbClr val="002060"/>
                </a:solidFill>
              </a:rPr>
              <a:t>documents </a:t>
            </a:r>
            <a:r>
              <a:rPr lang="en-US" sz="2400" dirty="0">
                <a:solidFill>
                  <a:srgbClr val="002060"/>
                </a:solidFill>
              </a:rPr>
              <a:t>for the implementation of the </a:t>
            </a:r>
            <a:r>
              <a:rPr lang="en-US" sz="2400" dirty="0" err="1">
                <a:solidFill>
                  <a:srgbClr val="002060"/>
                </a:solidFill>
              </a:rPr>
              <a:t>programme</a:t>
            </a:r>
            <a:r>
              <a:rPr lang="en-US" sz="2400" dirty="0">
                <a:solidFill>
                  <a:srgbClr val="002060"/>
                </a:solidFill>
              </a:rPr>
              <a:t>/projects; performing on-the-spot visits; offering support and assistance for the project partners regarding the implementation of the activities and financial management;  </a:t>
            </a:r>
          </a:p>
          <a:p>
            <a:pPr marL="457200" lvl="0" indent="-457200" algn="ctr">
              <a:buFont typeface="+mj-lt"/>
              <a:buAutoNum type="arabicPeriod"/>
            </a:pPr>
            <a:r>
              <a:rPr lang="en-US" sz="2400" dirty="0" smtClean="0">
                <a:solidFill>
                  <a:srgbClr val="002060"/>
                </a:solidFill>
              </a:rPr>
              <a:t>Elaboration </a:t>
            </a:r>
            <a:r>
              <a:rPr lang="en-US" sz="2400" dirty="0">
                <a:solidFill>
                  <a:srgbClr val="002060"/>
                </a:solidFill>
              </a:rPr>
              <a:t>of the </a:t>
            </a:r>
            <a:r>
              <a:rPr lang="en-US" sz="2400" dirty="0" smtClean="0">
                <a:solidFill>
                  <a:srgbClr val="002060"/>
                </a:solidFill>
              </a:rPr>
              <a:t>reports </a:t>
            </a:r>
            <a:r>
              <a:rPr lang="en-US" sz="2400" dirty="0">
                <a:solidFill>
                  <a:srgbClr val="002060"/>
                </a:solidFill>
              </a:rPr>
              <a:t>and other documents which are necessary to monitor the progress of the </a:t>
            </a:r>
            <a:r>
              <a:rPr lang="en-US" sz="2400" dirty="0" err="1">
                <a:solidFill>
                  <a:srgbClr val="002060"/>
                </a:solidFill>
              </a:rPr>
              <a:t>programme</a:t>
            </a:r>
            <a:r>
              <a:rPr lang="en-US" sz="2400" dirty="0" smtClean="0">
                <a:solidFill>
                  <a:srgbClr val="002060"/>
                </a:solidFill>
              </a:rPr>
              <a:t>;</a:t>
            </a:r>
            <a:endParaRPr lang="en-US" sz="2400" dirty="0">
              <a:solidFill>
                <a:srgbClr val="002060"/>
              </a:solidFill>
            </a:endParaRPr>
          </a:p>
          <a:p>
            <a:pPr marL="457200" lvl="0" indent="-457200" algn="ctr">
              <a:buFont typeface="+mj-lt"/>
              <a:buAutoNum type="arabicPeriod"/>
            </a:pPr>
            <a:r>
              <a:rPr lang="en-US" sz="2400" dirty="0" err="1" smtClean="0">
                <a:solidFill>
                  <a:srgbClr val="002060"/>
                </a:solidFill>
              </a:rPr>
              <a:t>Organising</a:t>
            </a:r>
            <a:r>
              <a:rPr lang="en-US" sz="2400" dirty="0" smtClean="0">
                <a:solidFill>
                  <a:srgbClr val="002060"/>
                </a:solidFill>
              </a:rPr>
              <a:t> meetings</a:t>
            </a:r>
            <a:r>
              <a:rPr lang="en-US" sz="2400" dirty="0">
                <a:solidFill>
                  <a:srgbClr val="002060"/>
                </a:solidFill>
              </a:rPr>
              <a:t>, seminars, </a:t>
            </a:r>
            <a:r>
              <a:rPr lang="en-US" sz="2400" dirty="0" smtClean="0">
                <a:solidFill>
                  <a:srgbClr val="002060"/>
                </a:solidFill>
              </a:rPr>
              <a:t>conferences, MC meetings </a:t>
            </a:r>
            <a:r>
              <a:rPr lang="en-US" sz="2400" dirty="0">
                <a:solidFill>
                  <a:srgbClr val="002060"/>
                </a:solidFill>
              </a:rPr>
              <a:t>etc. related to the implementation of the </a:t>
            </a:r>
            <a:r>
              <a:rPr lang="en-US" sz="2400" dirty="0" err="1">
                <a:solidFill>
                  <a:srgbClr val="002060"/>
                </a:solidFill>
              </a:rPr>
              <a:t>programme</a:t>
            </a:r>
            <a:r>
              <a:rPr lang="en-US" sz="2400" dirty="0">
                <a:solidFill>
                  <a:srgbClr val="002060"/>
                </a:solidFill>
              </a:rPr>
              <a:t>;</a:t>
            </a:r>
          </a:p>
          <a:p>
            <a:pPr marL="457200" indent="-457200" algn="ctr">
              <a:buFont typeface="+mj-lt"/>
              <a:buAutoNum type="arabicPeriod"/>
            </a:pPr>
            <a:r>
              <a:rPr lang="en-US" sz="2400" dirty="0">
                <a:solidFill>
                  <a:srgbClr val="002060"/>
                </a:solidFill>
              </a:rPr>
              <a:t>Collecting, processing, and </a:t>
            </a:r>
            <a:r>
              <a:rPr lang="en-US" sz="2400" dirty="0" err="1">
                <a:solidFill>
                  <a:srgbClr val="002060"/>
                </a:solidFill>
              </a:rPr>
              <a:t>centralising</a:t>
            </a:r>
            <a:r>
              <a:rPr lang="en-US" sz="2400" dirty="0">
                <a:solidFill>
                  <a:srgbClr val="002060"/>
                </a:solidFill>
              </a:rPr>
              <a:t> the information received from the beneficiaries and submitting them to the </a:t>
            </a:r>
            <a:r>
              <a:rPr lang="en-US" sz="2400" dirty="0" smtClean="0">
                <a:solidFill>
                  <a:srgbClr val="002060"/>
                </a:solidFill>
              </a:rPr>
              <a:t>MA/NA/MC. </a:t>
            </a:r>
            <a:endParaRPr lang="en-US" sz="2400" dirty="0">
              <a:solidFill>
                <a:srgbClr val="002060"/>
              </a:solidFill>
            </a:endParaRPr>
          </a:p>
          <a:p>
            <a:pPr lvl="0" algn="ctr"/>
            <a:endParaRPr lang="en-US" sz="2400" dirty="0"/>
          </a:p>
          <a:p>
            <a:pPr algn="ctr"/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984" y="6019800"/>
            <a:ext cx="1493649" cy="6584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8608" y="5867400"/>
            <a:ext cx="731583" cy="71939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790" y="228600"/>
            <a:ext cx="3420152" cy="902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350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9942" y="343502"/>
            <a:ext cx="2819400" cy="715962"/>
          </a:xfrm>
        </p:spPr>
        <p:txBody>
          <a:bodyPr/>
          <a:lstStyle/>
          <a:p>
            <a:r>
              <a:rPr lang="ro-RO" sz="4000" dirty="0" smtClean="0"/>
              <a:t>CONTACT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n-US" sz="2800" dirty="0"/>
              <a:t>	</a:t>
            </a:r>
          </a:p>
          <a:p>
            <a:pPr marL="514350" indent="-514350" algn="just">
              <a:buFont typeface="Arial" charset="0"/>
              <a:buAutoNum type="arabicPeriod"/>
            </a:pPr>
            <a:endParaRPr lang="en-US" sz="2800" dirty="0" smtClean="0"/>
          </a:p>
          <a:p>
            <a:pPr marL="514350" lvl="0" indent="-514350" algn="just">
              <a:buAutoNum type="arabicPeriod"/>
            </a:pPr>
            <a:endParaRPr lang="en-US" sz="2800" dirty="0"/>
          </a:p>
          <a:p>
            <a:pPr marL="0" indent="0" algn="just">
              <a:buNone/>
            </a:pPr>
            <a:endParaRPr lang="ro-RO" sz="2800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242751" y="1366822"/>
            <a:ext cx="8658497" cy="4171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2400" b="1" dirty="0" smtClean="0"/>
              <a:t>CBC RO Calarasi/ Joint </a:t>
            </a:r>
            <a:r>
              <a:rPr lang="en-US" sz="2400" b="1" dirty="0" err="1" smtClean="0"/>
              <a:t>Secertariat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Tel</a:t>
            </a:r>
            <a:r>
              <a:rPr lang="en-US" sz="2400" dirty="0"/>
              <a:t>: +40 242 313 091 Fax: +40 242 313 092</a:t>
            </a:r>
            <a:br>
              <a:rPr lang="en-US" sz="2400" dirty="0"/>
            </a:br>
            <a:r>
              <a:rPr lang="en-US" sz="2400" dirty="0" err="1" smtClean="0"/>
              <a:t>Soseaua</a:t>
            </a:r>
            <a:r>
              <a:rPr lang="en-US" sz="2400" dirty="0" smtClean="0"/>
              <a:t> </a:t>
            </a:r>
            <a:r>
              <a:rPr lang="en-US" sz="2400" dirty="0" err="1"/>
              <a:t>Chiciu</a:t>
            </a:r>
            <a:r>
              <a:rPr lang="en-US" sz="2400" dirty="0"/>
              <a:t> </a:t>
            </a:r>
            <a:r>
              <a:rPr lang="en-US" sz="2400" dirty="0" err="1"/>
              <a:t>cladirea</a:t>
            </a:r>
            <a:r>
              <a:rPr lang="en-US" sz="2400" dirty="0"/>
              <a:t> P.C.T.F Calarasi (Romania) - </a:t>
            </a:r>
            <a:r>
              <a:rPr lang="en-US" sz="2400" dirty="0" err="1"/>
              <a:t>Silistra</a:t>
            </a:r>
            <a:r>
              <a:rPr lang="en-US" sz="2400" dirty="0"/>
              <a:t> (Bulgaria), </a:t>
            </a:r>
            <a:r>
              <a:rPr lang="en-US" sz="2400" dirty="0" smtClean="0"/>
              <a:t>Calarasi, Calarasi county, Romania</a:t>
            </a:r>
          </a:p>
          <a:p>
            <a:pPr marL="0" indent="0" algn="just">
              <a:buNone/>
            </a:pPr>
            <a:r>
              <a:rPr lang="en-US" sz="2400" b="1" dirty="0" smtClean="0"/>
              <a:t>E-mail</a:t>
            </a:r>
            <a:r>
              <a:rPr lang="en-US" sz="2400" b="1" dirty="0"/>
              <a:t>: info@calarasicbc.ro</a:t>
            </a:r>
          </a:p>
          <a:p>
            <a:pPr marL="0" indent="0" algn="just">
              <a:buNone/>
            </a:pPr>
            <a:r>
              <a:rPr lang="en-US" sz="2400" b="1" dirty="0" smtClean="0"/>
              <a:t>Web</a:t>
            </a:r>
            <a:r>
              <a:rPr lang="en-US" sz="2400" b="1" dirty="0"/>
              <a:t>: www.calarasicbc.ro</a:t>
            </a:r>
          </a:p>
          <a:p>
            <a:pPr marL="0" indent="0" algn="just">
              <a:buNone/>
            </a:pPr>
            <a:r>
              <a:rPr lang="en-US" sz="2400" b="1" dirty="0" smtClean="0"/>
              <a:t>CP 28, </a:t>
            </a:r>
            <a:r>
              <a:rPr lang="en-US" sz="2400" b="1" dirty="0" err="1" smtClean="0"/>
              <a:t>Silistra</a:t>
            </a:r>
            <a:r>
              <a:rPr lang="en-US" sz="2400" b="1" dirty="0" smtClean="0"/>
              <a:t>, Bulgaria</a:t>
            </a:r>
            <a:endParaRPr lang="ro-RO" sz="2400" b="1" dirty="0" smtClean="0"/>
          </a:p>
          <a:p>
            <a:pPr marL="0" indent="0">
              <a:buNone/>
            </a:pPr>
            <a:r>
              <a:rPr lang="en-US" sz="2400" b="1" dirty="0" smtClean="0"/>
              <a:t>CBC RO Calarasi branch, Ruse/ JS antenna</a:t>
            </a:r>
          </a:p>
          <a:p>
            <a:pPr marL="0" indent="0">
              <a:buNone/>
            </a:pPr>
            <a:r>
              <a:rPr lang="en-US" sz="2400" dirty="0" err="1" smtClean="0"/>
              <a:t>Telefon</a:t>
            </a:r>
            <a:r>
              <a:rPr lang="en-US" sz="2400" dirty="0" smtClean="0"/>
              <a:t>/Fax</a:t>
            </a:r>
            <a:r>
              <a:rPr lang="en-US" sz="2400" dirty="0"/>
              <a:t>: +35 982 820 075</a:t>
            </a:r>
          </a:p>
          <a:p>
            <a:pPr marL="0" indent="0">
              <a:buNone/>
            </a:pPr>
            <a:r>
              <a:rPr lang="en-US" sz="2400" dirty="0" err="1" smtClean="0"/>
              <a:t>Strada</a:t>
            </a:r>
            <a:r>
              <a:rPr lang="en-US" sz="2400" dirty="0" smtClean="0"/>
              <a:t> </a:t>
            </a:r>
            <a:r>
              <a:rPr lang="en-US" sz="2400" dirty="0" err="1"/>
              <a:t>Rayko</a:t>
            </a:r>
            <a:r>
              <a:rPr lang="en-US" sz="2400" dirty="0"/>
              <a:t> </a:t>
            </a:r>
            <a:r>
              <a:rPr lang="en-US" sz="2400" dirty="0" err="1"/>
              <a:t>Daskalov</a:t>
            </a:r>
            <a:r>
              <a:rPr lang="en-US" sz="2400" dirty="0" smtClean="0"/>
              <a:t>, </a:t>
            </a:r>
            <a:r>
              <a:rPr lang="en-US" sz="2400" dirty="0" err="1" smtClean="0"/>
              <a:t>nr</a:t>
            </a:r>
            <a:r>
              <a:rPr lang="en-US" sz="2400" dirty="0" smtClean="0"/>
              <a:t> 2, </a:t>
            </a:r>
            <a:r>
              <a:rPr lang="en-US" sz="2400" dirty="0"/>
              <a:t>Ruse, </a:t>
            </a:r>
            <a:r>
              <a:rPr lang="en-US" sz="2400" dirty="0" smtClean="0"/>
              <a:t>Ruse district, Bulgaria</a:t>
            </a:r>
            <a:endParaRPr lang="en-US" sz="2400" dirty="0"/>
          </a:p>
          <a:p>
            <a:pPr marL="0" indent="0" algn="just">
              <a:buNone/>
            </a:pPr>
            <a:r>
              <a:rPr lang="en-US" sz="2800" dirty="0" smtClean="0"/>
              <a:t> </a:t>
            </a:r>
            <a:endParaRPr lang="ro-RO" sz="28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5600" y="3048000"/>
            <a:ext cx="1524000" cy="173486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790" y="228600"/>
            <a:ext cx="3420152" cy="90228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972552" y="6406749"/>
            <a:ext cx="18936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  <a:latin typeface="Trebuchet MS" panose="020B0603020202020204" pitchFamily="34" charset="0"/>
                <a:cs typeface="+mn-cs"/>
                <a:hlinkClick r:id="rId5"/>
              </a:rPr>
              <a:t>www.interregrobg.eu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3946" y="5681991"/>
            <a:ext cx="8596105" cy="79864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81200" y="5998446"/>
            <a:ext cx="5876365" cy="503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123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15041</TotalTime>
  <Words>265</Words>
  <Application>Microsoft Office PowerPoint</Application>
  <PresentationFormat>On-screen Show (4:3)</PresentationFormat>
  <Paragraphs>34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Trebuchet MS</vt:lpstr>
      <vt:lpstr>Trebuchet MS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Summarized general tasks </vt:lpstr>
      <vt:lpstr>CONTACT</vt:lpstr>
    </vt:vector>
  </TitlesOfParts>
  <Company>MRQ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GL2</dc:title>
  <dc:creator>vmp</dc:creator>
  <cp:lastModifiedBy>Rasvan Zamfir</cp:lastModifiedBy>
  <cp:revision>1102</cp:revision>
  <cp:lastPrinted>2019-05-03T11:41:47Z</cp:lastPrinted>
  <dcterms:created xsi:type="dcterms:W3CDTF">2007-11-21T13:10:07Z</dcterms:created>
  <dcterms:modified xsi:type="dcterms:W3CDTF">2019-05-07T06:45:47Z</dcterms:modified>
</cp:coreProperties>
</file>