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handoutMasterIdLst>
    <p:handoutMasterId r:id="rId32"/>
  </p:handoutMasterIdLst>
  <p:sldIdLst>
    <p:sldId id="468" r:id="rId2"/>
    <p:sldId id="537" r:id="rId3"/>
    <p:sldId id="596" r:id="rId4"/>
    <p:sldId id="571" r:id="rId5"/>
    <p:sldId id="572" r:id="rId6"/>
    <p:sldId id="570" r:id="rId7"/>
    <p:sldId id="597" r:id="rId8"/>
    <p:sldId id="554" r:id="rId9"/>
    <p:sldId id="565" r:id="rId10"/>
    <p:sldId id="574" r:id="rId11"/>
    <p:sldId id="575" r:id="rId12"/>
    <p:sldId id="576" r:id="rId13"/>
    <p:sldId id="577" r:id="rId14"/>
    <p:sldId id="578" r:id="rId15"/>
    <p:sldId id="579" r:id="rId16"/>
    <p:sldId id="580" r:id="rId17"/>
    <p:sldId id="585" r:id="rId18"/>
    <p:sldId id="586" r:id="rId19"/>
    <p:sldId id="587" r:id="rId20"/>
    <p:sldId id="581" r:id="rId21"/>
    <p:sldId id="590" r:id="rId22"/>
    <p:sldId id="591" r:id="rId23"/>
    <p:sldId id="592" r:id="rId24"/>
    <p:sldId id="595" r:id="rId25"/>
    <p:sldId id="593" r:id="rId26"/>
    <p:sldId id="594" r:id="rId27"/>
    <p:sldId id="549" r:id="rId28"/>
    <p:sldId id="568" r:id="rId29"/>
    <p:sldId id="532" r:id="rId30"/>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521415D9-36F7-43E2-AB2F-B90AF26B5E84}">
      <p14:sectionLst xmlns:p14="http://schemas.microsoft.com/office/powerpoint/2010/main">
        <p14:section name="Default Section" id="{A7E23DEE-29F7-42E1-AAE4-1A25936B38FC}">
          <p14:sldIdLst>
            <p14:sldId id="468"/>
            <p14:sldId id="537"/>
            <p14:sldId id="596"/>
            <p14:sldId id="571"/>
            <p14:sldId id="572"/>
            <p14:sldId id="570"/>
            <p14:sldId id="597"/>
            <p14:sldId id="554"/>
            <p14:sldId id="565"/>
            <p14:sldId id="574"/>
            <p14:sldId id="575"/>
            <p14:sldId id="576"/>
            <p14:sldId id="577"/>
            <p14:sldId id="578"/>
            <p14:sldId id="579"/>
            <p14:sldId id="580"/>
            <p14:sldId id="585"/>
            <p14:sldId id="586"/>
            <p14:sldId id="587"/>
            <p14:sldId id="581"/>
            <p14:sldId id="590"/>
            <p14:sldId id="591"/>
            <p14:sldId id="592"/>
            <p14:sldId id="595"/>
            <p14:sldId id="593"/>
            <p14:sldId id="594"/>
            <p14:sldId id="549"/>
            <p14:sldId id="568"/>
            <p14:sldId id="53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215" userDrawn="1">
          <p15:clr>
            <a:srgbClr val="A4A3A4"/>
          </p15:clr>
        </p15:guide>
        <p15:guide id="2" pos="2224" userDrawn="1">
          <p15:clr>
            <a:srgbClr val="A4A3A4"/>
          </p15:clr>
        </p15:guide>
        <p15:guide id="3" orient="horz" pos="3182" userDrawn="1">
          <p15:clr>
            <a:srgbClr val="A4A3A4"/>
          </p15:clr>
        </p15:guide>
        <p15:guide id="4" pos="2187" userDrawn="1">
          <p15:clr>
            <a:srgbClr val="A4A3A4"/>
          </p15:clr>
        </p15:guide>
        <p15:guide id="5" orient="horz" pos="3162" userDrawn="1">
          <p15:clr>
            <a:srgbClr val="A4A3A4"/>
          </p15:clr>
        </p15:guide>
        <p15:guide id="6" orient="horz" pos="3129" userDrawn="1">
          <p15:clr>
            <a:srgbClr val="A4A3A4"/>
          </p15:clr>
        </p15:guide>
        <p15:guide id="7" pos="2178" userDrawn="1">
          <p15:clr>
            <a:srgbClr val="A4A3A4"/>
          </p15:clr>
        </p15:guide>
        <p15:guide id="8" pos="2143"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FC2812"/>
    <a:srgbClr val="BCCF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1" autoAdjust="0"/>
    <p:restoredTop sz="94004" autoAdjust="0"/>
  </p:normalViewPr>
  <p:slideViewPr>
    <p:cSldViewPr>
      <p:cViewPr varScale="1">
        <p:scale>
          <a:sx n="104" d="100"/>
          <a:sy n="104" d="100"/>
        </p:scale>
        <p:origin x="1776"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2460" y="-84"/>
      </p:cViewPr>
      <p:guideLst>
        <p:guide orient="horz" pos="3215"/>
        <p:guide pos="2224"/>
        <p:guide orient="horz" pos="3182"/>
        <p:guide pos="2187"/>
        <p:guide orient="horz" pos="3162"/>
        <p:guide orient="horz" pos="3129"/>
        <p:guide pos="2178"/>
        <p:guide pos="2143"/>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5"/>
            <a:ext cx="2945554" cy="495692"/>
          </a:xfrm>
          <a:prstGeom prst="rect">
            <a:avLst/>
          </a:prstGeom>
        </p:spPr>
        <p:txBody>
          <a:bodyPr vert="horz" lIns="91095" tIns="45548" rIns="91095" bIns="45548" rtlCol="0"/>
          <a:lstStyle>
            <a:lvl1pPr algn="l">
              <a:defRPr sz="1200">
                <a:latin typeface="Arial" charset="0"/>
                <a:cs typeface="+mn-cs"/>
              </a:defRPr>
            </a:lvl1pPr>
          </a:lstStyle>
          <a:p>
            <a:pPr>
              <a:defRPr/>
            </a:pPr>
            <a:endParaRPr lang="ro-RO" dirty="0"/>
          </a:p>
        </p:txBody>
      </p:sp>
      <p:sp>
        <p:nvSpPr>
          <p:cNvPr id="3" name="Date Placeholder 2"/>
          <p:cNvSpPr>
            <a:spLocks noGrp="1"/>
          </p:cNvSpPr>
          <p:nvPr>
            <p:ph type="dt" sz="quarter" idx="1"/>
          </p:nvPr>
        </p:nvSpPr>
        <p:spPr>
          <a:xfrm>
            <a:off x="3850533" y="5"/>
            <a:ext cx="2945554" cy="495692"/>
          </a:xfrm>
          <a:prstGeom prst="rect">
            <a:avLst/>
          </a:prstGeom>
        </p:spPr>
        <p:txBody>
          <a:bodyPr vert="horz" lIns="91095" tIns="45548" rIns="91095" bIns="45548" rtlCol="0"/>
          <a:lstStyle>
            <a:lvl1pPr algn="r">
              <a:defRPr sz="1200">
                <a:latin typeface="Arial" charset="0"/>
                <a:cs typeface="+mn-cs"/>
              </a:defRPr>
            </a:lvl1pPr>
          </a:lstStyle>
          <a:p>
            <a:pPr>
              <a:defRPr/>
            </a:pPr>
            <a:endParaRPr lang="ro-RO" dirty="0"/>
          </a:p>
        </p:txBody>
      </p:sp>
      <p:sp>
        <p:nvSpPr>
          <p:cNvPr id="4" name="Footer Placeholder 3"/>
          <p:cNvSpPr>
            <a:spLocks noGrp="1"/>
          </p:cNvSpPr>
          <p:nvPr>
            <p:ph type="ftr" sz="quarter" idx="2"/>
          </p:nvPr>
        </p:nvSpPr>
        <p:spPr>
          <a:xfrm>
            <a:off x="2" y="9430940"/>
            <a:ext cx="2945554" cy="495692"/>
          </a:xfrm>
          <a:prstGeom prst="rect">
            <a:avLst/>
          </a:prstGeom>
        </p:spPr>
        <p:txBody>
          <a:bodyPr vert="horz" lIns="91095" tIns="45548" rIns="91095" bIns="45548" rtlCol="0" anchor="b"/>
          <a:lstStyle>
            <a:lvl1pPr algn="l">
              <a:defRPr sz="1200">
                <a:latin typeface="Arial" charset="0"/>
                <a:cs typeface="+mn-cs"/>
              </a:defRPr>
            </a:lvl1pPr>
          </a:lstStyle>
          <a:p>
            <a:pPr>
              <a:defRPr/>
            </a:pPr>
            <a:endParaRPr lang="ro-RO" dirty="0"/>
          </a:p>
        </p:txBody>
      </p:sp>
      <p:sp>
        <p:nvSpPr>
          <p:cNvPr id="5" name="Slide Number Placeholder 4"/>
          <p:cNvSpPr>
            <a:spLocks noGrp="1"/>
          </p:cNvSpPr>
          <p:nvPr>
            <p:ph type="sldNum" sz="quarter" idx="3"/>
          </p:nvPr>
        </p:nvSpPr>
        <p:spPr>
          <a:xfrm>
            <a:off x="3850533" y="9430940"/>
            <a:ext cx="2945554" cy="495692"/>
          </a:xfrm>
          <a:prstGeom prst="rect">
            <a:avLst/>
          </a:prstGeom>
        </p:spPr>
        <p:txBody>
          <a:bodyPr vert="horz" lIns="91095" tIns="45548" rIns="91095" bIns="45548" rtlCol="0" anchor="b"/>
          <a:lstStyle>
            <a:lvl1pPr algn="r">
              <a:defRPr sz="1200">
                <a:latin typeface="Arial" charset="0"/>
                <a:cs typeface="+mn-cs"/>
              </a:defRPr>
            </a:lvl1pPr>
          </a:lstStyle>
          <a:p>
            <a:pPr>
              <a:defRPr/>
            </a:pPr>
            <a:fld id="{3B18BE95-9A24-4AA0-A21D-6F5EBCB54953}" type="slidenum">
              <a:rPr lang="ro-RO"/>
              <a:pPr>
                <a:defRPr/>
              </a:pPr>
              <a:t>‹#›</a:t>
            </a:fld>
            <a:endParaRPr lang="ro-RO" dirty="0"/>
          </a:p>
        </p:txBody>
      </p:sp>
    </p:spTree>
    <p:extLst>
      <p:ext uri="{BB962C8B-B14F-4D97-AF65-F5344CB8AC3E}">
        <p14:creationId xmlns:p14="http://schemas.microsoft.com/office/powerpoint/2010/main" val="2261362516"/>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5"/>
            <a:ext cx="2945554" cy="495692"/>
          </a:xfrm>
          <a:prstGeom prst="rect">
            <a:avLst/>
          </a:prstGeom>
        </p:spPr>
        <p:txBody>
          <a:bodyPr vert="horz" lIns="91095" tIns="45548" rIns="91095" bIns="45548" rtlCol="0"/>
          <a:lstStyle>
            <a:lvl1pPr algn="l">
              <a:defRPr sz="1200">
                <a:latin typeface="Arial" charset="0"/>
                <a:cs typeface="+mn-cs"/>
              </a:defRPr>
            </a:lvl1pPr>
          </a:lstStyle>
          <a:p>
            <a:pPr>
              <a:defRPr/>
            </a:pPr>
            <a:endParaRPr lang="ro-RO" dirty="0"/>
          </a:p>
        </p:txBody>
      </p:sp>
      <p:sp>
        <p:nvSpPr>
          <p:cNvPr id="3" name="Date Placeholder 2"/>
          <p:cNvSpPr>
            <a:spLocks noGrp="1"/>
          </p:cNvSpPr>
          <p:nvPr>
            <p:ph type="dt" idx="1"/>
          </p:nvPr>
        </p:nvSpPr>
        <p:spPr>
          <a:xfrm>
            <a:off x="3850533" y="5"/>
            <a:ext cx="2945554" cy="495692"/>
          </a:xfrm>
          <a:prstGeom prst="rect">
            <a:avLst/>
          </a:prstGeom>
        </p:spPr>
        <p:txBody>
          <a:bodyPr vert="horz" lIns="91095" tIns="45548" rIns="91095" bIns="45548" rtlCol="0"/>
          <a:lstStyle>
            <a:lvl1pPr algn="r">
              <a:defRPr sz="1200">
                <a:latin typeface="Arial" charset="0"/>
                <a:cs typeface="+mn-cs"/>
              </a:defRPr>
            </a:lvl1pPr>
          </a:lstStyle>
          <a:p>
            <a:pPr>
              <a:defRPr/>
            </a:pPr>
            <a:endParaRPr lang="ro-RO" dirty="0"/>
          </a:p>
        </p:txBody>
      </p:sp>
      <p:sp>
        <p:nvSpPr>
          <p:cNvPr id="4" name="Slide Image Placehold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095" tIns="45548" rIns="91095" bIns="45548" rtlCol="0" anchor="ctr"/>
          <a:lstStyle/>
          <a:p>
            <a:pPr lvl="0"/>
            <a:endParaRPr lang="ro-RO" noProof="0" dirty="0" smtClean="0"/>
          </a:p>
        </p:txBody>
      </p:sp>
      <p:sp>
        <p:nvSpPr>
          <p:cNvPr id="5" name="Notes Placeholder 4"/>
          <p:cNvSpPr>
            <a:spLocks noGrp="1"/>
          </p:cNvSpPr>
          <p:nvPr>
            <p:ph type="body" sz="quarter" idx="3"/>
          </p:nvPr>
        </p:nvSpPr>
        <p:spPr>
          <a:xfrm>
            <a:off x="679135" y="4717068"/>
            <a:ext cx="5439413" cy="4466023"/>
          </a:xfrm>
          <a:prstGeom prst="rect">
            <a:avLst/>
          </a:prstGeom>
        </p:spPr>
        <p:txBody>
          <a:bodyPr vert="horz" lIns="91095" tIns="45548" rIns="91095" bIns="4554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ro-RO" noProof="0" smtClean="0"/>
          </a:p>
        </p:txBody>
      </p:sp>
      <p:sp>
        <p:nvSpPr>
          <p:cNvPr id="6" name="Footer Placeholder 5"/>
          <p:cNvSpPr>
            <a:spLocks noGrp="1"/>
          </p:cNvSpPr>
          <p:nvPr>
            <p:ph type="ftr" sz="quarter" idx="4"/>
          </p:nvPr>
        </p:nvSpPr>
        <p:spPr>
          <a:xfrm>
            <a:off x="2" y="9430940"/>
            <a:ext cx="2945554" cy="495692"/>
          </a:xfrm>
          <a:prstGeom prst="rect">
            <a:avLst/>
          </a:prstGeom>
        </p:spPr>
        <p:txBody>
          <a:bodyPr vert="horz" lIns="91095" tIns="45548" rIns="91095" bIns="45548" rtlCol="0" anchor="b"/>
          <a:lstStyle>
            <a:lvl1pPr algn="l">
              <a:defRPr sz="1200">
                <a:latin typeface="Arial" charset="0"/>
                <a:cs typeface="+mn-cs"/>
              </a:defRPr>
            </a:lvl1pPr>
          </a:lstStyle>
          <a:p>
            <a:pPr>
              <a:defRPr/>
            </a:pPr>
            <a:endParaRPr lang="ro-RO" dirty="0"/>
          </a:p>
        </p:txBody>
      </p:sp>
      <p:sp>
        <p:nvSpPr>
          <p:cNvPr id="7" name="Slide Number Placeholder 6"/>
          <p:cNvSpPr>
            <a:spLocks noGrp="1"/>
          </p:cNvSpPr>
          <p:nvPr>
            <p:ph type="sldNum" sz="quarter" idx="5"/>
          </p:nvPr>
        </p:nvSpPr>
        <p:spPr>
          <a:xfrm>
            <a:off x="3850533" y="9430940"/>
            <a:ext cx="2945554" cy="495692"/>
          </a:xfrm>
          <a:prstGeom prst="rect">
            <a:avLst/>
          </a:prstGeom>
        </p:spPr>
        <p:txBody>
          <a:bodyPr vert="horz" lIns="91095" tIns="45548" rIns="91095" bIns="45548" rtlCol="0" anchor="b"/>
          <a:lstStyle>
            <a:lvl1pPr algn="r">
              <a:defRPr sz="1200">
                <a:latin typeface="Arial" charset="0"/>
                <a:cs typeface="+mn-cs"/>
              </a:defRPr>
            </a:lvl1pPr>
          </a:lstStyle>
          <a:p>
            <a:pPr>
              <a:defRPr/>
            </a:pPr>
            <a:fld id="{0B04A4B7-F955-4CD1-A2AB-A0E9A51EB12E}" type="slidenum">
              <a:rPr lang="ro-RO"/>
              <a:pPr>
                <a:defRPr/>
              </a:pPr>
              <a:t>‹#›</a:t>
            </a:fld>
            <a:endParaRPr lang="ro-RO" dirty="0"/>
          </a:p>
        </p:txBody>
      </p:sp>
    </p:spTree>
    <p:extLst>
      <p:ext uri="{BB962C8B-B14F-4D97-AF65-F5344CB8AC3E}">
        <p14:creationId xmlns:p14="http://schemas.microsoft.com/office/powerpoint/2010/main" val="2852640131"/>
      </p:ext>
    </p:extLst>
  </p:cSld>
  <p:clrMap bg1="lt1" tx1="dk1" bg2="lt2" tx2="dk2" accent1="accent1" accent2="accent2" accent3="accent3" accent4="accent4" accent5="accent5" accent6="accent6" hlink="hlink" folHlink="folHlink"/>
  <p:hf sldNum="0" hdr="0"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xfrm>
            <a:off x="915988" y="744538"/>
            <a:ext cx="4965700" cy="3724275"/>
          </a:xfrm>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o-RO" smtClean="0"/>
          </a:p>
        </p:txBody>
      </p:sp>
      <p:sp>
        <p:nvSpPr>
          <p:cNvPr id="2" name="Date Placeholder 1"/>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12176259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5"/>
        <p:cNvGrpSpPr/>
        <p:nvPr/>
      </p:nvGrpSpPr>
      <p:grpSpPr>
        <a:xfrm>
          <a:off x="0" y="0"/>
          <a:ext cx="0" cy="0"/>
          <a:chOff x="0" y="0"/>
          <a:chExt cx="0" cy="0"/>
        </a:xfrm>
      </p:grpSpPr>
      <p:sp>
        <p:nvSpPr>
          <p:cNvPr id="2416" name="Google Shape;2416;gba92ea047b_0_3763:notes"/>
          <p:cNvSpPr>
            <a:spLocks noGrp="1" noRot="1" noChangeAspect="1"/>
          </p:cNvSpPr>
          <p:nvPr>
            <p:ph type="sldImg" idx="2"/>
          </p:nvPr>
        </p:nvSpPr>
        <p:spPr>
          <a:xfrm>
            <a:off x="1173163" y="696913"/>
            <a:ext cx="4643437" cy="34813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7" name="Google Shape;2417;gba92ea047b_0_3763:notes"/>
          <p:cNvSpPr txBox="1">
            <a:spLocks noGrp="1"/>
          </p:cNvSpPr>
          <p:nvPr>
            <p:ph type="body" idx="1"/>
          </p:nvPr>
        </p:nvSpPr>
        <p:spPr>
          <a:xfrm>
            <a:off x="699023" y="4411111"/>
            <a:ext cx="5592184" cy="4178948"/>
          </a:xfrm>
          <a:prstGeom prst="rect">
            <a:avLst/>
          </a:prstGeom>
        </p:spPr>
        <p:txBody>
          <a:bodyPr spcFirstLastPara="1" wrap="square" lIns="92979" tIns="92979" rIns="92979" bIns="92979" anchor="t" anchorCtr="0">
            <a:noAutofit/>
          </a:bodyPr>
          <a:lstStyle/>
          <a:p>
            <a:pPr>
              <a:spcBef>
                <a:spcPts val="0"/>
              </a:spcBef>
              <a:spcAft>
                <a:spcPts val="0"/>
              </a:spcAft>
            </a:pPr>
            <a:endParaRPr/>
          </a:p>
        </p:txBody>
      </p:sp>
    </p:spTree>
    <p:extLst>
      <p:ext uri="{BB962C8B-B14F-4D97-AF65-F5344CB8AC3E}">
        <p14:creationId xmlns:p14="http://schemas.microsoft.com/office/powerpoint/2010/main" val="42293971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5"/>
        <p:cNvGrpSpPr/>
        <p:nvPr/>
      </p:nvGrpSpPr>
      <p:grpSpPr>
        <a:xfrm>
          <a:off x="0" y="0"/>
          <a:ext cx="0" cy="0"/>
          <a:chOff x="0" y="0"/>
          <a:chExt cx="0" cy="0"/>
        </a:xfrm>
      </p:grpSpPr>
      <p:sp>
        <p:nvSpPr>
          <p:cNvPr id="2416" name="Google Shape;2416;gba92ea047b_0_3763:notes"/>
          <p:cNvSpPr>
            <a:spLocks noGrp="1" noRot="1" noChangeAspect="1"/>
          </p:cNvSpPr>
          <p:nvPr>
            <p:ph type="sldImg" idx="2"/>
          </p:nvPr>
        </p:nvSpPr>
        <p:spPr>
          <a:xfrm>
            <a:off x="1173163" y="696913"/>
            <a:ext cx="4643437" cy="34813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7" name="Google Shape;2417;gba92ea047b_0_3763:notes"/>
          <p:cNvSpPr txBox="1">
            <a:spLocks noGrp="1"/>
          </p:cNvSpPr>
          <p:nvPr>
            <p:ph type="body" idx="1"/>
          </p:nvPr>
        </p:nvSpPr>
        <p:spPr>
          <a:xfrm>
            <a:off x="699023" y="4411111"/>
            <a:ext cx="5592184" cy="4178948"/>
          </a:xfrm>
          <a:prstGeom prst="rect">
            <a:avLst/>
          </a:prstGeom>
        </p:spPr>
        <p:txBody>
          <a:bodyPr spcFirstLastPara="1" wrap="square" lIns="92979" tIns="92979" rIns="92979" bIns="92979" anchor="t" anchorCtr="0">
            <a:noAutofit/>
          </a:bodyPr>
          <a:lstStyle/>
          <a:p>
            <a:pPr>
              <a:spcBef>
                <a:spcPts val="0"/>
              </a:spcBef>
              <a:spcAft>
                <a:spcPts val="0"/>
              </a:spcAft>
            </a:pPr>
            <a:endParaRPr/>
          </a:p>
        </p:txBody>
      </p:sp>
    </p:spTree>
    <p:extLst>
      <p:ext uri="{BB962C8B-B14F-4D97-AF65-F5344CB8AC3E}">
        <p14:creationId xmlns:p14="http://schemas.microsoft.com/office/powerpoint/2010/main" val="23423788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o-RO" altLang="en-US" smtClean="0"/>
          </a:p>
        </p:txBody>
      </p:sp>
      <p:sp>
        <p:nvSpPr>
          <p:cNvPr id="5124" name="Date Placeholder 3"/>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spcBef>
                <a:spcPct val="30000"/>
              </a:spcBef>
              <a:defRPr sz="1200">
                <a:solidFill>
                  <a:schemeClr val="tx1"/>
                </a:solidFill>
                <a:latin typeface="Calibri" panose="020F0502020204030204" pitchFamily="34" charset="0"/>
              </a:defRPr>
            </a:lvl1pPr>
            <a:lvl2pPr marL="755580" indent="-290608">
              <a:spcBef>
                <a:spcPct val="30000"/>
              </a:spcBef>
              <a:defRPr sz="1200">
                <a:solidFill>
                  <a:schemeClr val="tx1"/>
                </a:solidFill>
                <a:latin typeface="Calibri" panose="020F0502020204030204" pitchFamily="34" charset="0"/>
              </a:defRPr>
            </a:lvl2pPr>
            <a:lvl3pPr marL="1162431" indent="-232486">
              <a:spcBef>
                <a:spcPct val="30000"/>
              </a:spcBef>
              <a:defRPr sz="1200">
                <a:solidFill>
                  <a:schemeClr val="tx1"/>
                </a:solidFill>
                <a:latin typeface="Calibri" panose="020F0502020204030204" pitchFamily="34" charset="0"/>
              </a:defRPr>
            </a:lvl3pPr>
            <a:lvl4pPr marL="1627403" indent="-232486">
              <a:spcBef>
                <a:spcPct val="30000"/>
              </a:spcBef>
              <a:defRPr sz="1200">
                <a:solidFill>
                  <a:schemeClr val="tx1"/>
                </a:solidFill>
                <a:latin typeface="Calibri" panose="020F0502020204030204" pitchFamily="34" charset="0"/>
              </a:defRPr>
            </a:lvl4pPr>
            <a:lvl5pPr marL="2092376" indent="-232486">
              <a:spcBef>
                <a:spcPct val="30000"/>
              </a:spcBef>
              <a:defRPr sz="1200">
                <a:solidFill>
                  <a:schemeClr val="tx1"/>
                </a:solidFill>
                <a:latin typeface="Calibri" panose="020F0502020204030204" pitchFamily="34" charset="0"/>
              </a:defRPr>
            </a:lvl5pPr>
            <a:lvl6pPr marL="2557348" indent="-232486" eaLnBrk="0" fontAlgn="base" hangingPunct="0">
              <a:spcBef>
                <a:spcPct val="30000"/>
              </a:spcBef>
              <a:spcAft>
                <a:spcPct val="0"/>
              </a:spcAft>
              <a:defRPr sz="1200">
                <a:solidFill>
                  <a:schemeClr val="tx1"/>
                </a:solidFill>
                <a:latin typeface="Calibri" panose="020F0502020204030204" pitchFamily="34" charset="0"/>
              </a:defRPr>
            </a:lvl6pPr>
            <a:lvl7pPr marL="3022321" indent="-232486" eaLnBrk="0" fontAlgn="base" hangingPunct="0">
              <a:spcBef>
                <a:spcPct val="30000"/>
              </a:spcBef>
              <a:spcAft>
                <a:spcPct val="0"/>
              </a:spcAft>
              <a:defRPr sz="1200">
                <a:solidFill>
                  <a:schemeClr val="tx1"/>
                </a:solidFill>
                <a:latin typeface="Calibri" panose="020F0502020204030204" pitchFamily="34" charset="0"/>
              </a:defRPr>
            </a:lvl7pPr>
            <a:lvl8pPr marL="3487293" indent="-232486" eaLnBrk="0" fontAlgn="base" hangingPunct="0">
              <a:spcBef>
                <a:spcPct val="30000"/>
              </a:spcBef>
              <a:spcAft>
                <a:spcPct val="0"/>
              </a:spcAft>
              <a:defRPr sz="1200">
                <a:solidFill>
                  <a:schemeClr val="tx1"/>
                </a:solidFill>
                <a:latin typeface="Calibri" panose="020F0502020204030204" pitchFamily="34" charset="0"/>
              </a:defRPr>
            </a:lvl8pPr>
            <a:lvl9pPr marL="3952265" indent="-232486"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endParaRPr lang="ro-RO" altLang="en-US" smtClean="0">
              <a:latin typeface="Arial" panose="020B0604020202020204" pitchFamily="34" charset="0"/>
              <a:cs typeface="Arial" panose="020B0604020202020204" pitchFamily="34" charset="0"/>
            </a:endParaRPr>
          </a:p>
        </p:txBody>
      </p:sp>
      <p:sp>
        <p:nvSpPr>
          <p:cNvPr id="5125"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580" indent="-290608">
              <a:spcBef>
                <a:spcPct val="30000"/>
              </a:spcBef>
              <a:defRPr sz="1200">
                <a:solidFill>
                  <a:schemeClr val="tx1"/>
                </a:solidFill>
                <a:latin typeface="Calibri" panose="020F0502020204030204" pitchFamily="34" charset="0"/>
              </a:defRPr>
            </a:lvl2pPr>
            <a:lvl3pPr marL="1162431" indent="-232486">
              <a:spcBef>
                <a:spcPct val="30000"/>
              </a:spcBef>
              <a:defRPr sz="1200">
                <a:solidFill>
                  <a:schemeClr val="tx1"/>
                </a:solidFill>
                <a:latin typeface="Calibri" panose="020F0502020204030204" pitchFamily="34" charset="0"/>
              </a:defRPr>
            </a:lvl3pPr>
            <a:lvl4pPr marL="1627403" indent="-232486">
              <a:spcBef>
                <a:spcPct val="30000"/>
              </a:spcBef>
              <a:defRPr sz="1200">
                <a:solidFill>
                  <a:schemeClr val="tx1"/>
                </a:solidFill>
                <a:latin typeface="Calibri" panose="020F0502020204030204" pitchFamily="34" charset="0"/>
              </a:defRPr>
            </a:lvl4pPr>
            <a:lvl5pPr marL="2092376" indent="-232486">
              <a:spcBef>
                <a:spcPct val="30000"/>
              </a:spcBef>
              <a:defRPr sz="1200">
                <a:solidFill>
                  <a:schemeClr val="tx1"/>
                </a:solidFill>
                <a:latin typeface="Calibri" panose="020F0502020204030204" pitchFamily="34" charset="0"/>
              </a:defRPr>
            </a:lvl5pPr>
            <a:lvl6pPr marL="2557348" indent="-232486" eaLnBrk="0" fontAlgn="base" hangingPunct="0">
              <a:spcBef>
                <a:spcPct val="30000"/>
              </a:spcBef>
              <a:spcAft>
                <a:spcPct val="0"/>
              </a:spcAft>
              <a:defRPr sz="1200">
                <a:solidFill>
                  <a:schemeClr val="tx1"/>
                </a:solidFill>
                <a:latin typeface="Calibri" panose="020F0502020204030204" pitchFamily="34" charset="0"/>
              </a:defRPr>
            </a:lvl6pPr>
            <a:lvl7pPr marL="3022321" indent="-232486" eaLnBrk="0" fontAlgn="base" hangingPunct="0">
              <a:spcBef>
                <a:spcPct val="30000"/>
              </a:spcBef>
              <a:spcAft>
                <a:spcPct val="0"/>
              </a:spcAft>
              <a:defRPr sz="1200">
                <a:solidFill>
                  <a:schemeClr val="tx1"/>
                </a:solidFill>
                <a:latin typeface="Calibri" panose="020F0502020204030204" pitchFamily="34" charset="0"/>
              </a:defRPr>
            </a:lvl7pPr>
            <a:lvl8pPr marL="3487293" indent="-232486" eaLnBrk="0" fontAlgn="base" hangingPunct="0">
              <a:spcBef>
                <a:spcPct val="30000"/>
              </a:spcBef>
              <a:spcAft>
                <a:spcPct val="0"/>
              </a:spcAft>
              <a:defRPr sz="1200">
                <a:solidFill>
                  <a:schemeClr val="tx1"/>
                </a:solidFill>
                <a:latin typeface="Calibri" panose="020F0502020204030204" pitchFamily="34" charset="0"/>
              </a:defRPr>
            </a:lvl8pPr>
            <a:lvl9pPr marL="3952265" indent="-232486"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F1B988E-3BCA-485D-94AA-BA7274C602FD}" type="slidenum">
              <a:rPr lang="en-US" altLang="en-US" smtClean="0">
                <a:latin typeface="Arial" panose="020B0604020202020204" pitchFamily="34" charset="0"/>
              </a:rPr>
              <a:pPr>
                <a:spcBef>
                  <a:spcPct val="0"/>
                </a:spcBef>
              </a:pPr>
              <a:t>25</a:t>
            </a:fld>
            <a:endParaRPr lang="en-US" altLang="en-US" smtClean="0">
              <a:latin typeface="Arial" panose="020B0604020202020204" pitchFamily="34" charset="0"/>
            </a:endParaRPr>
          </a:p>
        </p:txBody>
      </p:sp>
      <p:sp>
        <p:nvSpPr>
          <p:cNvPr id="5126" name="Header Placeholder 5"/>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spcBef>
                <a:spcPct val="30000"/>
              </a:spcBef>
              <a:defRPr sz="1200">
                <a:solidFill>
                  <a:schemeClr val="tx1"/>
                </a:solidFill>
                <a:latin typeface="Calibri" panose="020F0502020204030204" pitchFamily="34" charset="0"/>
              </a:defRPr>
            </a:lvl1pPr>
            <a:lvl2pPr marL="755580" indent="-290608">
              <a:spcBef>
                <a:spcPct val="30000"/>
              </a:spcBef>
              <a:defRPr sz="1200">
                <a:solidFill>
                  <a:schemeClr val="tx1"/>
                </a:solidFill>
                <a:latin typeface="Calibri" panose="020F0502020204030204" pitchFamily="34" charset="0"/>
              </a:defRPr>
            </a:lvl2pPr>
            <a:lvl3pPr marL="1162431" indent="-232486">
              <a:spcBef>
                <a:spcPct val="30000"/>
              </a:spcBef>
              <a:defRPr sz="1200">
                <a:solidFill>
                  <a:schemeClr val="tx1"/>
                </a:solidFill>
                <a:latin typeface="Calibri" panose="020F0502020204030204" pitchFamily="34" charset="0"/>
              </a:defRPr>
            </a:lvl3pPr>
            <a:lvl4pPr marL="1627403" indent="-232486">
              <a:spcBef>
                <a:spcPct val="30000"/>
              </a:spcBef>
              <a:defRPr sz="1200">
                <a:solidFill>
                  <a:schemeClr val="tx1"/>
                </a:solidFill>
                <a:latin typeface="Calibri" panose="020F0502020204030204" pitchFamily="34" charset="0"/>
              </a:defRPr>
            </a:lvl4pPr>
            <a:lvl5pPr marL="2092376" indent="-232486">
              <a:spcBef>
                <a:spcPct val="30000"/>
              </a:spcBef>
              <a:defRPr sz="1200">
                <a:solidFill>
                  <a:schemeClr val="tx1"/>
                </a:solidFill>
                <a:latin typeface="Calibri" panose="020F0502020204030204" pitchFamily="34" charset="0"/>
              </a:defRPr>
            </a:lvl5pPr>
            <a:lvl6pPr marL="2557348" indent="-232486" eaLnBrk="0" fontAlgn="base" hangingPunct="0">
              <a:spcBef>
                <a:spcPct val="30000"/>
              </a:spcBef>
              <a:spcAft>
                <a:spcPct val="0"/>
              </a:spcAft>
              <a:defRPr sz="1200">
                <a:solidFill>
                  <a:schemeClr val="tx1"/>
                </a:solidFill>
                <a:latin typeface="Calibri" panose="020F0502020204030204" pitchFamily="34" charset="0"/>
              </a:defRPr>
            </a:lvl6pPr>
            <a:lvl7pPr marL="3022321" indent="-232486" eaLnBrk="0" fontAlgn="base" hangingPunct="0">
              <a:spcBef>
                <a:spcPct val="30000"/>
              </a:spcBef>
              <a:spcAft>
                <a:spcPct val="0"/>
              </a:spcAft>
              <a:defRPr sz="1200">
                <a:solidFill>
                  <a:schemeClr val="tx1"/>
                </a:solidFill>
                <a:latin typeface="Calibri" panose="020F0502020204030204" pitchFamily="34" charset="0"/>
              </a:defRPr>
            </a:lvl7pPr>
            <a:lvl8pPr marL="3487293" indent="-232486" eaLnBrk="0" fontAlgn="base" hangingPunct="0">
              <a:spcBef>
                <a:spcPct val="30000"/>
              </a:spcBef>
              <a:spcAft>
                <a:spcPct val="0"/>
              </a:spcAft>
              <a:defRPr sz="1200">
                <a:solidFill>
                  <a:schemeClr val="tx1"/>
                </a:solidFill>
                <a:latin typeface="Calibri" panose="020F0502020204030204" pitchFamily="34" charset="0"/>
              </a:defRPr>
            </a:lvl8pPr>
            <a:lvl9pPr marL="3952265" indent="-232486"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endParaRPr lang="ro-RO"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441685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o-RO" altLang="en-US" smtClean="0"/>
          </a:p>
        </p:txBody>
      </p:sp>
      <p:sp>
        <p:nvSpPr>
          <p:cNvPr id="7172" name="Date Placeholder 3"/>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spcBef>
                <a:spcPct val="30000"/>
              </a:spcBef>
              <a:defRPr sz="1200">
                <a:solidFill>
                  <a:schemeClr val="tx1"/>
                </a:solidFill>
                <a:latin typeface="Calibri" panose="020F0502020204030204" pitchFamily="34" charset="0"/>
              </a:defRPr>
            </a:lvl1pPr>
            <a:lvl2pPr marL="755580" indent="-290608">
              <a:spcBef>
                <a:spcPct val="30000"/>
              </a:spcBef>
              <a:defRPr sz="1200">
                <a:solidFill>
                  <a:schemeClr val="tx1"/>
                </a:solidFill>
                <a:latin typeface="Calibri" panose="020F0502020204030204" pitchFamily="34" charset="0"/>
              </a:defRPr>
            </a:lvl2pPr>
            <a:lvl3pPr marL="1162431" indent="-232486">
              <a:spcBef>
                <a:spcPct val="30000"/>
              </a:spcBef>
              <a:defRPr sz="1200">
                <a:solidFill>
                  <a:schemeClr val="tx1"/>
                </a:solidFill>
                <a:latin typeface="Calibri" panose="020F0502020204030204" pitchFamily="34" charset="0"/>
              </a:defRPr>
            </a:lvl3pPr>
            <a:lvl4pPr marL="1627403" indent="-232486">
              <a:spcBef>
                <a:spcPct val="30000"/>
              </a:spcBef>
              <a:defRPr sz="1200">
                <a:solidFill>
                  <a:schemeClr val="tx1"/>
                </a:solidFill>
                <a:latin typeface="Calibri" panose="020F0502020204030204" pitchFamily="34" charset="0"/>
              </a:defRPr>
            </a:lvl4pPr>
            <a:lvl5pPr marL="2092376" indent="-232486">
              <a:spcBef>
                <a:spcPct val="30000"/>
              </a:spcBef>
              <a:defRPr sz="1200">
                <a:solidFill>
                  <a:schemeClr val="tx1"/>
                </a:solidFill>
                <a:latin typeface="Calibri" panose="020F0502020204030204" pitchFamily="34" charset="0"/>
              </a:defRPr>
            </a:lvl5pPr>
            <a:lvl6pPr marL="2557348" indent="-232486" eaLnBrk="0" fontAlgn="base" hangingPunct="0">
              <a:spcBef>
                <a:spcPct val="30000"/>
              </a:spcBef>
              <a:spcAft>
                <a:spcPct val="0"/>
              </a:spcAft>
              <a:defRPr sz="1200">
                <a:solidFill>
                  <a:schemeClr val="tx1"/>
                </a:solidFill>
                <a:latin typeface="Calibri" panose="020F0502020204030204" pitchFamily="34" charset="0"/>
              </a:defRPr>
            </a:lvl6pPr>
            <a:lvl7pPr marL="3022321" indent="-232486" eaLnBrk="0" fontAlgn="base" hangingPunct="0">
              <a:spcBef>
                <a:spcPct val="30000"/>
              </a:spcBef>
              <a:spcAft>
                <a:spcPct val="0"/>
              </a:spcAft>
              <a:defRPr sz="1200">
                <a:solidFill>
                  <a:schemeClr val="tx1"/>
                </a:solidFill>
                <a:latin typeface="Calibri" panose="020F0502020204030204" pitchFamily="34" charset="0"/>
              </a:defRPr>
            </a:lvl7pPr>
            <a:lvl8pPr marL="3487293" indent="-232486" eaLnBrk="0" fontAlgn="base" hangingPunct="0">
              <a:spcBef>
                <a:spcPct val="30000"/>
              </a:spcBef>
              <a:spcAft>
                <a:spcPct val="0"/>
              </a:spcAft>
              <a:defRPr sz="1200">
                <a:solidFill>
                  <a:schemeClr val="tx1"/>
                </a:solidFill>
                <a:latin typeface="Calibri" panose="020F0502020204030204" pitchFamily="34" charset="0"/>
              </a:defRPr>
            </a:lvl8pPr>
            <a:lvl9pPr marL="3952265" indent="-232486"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endParaRPr lang="ro-RO" altLang="en-US" smtClean="0">
              <a:latin typeface="Arial" panose="020B0604020202020204" pitchFamily="34" charset="0"/>
              <a:cs typeface="Arial" panose="020B0604020202020204" pitchFamily="34" charset="0"/>
            </a:endParaRPr>
          </a:p>
        </p:txBody>
      </p:sp>
      <p:sp>
        <p:nvSpPr>
          <p:cNvPr id="7173"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580" indent="-290608">
              <a:spcBef>
                <a:spcPct val="30000"/>
              </a:spcBef>
              <a:defRPr sz="1200">
                <a:solidFill>
                  <a:schemeClr val="tx1"/>
                </a:solidFill>
                <a:latin typeface="Calibri" panose="020F0502020204030204" pitchFamily="34" charset="0"/>
              </a:defRPr>
            </a:lvl2pPr>
            <a:lvl3pPr marL="1162431" indent="-232486">
              <a:spcBef>
                <a:spcPct val="30000"/>
              </a:spcBef>
              <a:defRPr sz="1200">
                <a:solidFill>
                  <a:schemeClr val="tx1"/>
                </a:solidFill>
                <a:latin typeface="Calibri" panose="020F0502020204030204" pitchFamily="34" charset="0"/>
              </a:defRPr>
            </a:lvl3pPr>
            <a:lvl4pPr marL="1627403" indent="-232486">
              <a:spcBef>
                <a:spcPct val="30000"/>
              </a:spcBef>
              <a:defRPr sz="1200">
                <a:solidFill>
                  <a:schemeClr val="tx1"/>
                </a:solidFill>
                <a:latin typeface="Calibri" panose="020F0502020204030204" pitchFamily="34" charset="0"/>
              </a:defRPr>
            </a:lvl4pPr>
            <a:lvl5pPr marL="2092376" indent="-232486">
              <a:spcBef>
                <a:spcPct val="30000"/>
              </a:spcBef>
              <a:defRPr sz="1200">
                <a:solidFill>
                  <a:schemeClr val="tx1"/>
                </a:solidFill>
                <a:latin typeface="Calibri" panose="020F0502020204030204" pitchFamily="34" charset="0"/>
              </a:defRPr>
            </a:lvl5pPr>
            <a:lvl6pPr marL="2557348" indent="-232486" eaLnBrk="0" fontAlgn="base" hangingPunct="0">
              <a:spcBef>
                <a:spcPct val="30000"/>
              </a:spcBef>
              <a:spcAft>
                <a:spcPct val="0"/>
              </a:spcAft>
              <a:defRPr sz="1200">
                <a:solidFill>
                  <a:schemeClr val="tx1"/>
                </a:solidFill>
                <a:latin typeface="Calibri" panose="020F0502020204030204" pitchFamily="34" charset="0"/>
              </a:defRPr>
            </a:lvl6pPr>
            <a:lvl7pPr marL="3022321" indent="-232486" eaLnBrk="0" fontAlgn="base" hangingPunct="0">
              <a:spcBef>
                <a:spcPct val="30000"/>
              </a:spcBef>
              <a:spcAft>
                <a:spcPct val="0"/>
              </a:spcAft>
              <a:defRPr sz="1200">
                <a:solidFill>
                  <a:schemeClr val="tx1"/>
                </a:solidFill>
                <a:latin typeface="Calibri" panose="020F0502020204030204" pitchFamily="34" charset="0"/>
              </a:defRPr>
            </a:lvl7pPr>
            <a:lvl8pPr marL="3487293" indent="-232486" eaLnBrk="0" fontAlgn="base" hangingPunct="0">
              <a:spcBef>
                <a:spcPct val="30000"/>
              </a:spcBef>
              <a:spcAft>
                <a:spcPct val="0"/>
              </a:spcAft>
              <a:defRPr sz="1200">
                <a:solidFill>
                  <a:schemeClr val="tx1"/>
                </a:solidFill>
                <a:latin typeface="Calibri" panose="020F0502020204030204" pitchFamily="34" charset="0"/>
              </a:defRPr>
            </a:lvl8pPr>
            <a:lvl9pPr marL="3952265" indent="-232486"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574BC37-1C02-4DC8-BD6F-00D849613957}" type="slidenum">
              <a:rPr lang="en-US" altLang="en-US" smtClean="0">
                <a:latin typeface="Arial" panose="020B0604020202020204" pitchFamily="34" charset="0"/>
              </a:rPr>
              <a:pPr>
                <a:spcBef>
                  <a:spcPct val="0"/>
                </a:spcBef>
              </a:pPr>
              <a:t>26</a:t>
            </a:fld>
            <a:endParaRPr lang="en-US" altLang="en-US" smtClean="0">
              <a:latin typeface="Arial" panose="020B0604020202020204" pitchFamily="34" charset="0"/>
            </a:endParaRPr>
          </a:p>
        </p:txBody>
      </p:sp>
      <p:sp>
        <p:nvSpPr>
          <p:cNvPr id="7174" name="Header Placeholder 5"/>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spcBef>
                <a:spcPct val="30000"/>
              </a:spcBef>
              <a:defRPr sz="1200">
                <a:solidFill>
                  <a:schemeClr val="tx1"/>
                </a:solidFill>
                <a:latin typeface="Calibri" panose="020F0502020204030204" pitchFamily="34" charset="0"/>
              </a:defRPr>
            </a:lvl1pPr>
            <a:lvl2pPr marL="755580" indent="-290608">
              <a:spcBef>
                <a:spcPct val="30000"/>
              </a:spcBef>
              <a:defRPr sz="1200">
                <a:solidFill>
                  <a:schemeClr val="tx1"/>
                </a:solidFill>
                <a:latin typeface="Calibri" panose="020F0502020204030204" pitchFamily="34" charset="0"/>
              </a:defRPr>
            </a:lvl2pPr>
            <a:lvl3pPr marL="1162431" indent="-232486">
              <a:spcBef>
                <a:spcPct val="30000"/>
              </a:spcBef>
              <a:defRPr sz="1200">
                <a:solidFill>
                  <a:schemeClr val="tx1"/>
                </a:solidFill>
                <a:latin typeface="Calibri" panose="020F0502020204030204" pitchFamily="34" charset="0"/>
              </a:defRPr>
            </a:lvl3pPr>
            <a:lvl4pPr marL="1627403" indent="-232486">
              <a:spcBef>
                <a:spcPct val="30000"/>
              </a:spcBef>
              <a:defRPr sz="1200">
                <a:solidFill>
                  <a:schemeClr val="tx1"/>
                </a:solidFill>
                <a:latin typeface="Calibri" panose="020F0502020204030204" pitchFamily="34" charset="0"/>
              </a:defRPr>
            </a:lvl4pPr>
            <a:lvl5pPr marL="2092376" indent="-232486">
              <a:spcBef>
                <a:spcPct val="30000"/>
              </a:spcBef>
              <a:defRPr sz="1200">
                <a:solidFill>
                  <a:schemeClr val="tx1"/>
                </a:solidFill>
                <a:latin typeface="Calibri" panose="020F0502020204030204" pitchFamily="34" charset="0"/>
              </a:defRPr>
            </a:lvl5pPr>
            <a:lvl6pPr marL="2557348" indent="-232486" eaLnBrk="0" fontAlgn="base" hangingPunct="0">
              <a:spcBef>
                <a:spcPct val="30000"/>
              </a:spcBef>
              <a:spcAft>
                <a:spcPct val="0"/>
              </a:spcAft>
              <a:defRPr sz="1200">
                <a:solidFill>
                  <a:schemeClr val="tx1"/>
                </a:solidFill>
                <a:latin typeface="Calibri" panose="020F0502020204030204" pitchFamily="34" charset="0"/>
              </a:defRPr>
            </a:lvl6pPr>
            <a:lvl7pPr marL="3022321" indent="-232486" eaLnBrk="0" fontAlgn="base" hangingPunct="0">
              <a:spcBef>
                <a:spcPct val="30000"/>
              </a:spcBef>
              <a:spcAft>
                <a:spcPct val="0"/>
              </a:spcAft>
              <a:defRPr sz="1200">
                <a:solidFill>
                  <a:schemeClr val="tx1"/>
                </a:solidFill>
                <a:latin typeface="Calibri" panose="020F0502020204030204" pitchFamily="34" charset="0"/>
              </a:defRPr>
            </a:lvl7pPr>
            <a:lvl8pPr marL="3487293" indent="-232486" eaLnBrk="0" fontAlgn="base" hangingPunct="0">
              <a:spcBef>
                <a:spcPct val="30000"/>
              </a:spcBef>
              <a:spcAft>
                <a:spcPct val="0"/>
              </a:spcAft>
              <a:defRPr sz="1200">
                <a:solidFill>
                  <a:schemeClr val="tx1"/>
                </a:solidFill>
                <a:latin typeface="Calibri" panose="020F0502020204030204" pitchFamily="34" charset="0"/>
              </a:defRPr>
            </a:lvl8pPr>
            <a:lvl9pPr marL="3952265" indent="-232486"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endParaRPr lang="ro-RO"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586060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2004692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spect="1" noTextEdit="1"/>
          </p:cNvSpPr>
          <p:nvPr>
            <p:ph type="sldImg"/>
          </p:nvPr>
        </p:nvSpPr>
        <p:spPr bwMode="auto">
          <a:xfrm>
            <a:off x="1138238" y="685800"/>
            <a:ext cx="4568825" cy="3425825"/>
          </a:xfrm>
          <a:noFill/>
          <a:ln>
            <a:solidFill>
              <a:srgbClr val="000000"/>
            </a:solidFill>
            <a:miter lim="800000"/>
            <a:headEnd/>
            <a:tailEnd/>
          </a:ln>
        </p:spPr>
      </p:sp>
      <p:sp>
        <p:nvSpPr>
          <p:cNvPr id="30722"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extLst>
      <p:ext uri="{BB962C8B-B14F-4D97-AF65-F5344CB8AC3E}">
        <p14:creationId xmlns:p14="http://schemas.microsoft.com/office/powerpoint/2010/main" val="819202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4200239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29937869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xfrm>
            <a:off x="954088" y="750888"/>
            <a:ext cx="5006975" cy="3756025"/>
          </a:xfrm>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ro-RO" smtClean="0"/>
          </a:p>
        </p:txBody>
      </p:sp>
    </p:spTree>
    <p:extLst>
      <p:ext uri="{BB962C8B-B14F-4D97-AF65-F5344CB8AC3E}">
        <p14:creationId xmlns:p14="http://schemas.microsoft.com/office/powerpoint/2010/main" val="36429232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5949165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pPr>
              <a:defRPr/>
            </a:pPr>
            <a:endParaRPr lang="ro-RO"/>
          </a:p>
        </p:txBody>
      </p:sp>
    </p:spTree>
    <p:extLst>
      <p:ext uri="{BB962C8B-B14F-4D97-AF65-F5344CB8AC3E}">
        <p14:creationId xmlns:p14="http://schemas.microsoft.com/office/powerpoint/2010/main" val="35779098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5"/>
        <p:cNvGrpSpPr/>
        <p:nvPr/>
      </p:nvGrpSpPr>
      <p:grpSpPr>
        <a:xfrm>
          <a:off x="0" y="0"/>
          <a:ext cx="0" cy="0"/>
          <a:chOff x="0" y="0"/>
          <a:chExt cx="0" cy="0"/>
        </a:xfrm>
      </p:grpSpPr>
      <p:sp>
        <p:nvSpPr>
          <p:cNvPr id="2416" name="Google Shape;2416;gba92ea047b_0_3763:notes"/>
          <p:cNvSpPr>
            <a:spLocks noGrp="1" noRot="1" noChangeAspect="1"/>
          </p:cNvSpPr>
          <p:nvPr>
            <p:ph type="sldImg" idx="2"/>
          </p:nvPr>
        </p:nvSpPr>
        <p:spPr>
          <a:xfrm>
            <a:off x="1173163" y="696913"/>
            <a:ext cx="4643437" cy="34813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7" name="Google Shape;2417;gba92ea047b_0_3763:notes"/>
          <p:cNvSpPr txBox="1">
            <a:spLocks noGrp="1"/>
          </p:cNvSpPr>
          <p:nvPr>
            <p:ph type="body" idx="1"/>
          </p:nvPr>
        </p:nvSpPr>
        <p:spPr>
          <a:xfrm>
            <a:off x="699023" y="4411111"/>
            <a:ext cx="5592184" cy="4178948"/>
          </a:xfrm>
          <a:prstGeom prst="rect">
            <a:avLst/>
          </a:prstGeom>
        </p:spPr>
        <p:txBody>
          <a:bodyPr spcFirstLastPara="1" wrap="square" lIns="92979" tIns="92979" rIns="92979" bIns="92979" anchor="t" anchorCtr="0">
            <a:noAutofit/>
          </a:bodyPr>
          <a:lstStyle/>
          <a:p>
            <a:pPr>
              <a:spcBef>
                <a:spcPts val="0"/>
              </a:spcBef>
              <a:spcAft>
                <a:spcPts val="0"/>
              </a:spcAft>
            </a:pPr>
            <a:endParaRPr/>
          </a:p>
        </p:txBody>
      </p:sp>
    </p:spTree>
    <p:extLst>
      <p:ext uri="{BB962C8B-B14F-4D97-AF65-F5344CB8AC3E}">
        <p14:creationId xmlns:p14="http://schemas.microsoft.com/office/powerpoint/2010/main" val="28346413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5"/>
        <p:cNvGrpSpPr/>
        <p:nvPr/>
      </p:nvGrpSpPr>
      <p:grpSpPr>
        <a:xfrm>
          <a:off x="0" y="0"/>
          <a:ext cx="0" cy="0"/>
          <a:chOff x="0" y="0"/>
          <a:chExt cx="0" cy="0"/>
        </a:xfrm>
      </p:grpSpPr>
      <p:sp>
        <p:nvSpPr>
          <p:cNvPr id="2416" name="Google Shape;2416;gba92ea047b_0_3763:notes"/>
          <p:cNvSpPr>
            <a:spLocks noGrp="1" noRot="1" noChangeAspect="1"/>
          </p:cNvSpPr>
          <p:nvPr>
            <p:ph type="sldImg" idx="2"/>
          </p:nvPr>
        </p:nvSpPr>
        <p:spPr>
          <a:xfrm>
            <a:off x="1173163" y="696913"/>
            <a:ext cx="4643437" cy="34813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7" name="Google Shape;2417;gba92ea047b_0_3763:notes"/>
          <p:cNvSpPr txBox="1">
            <a:spLocks noGrp="1"/>
          </p:cNvSpPr>
          <p:nvPr>
            <p:ph type="body" idx="1"/>
          </p:nvPr>
        </p:nvSpPr>
        <p:spPr>
          <a:xfrm>
            <a:off x="699023" y="4411111"/>
            <a:ext cx="5592184" cy="4178948"/>
          </a:xfrm>
          <a:prstGeom prst="rect">
            <a:avLst/>
          </a:prstGeom>
        </p:spPr>
        <p:txBody>
          <a:bodyPr spcFirstLastPara="1" wrap="square" lIns="92979" tIns="92979" rIns="92979" bIns="92979" anchor="t" anchorCtr="0">
            <a:noAutofit/>
          </a:bodyPr>
          <a:lstStyle/>
          <a:p>
            <a:pPr>
              <a:spcBef>
                <a:spcPts val="0"/>
              </a:spcBef>
              <a:spcAft>
                <a:spcPts val="0"/>
              </a:spcAft>
            </a:pPr>
            <a:endParaRPr/>
          </a:p>
        </p:txBody>
      </p:sp>
    </p:spTree>
    <p:extLst>
      <p:ext uri="{BB962C8B-B14F-4D97-AF65-F5344CB8AC3E}">
        <p14:creationId xmlns:p14="http://schemas.microsoft.com/office/powerpoint/2010/main" val="38749635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5"/>
        <p:cNvGrpSpPr/>
        <p:nvPr/>
      </p:nvGrpSpPr>
      <p:grpSpPr>
        <a:xfrm>
          <a:off x="0" y="0"/>
          <a:ext cx="0" cy="0"/>
          <a:chOff x="0" y="0"/>
          <a:chExt cx="0" cy="0"/>
        </a:xfrm>
      </p:grpSpPr>
      <p:sp>
        <p:nvSpPr>
          <p:cNvPr id="2416" name="Google Shape;2416;gba92ea047b_0_3763:notes"/>
          <p:cNvSpPr>
            <a:spLocks noGrp="1" noRot="1" noChangeAspect="1"/>
          </p:cNvSpPr>
          <p:nvPr>
            <p:ph type="sldImg" idx="2"/>
          </p:nvPr>
        </p:nvSpPr>
        <p:spPr>
          <a:xfrm>
            <a:off x="1173163" y="696913"/>
            <a:ext cx="4643437" cy="34813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17" name="Google Shape;2417;gba92ea047b_0_3763:notes"/>
          <p:cNvSpPr txBox="1">
            <a:spLocks noGrp="1"/>
          </p:cNvSpPr>
          <p:nvPr>
            <p:ph type="body" idx="1"/>
          </p:nvPr>
        </p:nvSpPr>
        <p:spPr>
          <a:xfrm>
            <a:off x="699023" y="4411111"/>
            <a:ext cx="5592184" cy="4178948"/>
          </a:xfrm>
          <a:prstGeom prst="rect">
            <a:avLst/>
          </a:prstGeom>
        </p:spPr>
        <p:txBody>
          <a:bodyPr spcFirstLastPara="1" wrap="square" lIns="92979" tIns="92979" rIns="92979" bIns="92979" anchor="t" anchorCtr="0">
            <a:noAutofit/>
          </a:bodyPr>
          <a:lstStyle/>
          <a:p>
            <a:pPr>
              <a:spcBef>
                <a:spcPts val="0"/>
              </a:spcBef>
              <a:spcAft>
                <a:spcPts val="0"/>
              </a:spcAft>
            </a:pPr>
            <a:endParaRPr/>
          </a:p>
        </p:txBody>
      </p:sp>
    </p:spTree>
    <p:extLst>
      <p:ext uri="{BB962C8B-B14F-4D97-AF65-F5344CB8AC3E}">
        <p14:creationId xmlns:p14="http://schemas.microsoft.com/office/powerpoint/2010/main" val="3410901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F57EE49-B334-42FB-8B2B-8EA23E794D1F}" type="datetimeFigureOut">
              <a:rPr lang="en-US"/>
              <a:pPr>
                <a:defRPr/>
              </a:pPr>
              <a:t>8/7/2023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D773A724-C9A4-4D8A-B51C-E0556B74FAFD}"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61BBBD-D0B9-43CA-B1D4-FF01DB57A5EF}" type="datetimeFigureOut">
              <a:rPr lang="en-US"/>
              <a:pPr>
                <a:defRPr/>
              </a:pPr>
              <a:t>8/7/2023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6C43D612-41B1-4A4D-82F0-4559A58C4126}"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D15E5BE-068A-43DC-B0FE-10C7ED041FBF}" type="datetimeFigureOut">
              <a:rPr lang="en-US"/>
              <a:pPr>
                <a:defRPr/>
              </a:pPr>
              <a:t>8/7/2023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D5DB198-287B-45DF-841A-47D85C885961}"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1D4B09-AB38-4386-BE00-3A3B2DA94E62}" type="datetimeFigureOut">
              <a:rPr lang="en-US"/>
              <a:pPr>
                <a:defRPr/>
              </a:pPr>
              <a:t>8/7/2023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653A5E37-44CB-42F2-8E2E-23B311DCC088}"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534DD5F-F430-4084-9DA2-C8EEB8DC3A7B}" type="datetimeFigureOut">
              <a:rPr lang="en-US"/>
              <a:pPr>
                <a:defRPr/>
              </a:pPr>
              <a:t>8/7/2023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BDDAB04-5EC9-4E2F-839D-B67F822F31E6}"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71A93F7-573A-4FDF-B1F4-51087175C1E2}" type="datetimeFigureOut">
              <a:rPr lang="en-US"/>
              <a:pPr>
                <a:defRPr/>
              </a:pPr>
              <a:t>8/7/2023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07CEB0A-6571-4138-A4A4-B863B1FF2C6C}"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C06D615-AE49-4C8E-8E0F-671A9A4CF8CE}" type="datetimeFigureOut">
              <a:rPr lang="en-US"/>
              <a:pPr>
                <a:defRPr/>
              </a:pPr>
              <a:t>8/7/2023</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4C46532D-B66C-4E23-B9A3-1CAD12B36874}"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7C9CF08-5D30-443F-B3E0-4F851ED8A57E}" type="datetimeFigureOut">
              <a:rPr lang="en-US"/>
              <a:pPr>
                <a:defRPr/>
              </a:pPr>
              <a:t>8/7/2023</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86C70BE1-0F57-414C-95EF-27C907EDFECE}"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5C83669-06F3-4AA2-8DC4-AB5A70213BEB}" type="datetimeFigureOut">
              <a:rPr lang="en-US"/>
              <a:pPr>
                <a:defRPr/>
              </a:pPr>
              <a:t>8/7/2023</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450CBBBA-B36D-4C95-B115-FF5CE8FE09FA}"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24A2BB0-BE66-441C-A426-9BB3EDFA3111}" type="datetimeFigureOut">
              <a:rPr lang="en-US"/>
              <a:pPr>
                <a:defRPr/>
              </a:pPr>
              <a:t>8/7/2023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5B896C3E-548B-4066-9B4E-0E0B3BD01F3C}"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E4CA149-A2D3-4C09-90E2-62B6DE6F99F3}" type="datetimeFigureOut">
              <a:rPr lang="en-US"/>
              <a:pPr>
                <a:defRPr/>
              </a:pPr>
              <a:t>8/7/2023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536C329-397D-4E26-BF63-0361B7209D6C}"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E047E911-CD16-44AC-A4AD-592B35027E3E}" type="datetimeFigureOut">
              <a:rPr lang="en-US"/>
              <a:pPr>
                <a:defRPr/>
              </a:pPr>
              <a:t>8/7/2023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1E1F09D9-480D-4A86-93AE-D15555D61F31}"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tmp"/><Relationship Id="rId2" Type="http://schemas.openxmlformats.org/officeDocument/2006/relationships/image" Target="../media/image12.tmp"/><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15.tmp"/><Relationship Id="rId2" Type="http://schemas.openxmlformats.org/officeDocument/2006/relationships/image" Target="../media/image14.tmp"/><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7.tmp"/><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8.tmp"/><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9.tmp"/><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6.png"/><Relationship Id="rId4" Type="http://schemas.openxmlformats.org/officeDocument/2006/relationships/image" Target="../media/image21.png"/></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4.jpeg"/><Relationship Id="rId5" Type="http://schemas.openxmlformats.org/officeDocument/2006/relationships/image" Target="../media/image6.png"/><Relationship Id="rId4" Type="http://schemas.openxmlformats.org/officeDocument/2006/relationships/image" Target="../media/image21.png"/></Relationships>
</file>

<file path=ppt/slides/_rels/slide2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interregrobg.eu/en/" TargetMode="External"/><Relationship Id="rId7"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8.jpeg"/><Relationship Id="rId5" Type="http://schemas.openxmlformats.org/officeDocument/2006/relationships/image" Target="../media/image27.png"/><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ChangeArrowheads="1"/>
          </p:cNvSpPr>
          <p:nvPr/>
        </p:nvSpPr>
        <p:spPr bwMode="auto">
          <a:xfrm>
            <a:off x="6858000" y="228600"/>
            <a:ext cx="1905000" cy="990600"/>
          </a:xfrm>
          <a:prstGeom prst="rect">
            <a:avLst/>
          </a:prstGeom>
          <a:solidFill>
            <a:schemeClr val="bg1"/>
          </a:solidFill>
          <a:ln w="9525">
            <a:noFill/>
            <a:miter lim="800000"/>
            <a:headEnd/>
            <a:tailEnd/>
          </a:ln>
        </p:spPr>
        <p:txBody>
          <a:bodyPr wrap="none" anchor="ctr"/>
          <a:lstStyle/>
          <a:p>
            <a:endParaRPr lang="ro-RO" dirty="0">
              <a:solidFill>
                <a:srgbClr val="000000"/>
              </a:solidFill>
            </a:endParaRPr>
          </a:p>
        </p:txBody>
      </p:sp>
      <p:sp>
        <p:nvSpPr>
          <p:cNvPr id="15362" name="Rectangle 3"/>
          <p:cNvSpPr>
            <a:spLocks noChangeArrowheads="1"/>
          </p:cNvSpPr>
          <p:nvPr/>
        </p:nvSpPr>
        <p:spPr bwMode="auto">
          <a:xfrm>
            <a:off x="152400" y="152400"/>
            <a:ext cx="1447800" cy="990600"/>
          </a:xfrm>
          <a:prstGeom prst="rect">
            <a:avLst/>
          </a:prstGeom>
          <a:solidFill>
            <a:schemeClr val="bg1"/>
          </a:solidFill>
          <a:ln w="9525">
            <a:noFill/>
            <a:miter lim="800000"/>
            <a:headEnd/>
            <a:tailEnd/>
          </a:ln>
        </p:spPr>
        <p:txBody>
          <a:bodyPr wrap="none" anchor="ctr"/>
          <a:lstStyle/>
          <a:p>
            <a:endParaRPr lang="ro-RO" dirty="0">
              <a:solidFill>
                <a:srgbClr val="000000"/>
              </a:solidFill>
            </a:endParaRPr>
          </a:p>
        </p:txBody>
      </p:sp>
      <p:sp>
        <p:nvSpPr>
          <p:cNvPr id="15363" name="Rectangle 2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o-RO" dirty="0">
              <a:solidFill>
                <a:srgbClr val="000000"/>
              </a:solidFill>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7" name="Title 6"/>
          <p:cNvSpPr>
            <a:spLocks noGrp="1"/>
          </p:cNvSpPr>
          <p:nvPr>
            <p:ph type="ctrTitle"/>
          </p:nvPr>
        </p:nvSpPr>
        <p:spPr/>
        <p:txBody>
          <a:bodyPr/>
          <a:lstStyle/>
          <a:p>
            <a:r>
              <a:rPr lang="en-US" sz="2600" b="1" dirty="0" smtClean="0">
                <a:latin typeface="Trebuchet MS" panose="020B0603020202020204" pitchFamily="34" charset="0"/>
              </a:rPr>
              <a:t/>
            </a:r>
            <a:br>
              <a:rPr lang="en-US" sz="2600" b="1" dirty="0" smtClean="0">
                <a:latin typeface="Trebuchet MS" panose="020B0603020202020204" pitchFamily="34" charset="0"/>
              </a:rPr>
            </a:br>
            <a:endParaRPr lang="en-US" sz="2600" b="1" dirty="0">
              <a:latin typeface="Trebuchet MS" panose="020B0603020202020204" pitchFamily="34" charset="0"/>
            </a:endParaRPr>
          </a:p>
        </p:txBody>
      </p:sp>
      <p:sp>
        <p:nvSpPr>
          <p:cNvPr id="3" name="Subtitle 2"/>
          <p:cNvSpPr>
            <a:spLocks noGrp="1"/>
          </p:cNvSpPr>
          <p:nvPr>
            <p:ph type="subTitle" idx="1"/>
          </p:nvPr>
        </p:nvSpPr>
        <p:spPr>
          <a:xfrm>
            <a:off x="685800" y="689424"/>
            <a:ext cx="8077200" cy="4787583"/>
          </a:xfrm>
        </p:spPr>
        <p:txBody>
          <a:bodyPr/>
          <a:lstStyle/>
          <a:p>
            <a:endParaRPr lang="en-US" sz="4000" b="1" dirty="0" smtClean="0">
              <a:solidFill>
                <a:schemeClr val="tx1"/>
              </a:solidFill>
            </a:endParaRPr>
          </a:p>
          <a:p>
            <a:endParaRPr lang="en-US" b="1" i="1" dirty="0" smtClean="0">
              <a:solidFill>
                <a:srgbClr val="4F81BD">
                  <a:lumMod val="50000"/>
                </a:srgbClr>
              </a:solidFill>
              <a:latin typeface="Trebuchet MS" pitchFamily="34" charset="0"/>
              <a:cs typeface="Times New Roman" pitchFamily="18" charset="0"/>
            </a:endParaRPr>
          </a:p>
          <a:p>
            <a:r>
              <a:rPr lang="en-US" b="1" dirty="0" err="1">
                <a:solidFill>
                  <a:schemeClr val="tx1"/>
                </a:solidFill>
              </a:rPr>
              <a:t>Întâlnire</a:t>
            </a:r>
            <a:r>
              <a:rPr lang="en-US" b="1" dirty="0">
                <a:solidFill>
                  <a:schemeClr val="tx1"/>
                </a:solidFill>
              </a:rPr>
              <a:t> </a:t>
            </a:r>
            <a:r>
              <a:rPr lang="en-US" b="1" dirty="0" err="1">
                <a:solidFill>
                  <a:schemeClr val="tx1"/>
                </a:solidFill>
              </a:rPr>
              <a:t>tematică</a:t>
            </a:r>
            <a:r>
              <a:rPr lang="en-US" b="1" dirty="0">
                <a:solidFill>
                  <a:schemeClr val="tx1"/>
                </a:solidFill>
              </a:rPr>
              <a:t> </a:t>
            </a:r>
            <a:r>
              <a:rPr lang="ro-RO" b="1" dirty="0" smtClean="0">
                <a:solidFill>
                  <a:schemeClr val="tx1"/>
                </a:solidFill>
              </a:rPr>
              <a:t>cu</a:t>
            </a:r>
            <a:r>
              <a:rPr lang="en-US" b="1" dirty="0" smtClean="0">
                <a:solidFill>
                  <a:schemeClr val="tx1"/>
                </a:solidFill>
              </a:rPr>
              <a:t> </a:t>
            </a:r>
            <a:r>
              <a:rPr lang="en-US" b="1" dirty="0" err="1">
                <a:solidFill>
                  <a:schemeClr val="tx1"/>
                </a:solidFill>
              </a:rPr>
              <a:t>beneficiari</a:t>
            </a:r>
            <a:r>
              <a:rPr lang="en-US" b="1" dirty="0">
                <a:solidFill>
                  <a:schemeClr val="tx1"/>
                </a:solidFill>
              </a:rPr>
              <a:t> </a:t>
            </a:r>
            <a:r>
              <a:rPr lang="en-US" b="1" dirty="0" err="1">
                <a:solidFill>
                  <a:schemeClr val="tx1"/>
                </a:solidFill>
              </a:rPr>
              <a:t>români</a:t>
            </a:r>
            <a:r>
              <a:rPr lang="en-US" b="1" dirty="0">
                <a:solidFill>
                  <a:schemeClr val="tx1"/>
                </a:solidFill>
              </a:rPr>
              <a:t> </a:t>
            </a:r>
            <a:r>
              <a:rPr lang="en-US" b="1" dirty="0" err="1">
                <a:solidFill>
                  <a:schemeClr val="tx1"/>
                </a:solidFill>
              </a:rPr>
              <a:t>ai</a:t>
            </a:r>
            <a:r>
              <a:rPr lang="en-US" b="1" dirty="0">
                <a:solidFill>
                  <a:schemeClr val="tx1"/>
                </a:solidFill>
              </a:rPr>
              <a:t> </a:t>
            </a:r>
            <a:r>
              <a:rPr lang="en-US" b="1" dirty="0" err="1">
                <a:solidFill>
                  <a:schemeClr val="tx1"/>
                </a:solidFill>
              </a:rPr>
              <a:t>proiectelor</a:t>
            </a:r>
            <a:r>
              <a:rPr lang="en-US" b="1" dirty="0">
                <a:solidFill>
                  <a:schemeClr val="tx1"/>
                </a:solidFill>
              </a:rPr>
              <a:t> </a:t>
            </a:r>
            <a:r>
              <a:rPr lang="en-US" b="1" dirty="0" err="1" smtClean="0">
                <a:solidFill>
                  <a:schemeClr val="tx1"/>
                </a:solidFill>
              </a:rPr>
              <a:t>finan</a:t>
            </a:r>
            <a:r>
              <a:rPr lang="ro-RO" b="1" dirty="0" err="1">
                <a:solidFill>
                  <a:schemeClr val="tx1"/>
                </a:solidFill>
              </a:rPr>
              <a:t>țate</a:t>
            </a:r>
            <a:r>
              <a:rPr lang="ro-RO" b="1" dirty="0">
                <a:solidFill>
                  <a:schemeClr val="tx1"/>
                </a:solidFill>
              </a:rPr>
              <a:t> prin Programul</a:t>
            </a:r>
            <a:r>
              <a:rPr lang="en-US" b="1" dirty="0">
                <a:solidFill>
                  <a:schemeClr val="tx1"/>
                </a:solidFill>
              </a:rPr>
              <a:t> INTERREG V-A Romania – Bulgaria</a:t>
            </a:r>
            <a:endParaRPr lang="en-US" dirty="0">
              <a:solidFill>
                <a:schemeClr val="tx1"/>
              </a:solidFill>
            </a:endParaRPr>
          </a:p>
          <a:p>
            <a:endParaRPr lang="en-US" b="1" i="1" dirty="0">
              <a:solidFill>
                <a:srgbClr val="4F81BD">
                  <a:lumMod val="50000"/>
                </a:srgbClr>
              </a:solidFill>
              <a:latin typeface="Trebuchet MS" pitchFamily="34" charset="0"/>
              <a:cs typeface="Times New Roman" pitchFamily="18" charset="0"/>
            </a:endParaRPr>
          </a:p>
        </p:txBody>
      </p:sp>
      <p:pic>
        <p:nvPicPr>
          <p:cNvPr id="12" name="Content Placeholder 11"/>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7467600" y="152400"/>
            <a:ext cx="1447800" cy="1171575"/>
          </a:xfr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9673" y="236113"/>
            <a:ext cx="3421662" cy="906623"/>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02651" y="234614"/>
            <a:ext cx="1606656" cy="1172212"/>
          </a:xfrm>
          <a:prstGeom prst="rect">
            <a:avLst/>
          </a:prstGeom>
        </p:spPr>
      </p:pic>
      <p:pic>
        <p:nvPicPr>
          <p:cNvPr id="4" name="Picture 3"/>
          <p:cNvPicPr>
            <a:picLocks noChangeAspect="1"/>
          </p:cNvPicPr>
          <p:nvPr/>
        </p:nvPicPr>
        <p:blipFill>
          <a:blip r:embed="rId6"/>
          <a:stretch>
            <a:fillRect/>
          </a:stretch>
        </p:blipFill>
        <p:spPr>
          <a:xfrm>
            <a:off x="3200397" y="4031721"/>
            <a:ext cx="2499577" cy="1158340"/>
          </a:xfrm>
          <a:prstGeom prst="rect">
            <a:avLst/>
          </a:prstGeom>
        </p:spPr>
      </p:pic>
      <p:sp>
        <p:nvSpPr>
          <p:cNvPr id="14" name="Rectangle 9"/>
          <p:cNvSpPr>
            <a:spLocks noChangeArrowheads="1"/>
          </p:cNvSpPr>
          <p:nvPr/>
        </p:nvSpPr>
        <p:spPr bwMode="auto">
          <a:xfrm>
            <a:off x="1570182" y="5157734"/>
            <a:ext cx="5646313" cy="784830"/>
          </a:xfrm>
          <a:prstGeom prst="rect">
            <a:avLst/>
          </a:prstGeom>
          <a:noFill/>
          <a:ln w="9525">
            <a:noFill/>
            <a:miter lim="800000"/>
            <a:headEnd/>
            <a:tailEnd/>
          </a:ln>
        </p:spPr>
        <p:txBody>
          <a:bodyPr wrap="square">
            <a:spAutoFit/>
          </a:bodyPr>
          <a:lstStyle/>
          <a:p>
            <a:pPr algn="ctr" eaLnBrk="1" hangingPunct="1">
              <a:spcBef>
                <a:spcPct val="50000"/>
              </a:spcBef>
              <a:buFontTx/>
              <a:buNone/>
              <a:defRPr/>
            </a:pPr>
            <a:endParaRPr lang="en-US" altLang="en-US" b="1" i="1" dirty="0" smtClean="0">
              <a:solidFill>
                <a:schemeClr val="accent1">
                  <a:lumMod val="50000"/>
                </a:schemeClr>
              </a:solidFill>
              <a:latin typeface="Trebuchet MS" pitchFamily="34" charset="0"/>
              <a:cs typeface="Times New Roman" pitchFamily="18" charset="0"/>
            </a:endParaRPr>
          </a:p>
          <a:p>
            <a:pPr algn="ctr" eaLnBrk="1" hangingPunct="1">
              <a:spcBef>
                <a:spcPct val="50000"/>
              </a:spcBef>
              <a:buFontTx/>
              <a:buNone/>
              <a:defRPr/>
            </a:pPr>
            <a:r>
              <a:rPr lang="ro-RO" altLang="en-US" b="1" i="1" dirty="0" smtClean="0">
                <a:solidFill>
                  <a:schemeClr val="accent1">
                    <a:lumMod val="50000"/>
                  </a:schemeClr>
                </a:solidFill>
                <a:latin typeface="Trebuchet MS" pitchFamily="34" charset="0"/>
                <a:cs typeface="Times New Roman" pitchFamily="18" charset="0"/>
              </a:rPr>
              <a:t>2</a:t>
            </a:r>
            <a:r>
              <a:rPr lang="en-US" altLang="en-US" b="1" i="1" dirty="0" smtClean="0">
                <a:solidFill>
                  <a:schemeClr val="accent1">
                    <a:lumMod val="50000"/>
                  </a:schemeClr>
                </a:solidFill>
                <a:latin typeface="Trebuchet MS" pitchFamily="34" charset="0"/>
                <a:cs typeface="Times New Roman" pitchFamily="18" charset="0"/>
              </a:rPr>
              <a:t>8 August 2023</a:t>
            </a:r>
            <a:r>
              <a:rPr lang="ro-RO" altLang="en-US" b="1" i="1" dirty="0" smtClean="0">
                <a:solidFill>
                  <a:schemeClr val="accent1">
                    <a:lumMod val="50000"/>
                  </a:schemeClr>
                </a:solidFill>
                <a:latin typeface="Trebuchet MS" pitchFamily="34" charset="0"/>
                <a:cs typeface="Times New Roman" pitchFamily="18" charset="0"/>
              </a:rPr>
              <a:t>,</a:t>
            </a:r>
            <a:r>
              <a:rPr lang="en-US" altLang="en-US" b="1" i="1" dirty="0" smtClean="0">
                <a:solidFill>
                  <a:schemeClr val="accent1">
                    <a:lumMod val="50000"/>
                  </a:schemeClr>
                </a:solidFill>
                <a:latin typeface="Trebuchet MS" pitchFamily="34" charset="0"/>
                <a:cs typeface="Times New Roman" pitchFamily="18" charset="0"/>
              </a:rPr>
              <a:t> Online</a:t>
            </a:r>
            <a:endParaRPr lang="en-US" altLang="en-US" b="1" i="1" dirty="0">
              <a:solidFill>
                <a:schemeClr val="accent1">
                  <a:lumMod val="50000"/>
                </a:schemeClr>
              </a:solidFill>
              <a:latin typeface="Trebuchet MS" pitchFamily="34" charset="0"/>
              <a:cs typeface="Times New Roman" pitchFamily="18" charset="0"/>
            </a:endParaRPr>
          </a:p>
        </p:txBody>
      </p:sp>
      <p:pic>
        <p:nvPicPr>
          <p:cNvPr id="13" name="Picture 2"/>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82000" y="6119813"/>
            <a:ext cx="6540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62823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1070">
        <p15:prstTrans prst="peelOff"/>
      </p:transition>
    </mc:Choice>
    <mc:Fallback xmlns="">
      <p:transition spd="slow" advClick="0" advTm="107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47675" y="304800"/>
            <a:ext cx="2371725" cy="629923"/>
          </a:xfrm>
          <a:prstGeom prst="rect">
            <a:avLst/>
          </a:prstGeom>
        </p:spPr>
      </p:pic>
      <p:pic>
        <p:nvPicPr>
          <p:cNvPr id="2" name="Picture 1"/>
          <p:cNvPicPr>
            <a:picLocks noChangeAspect="1"/>
          </p:cNvPicPr>
          <p:nvPr/>
        </p:nvPicPr>
        <p:blipFill>
          <a:blip r:embed="rId3"/>
          <a:stretch>
            <a:fillRect/>
          </a:stretch>
        </p:blipFill>
        <p:spPr>
          <a:xfrm>
            <a:off x="304800" y="5867400"/>
            <a:ext cx="8474174" cy="847417"/>
          </a:xfrm>
          <a:prstGeom prst="rect">
            <a:avLst/>
          </a:prstGeom>
        </p:spPr>
      </p:pic>
      <p:sp>
        <p:nvSpPr>
          <p:cNvPr id="8" name="TextBox 7"/>
          <p:cNvSpPr txBox="1"/>
          <p:nvPr/>
        </p:nvSpPr>
        <p:spPr>
          <a:xfrm>
            <a:off x="1066800" y="2292405"/>
            <a:ext cx="8191500" cy="2308324"/>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rPr>
              <a:t>Manualul de Implementare a Proiectelor (ediția1, revizia 11 include prevederi privind raportul </a:t>
            </a:r>
            <a:r>
              <a:rPr lang="ro-RO" dirty="0" smtClean="0">
                <a:solidFill>
                  <a:prstClr val="black"/>
                </a:solidFill>
              </a:rPr>
              <a:t>final și </a:t>
            </a:r>
            <a:r>
              <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rPr>
              <a:t>raportarea în perioada de sustenabilitate);</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rPr>
              <a:t>Instrucțiuni</a:t>
            </a:r>
            <a:r>
              <a:rPr kumimoji="0" lang="ro-RO" sz="1800" b="0" i="0" u="none" strike="noStrike" kern="1200" cap="none" spc="0" normalizeH="0" noProof="0" dirty="0" smtClean="0">
                <a:ln>
                  <a:noFill/>
                </a:ln>
                <a:solidFill>
                  <a:prstClr val="black"/>
                </a:solidFill>
                <a:effectLst/>
                <a:uLnTx/>
                <a:uFillTx/>
                <a:latin typeface="Arial" charset="0"/>
                <a:ea typeface="+mn-ea"/>
                <a:cs typeface="Arial" charset="0"/>
              </a:rPr>
              <a:t> ale Autorității de Management privind închiderea Programului (vor fi elaborate in 2023)</a:t>
            </a:r>
            <a:endPar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charset="0"/>
              <a:ea typeface="+mn-ea"/>
              <a:cs typeface="Arial" charset="0"/>
            </a:endParaRPr>
          </a:p>
        </p:txBody>
      </p:sp>
      <p:pic>
        <p:nvPicPr>
          <p:cNvPr id="6" name="Picture 5"/>
          <p:cNvPicPr>
            <a:picLocks noChangeAspect="1"/>
          </p:cNvPicPr>
          <p:nvPr/>
        </p:nvPicPr>
        <p:blipFill>
          <a:blip r:embed="rId4"/>
          <a:stretch>
            <a:fillRect/>
          </a:stretch>
        </p:blipFill>
        <p:spPr>
          <a:xfrm>
            <a:off x="354702" y="2267523"/>
            <a:ext cx="466724" cy="421074"/>
          </a:xfrm>
          <a:prstGeom prst="rect">
            <a:avLst/>
          </a:prstGeom>
        </p:spPr>
      </p:pic>
      <p:pic>
        <p:nvPicPr>
          <p:cNvPr id="10" name="Picture 9"/>
          <p:cNvPicPr>
            <a:picLocks noChangeAspect="1"/>
          </p:cNvPicPr>
          <p:nvPr/>
        </p:nvPicPr>
        <p:blipFill>
          <a:blip r:embed="rId5"/>
          <a:stretch>
            <a:fillRect/>
          </a:stretch>
        </p:blipFill>
        <p:spPr>
          <a:xfrm>
            <a:off x="354702" y="3857338"/>
            <a:ext cx="469433" cy="420660"/>
          </a:xfrm>
          <a:prstGeom prst="rect">
            <a:avLst/>
          </a:prstGeom>
        </p:spPr>
      </p:pic>
    </p:spTree>
    <p:extLst>
      <p:ext uri="{BB962C8B-B14F-4D97-AF65-F5344CB8AC3E}">
        <p14:creationId xmlns:p14="http://schemas.microsoft.com/office/powerpoint/2010/main" val="15366516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47675" y="304800"/>
            <a:ext cx="2371725" cy="629923"/>
          </a:xfrm>
          <a:prstGeom prst="rect">
            <a:avLst/>
          </a:prstGeom>
        </p:spPr>
      </p:pic>
      <p:pic>
        <p:nvPicPr>
          <p:cNvPr id="2" name="Picture 1"/>
          <p:cNvPicPr>
            <a:picLocks noChangeAspect="1"/>
          </p:cNvPicPr>
          <p:nvPr/>
        </p:nvPicPr>
        <p:blipFill>
          <a:blip r:embed="rId3"/>
          <a:stretch>
            <a:fillRect/>
          </a:stretch>
        </p:blipFill>
        <p:spPr>
          <a:xfrm>
            <a:off x="304800" y="5867400"/>
            <a:ext cx="8474174" cy="847417"/>
          </a:xfrm>
          <a:prstGeom prst="rect">
            <a:avLst/>
          </a:prstGeom>
        </p:spPr>
      </p:pic>
      <p:sp>
        <p:nvSpPr>
          <p:cNvPr id="4" name="TextBox 3"/>
          <p:cNvSpPr txBox="1"/>
          <p:nvPr/>
        </p:nvSpPr>
        <p:spPr>
          <a:xfrm>
            <a:off x="2867788" y="536037"/>
            <a:ext cx="4042463" cy="80021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ro-RO" sz="2800" b="0" i="0" u="none" strike="noStrike" kern="1200" cap="none" spc="0" normalizeH="0" baseline="0" noProof="0" dirty="0" smtClean="0">
                <a:ln>
                  <a:noFill/>
                </a:ln>
                <a:solidFill>
                  <a:prstClr val="black"/>
                </a:solidFill>
                <a:effectLst/>
                <a:uLnTx/>
                <a:uFillTx/>
                <a:latin typeface="Arial" charset="0"/>
                <a:ea typeface="+mn-ea"/>
                <a:cs typeface="Arial" charset="0"/>
              </a:rPr>
              <a:t>Prevederi MIP (cap. 23)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8" name="TextBox 7"/>
          <p:cNvSpPr txBox="1"/>
          <p:nvPr/>
        </p:nvSpPr>
        <p:spPr>
          <a:xfrm>
            <a:off x="944817" y="1691347"/>
            <a:ext cx="7970583" cy="452431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rPr>
              <a:t>LB va transmite rapoarte de durabilitate anuale:</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endParaRP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rPr>
              <a:t> 	pentru o perioadă de 5 ani pentru proiectele care includ 	infrastructură</a:t>
            </a:r>
            <a:r>
              <a:rPr kumimoji="0" lang="en-US" sz="1800" b="0" i="0" u="none" strike="noStrike" kern="1200" cap="none" spc="0" normalizeH="0" baseline="0" noProof="0" dirty="0" smtClean="0">
                <a:ln>
                  <a:noFill/>
                </a:ln>
                <a:solidFill>
                  <a:prstClr val="black"/>
                </a:solidFill>
                <a:effectLst/>
                <a:uLnTx/>
                <a:uFillTx/>
                <a:latin typeface="Arial" charset="0"/>
                <a:ea typeface="+mn-ea"/>
                <a:cs typeface="Arial" charset="0"/>
              </a:rPr>
              <a:t> </a:t>
            </a:r>
            <a:r>
              <a:rPr kumimoji="0" lang="en-US" sz="1800" b="0" i="0" u="none" strike="noStrike" kern="1200" cap="none" spc="0" normalizeH="0" noProof="0" dirty="0" smtClean="0">
                <a:ln>
                  <a:noFill/>
                </a:ln>
                <a:solidFill>
                  <a:prstClr val="black"/>
                </a:solidFill>
                <a:effectLst/>
                <a:uLnTx/>
                <a:uFillTx/>
                <a:latin typeface="Arial" charset="0"/>
                <a:ea typeface="+mn-ea"/>
                <a:cs typeface="Arial" charset="0"/>
              </a:rPr>
              <a:t> / </a:t>
            </a:r>
            <a:r>
              <a:rPr kumimoji="0" lang="en-US" sz="1800" b="0" i="0" u="none" strike="noStrike" kern="1200" cap="none" spc="0" normalizeH="0" noProof="0" dirty="0" err="1" smtClean="0">
                <a:ln>
                  <a:noFill/>
                </a:ln>
                <a:solidFill>
                  <a:prstClr val="black"/>
                </a:solidFill>
                <a:effectLst/>
                <a:uLnTx/>
                <a:uFillTx/>
                <a:latin typeface="Arial" charset="0"/>
                <a:ea typeface="+mn-ea"/>
                <a:cs typeface="Arial" charset="0"/>
              </a:rPr>
              <a:t>productie</a:t>
            </a:r>
            <a:r>
              <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rPr>
              <a:t>;</a:t>
            </a:r>
            <a:endParaRPr kumimoji="0" lang="en-US" sz="1800" b="0" i="0" u="none" strike="noStrike" kern="1200" cap="none" spc="0" normalizeH="0" baseline="0" noProof="0" dirty="0" smtClean="0">
              <a:ln>
                <a:noFill/>
              </a:ln>
              <a:solidFill>
                <a:prstClr val="black"/>
              </a:solidFill>
              <a:effectLst/>
              <a:uLnTx/>
              <a:uFillTx/>
              <a:latin typeface="Arial" charset="0"/>
              <a:ea typeface="+mn-ea"/>
              <a:cs typeface="Arial" charset="0"/>
            </a:endParaRPr>
          </a:p>
          <a:p>
            <a:pPr marL="0" marR="0" lvl="0" indent="0" algn="just"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smtClean="0">
              <a:ln>
                <a:noFill/>
              </a:ln>
              <a:solidFill>
                <a:prstClr val="black"/>
              </a:solidFill>
              <a:effectLst/>
              <a:uLnTx/>
              <a:uFillTx/>
              <a:latin typeface="Arial" charset="0"/>
              <a:ea typeface="+mn-ea"/>
              <a:cs typeface="Arial" charset="0"/>
            </a:endParaRPr>
          </a:p>
          <a:p>
            <a:pPr marL="0" marR="0" lvl="0" indent="0" algn="just" defTabSz="914400" rtl="0" eaLnBrk="1" fontAlgn="base" latinLnBrk="0" hangingPunct="1">
              <a:lnSpc>
                <a:spcPct val="100000"/>
              </a:lnSpc>
              <a:spcBef>
                <a:spcPct val="0"/>
              </a:spcBef>
              <a:spcAft>
                <a:spcPct val="0"/>
              </a:spcAft>
              <a:buClrTx/>
              <a:buSzTx/>
              <a:buFontTx/>
              <a:buNone/>
              <a:tabLst/>
              <a:defRPr/>
            </a:pPr>
            <a:endPar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endParaRPr>
          </a:p>
          <a:p>
            <a:pPr marL="0" marR="0" lvl="0" indent="0" algn="just" defTabSz="914400" rtl="0" eaLnBrk="1" fontAlgn="base" latinLnBrk="0" hangingPunct="1">
              <a:lnSpc>
                <a:spcPct val="100000"/>
              </a:lnSpc>
              <a:spcBef>
                <a:spcPct val="0"/>
              </a:spcBef>
              <a:spcAft>
                <a:spcPct val="0"/>
              </a:spcAft>
              <a:buClrTx/>
              <a:buSzTx/>
              <a:buFontTx/>
              <a:buNone/>
              <a:tabLst/>
              <a:defRPr/>
            </a:pPr>
            <a:endPar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endParaRP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rPr>
              <a:t>	pentru o perioadă de min. 1 an și max. 5 ani pentru proiectele care 	nu includ infrastructură</a:t>
            </a:r>
            <a:r>
              <a:rPr kumimoji="0" lang="en-US" sz="1800" b="0" i="0" u="none" strike="noStrike" kern="1200" cap="none" spc="0" normalizeH="0" baseline="0" noProof="0" dirty="0" smtClean="0">
                <a:ln>
                  <a:noFill/>
                </a:ln>
                <a:solidFill>
                  <a:prstClr val="black"/>
                </a:solidFill>
                <a:effectLst/>
                <a:uLnTx/>
                <a:uFillTx/>
                <a:latin typeface="Arial" charset="0"/>
                <a:ea typeface="+mn-ea"/>
                <a:cs typeface="Arial" charset="0"/>
              </a:rPr>
              <a:t> / </a:t>
            </a:r>
            <a:r>
              <a:rPr kumimoji="0" lang="en-US" sz="1800" b="0" i="0" u="none" strike="noStrike" kern="1200" cap="none" spc="0" normalizeH="0" baseline="0" noProof="0" dirty="0" err="1" smtClean="0">
                <a:ln>
                  <a:noFill/>
                </a:ln>
                <a:solidFill>
                  <a:prstClr val="black"/>
                </a:solidFill>
                <a:effectLst/>
                <a:uLnTx/>
                <a:uFillTx/>
                <a:latin typeface="Arial" charset="0"/>
                <a:ea typeface="+mn-ea"/>
                <a:cs typeface="Arial" charset="0"/>
              </a:rPr>
              <a:t>productie</a:t>
            </a:r>
            <a:r>
              <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rPr>
              <a:t>;</a:t>
            </a:r>
          </a:p>
          <a:p>
            <a:pPr marL="0" marR="0" lvl="0" indent="0" algn="just"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smtClean="0">
              <a:ln>
                <a:noFill/>
              </a:ln>
              <a:solidFill>
                <a:prstClr val="black"/>
              </a:solidFill>
              <a:effectLst/>
              <a:uLnTx/>
              <a:uFillTx/>
              <a:latin typeface="Arial" charset="0"/>
              <a:ea typeface="+mn-ea"/>
              <a:cs typeface="Arial" charset="0"/>
            </a:endParaRPr>
          </a:p>
          <a:p>
            <a:pPr marL="0" marR="0" lvl="0" indent="0" algn="just" defTabSz="914400" rtl="0" eaLnBrk="1" fontAlgn="base" latinLnBrk="0" hangingPunct="1">
              <a:lnSpc>
                <a:spcPct val="100000"/>
              </a:lnSpc>
              <a:spcBef>
                <a:spcPct val="0"/>
              </a:spcBef>
              <a:spcAft>
                <a:spcPct val="0"/>
              </a:spcAft>
              <a:buClrTx/>
              <a:buSzTx/>
              <a:buFontTx/>
              <a:buNone/>
              <a:tabLst/>
              <a:defRPr/>
            </a:pPr>
            <a:endParaRPr lang="en-US" dirty="0">
              <a:solidFill>
                <a:prstClr val="black"/>
              </a:solidFill>
            </a:endParaRPr>
          </a:p>
          <a:p>
            <a:pPr marL="0" marR="0" lvl="0" indent="0" algn="just" defTabSz="914400" rtl="0" eaLnBrk="1" fontAlgn="base" latinLnBrk="0" hangingPunct="1">
              <a:lnSpc>
                <a:spcPct val="100000"/>
              </a:lnSpc>
              <a:spcBef>
                <a:spcPct val="0"/>
              </a:spcBef>
              <a:spcAft>
                <a:spcPct val="0"/>
              </a:spcAft>
              <a:buClrTx/>
              <a:buSzTx/>
              <a:buFontTx/>
              <a:buNone/>
              <a:tabLst/>
              <a:defRPr/>
            </a:pPr>
            <a:endPar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endParaRP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rPr>
              <a:t>	o singură dată după finalizarea implementării pentru proiectele care 	nu includ infrastructură</a:t>
            </a:r>
            <a:r>
              <a:rPr kumimoji="0" lang="en-US" sz="1800" b="0" i="0" u="none" strike="noStrike" kern="1200" cap="none" spc="0" normalizeH="0" baseline="0" noProof="0" dirty="0" smtClean="0">
                <a:ln>
                  <a:noFill/>
                </a:ln>
                <a:solidFill>
                  <a:prstClr val="black"/>
                </a:solidFill>
                <a:effectLst/>
                <a:uLnTx/>
                <a:uFillTx/>
                <a:latin typeface="Arial" charset="0"/>
                <a:ea typeface="+mn-ea"/>
                <a:cs typeface="Arial" charset="0"/>
              </a:rPr>
              <a:t>  / </a:t>
            </a:r>
            <a:r>
              <a:rPr kumimoji="0" lang="en-US" sz="1800" b="0" i="0" u="none" strike="noStrike" kern="1200" cap="none" spc="0" normalizeH="0" baseline="0" noProof="0" dirty="0" err="1" smtClean="0">
                <a:ln>
                  <a:noFill/>
                </a:ln>
                <a:solidFill>
                  <a:prstClr val="black"/>
                </a:solidFill>
                <a:effectLst/>
                <a:uLnTx/>
                <a:uFillTx/>
                <a:latin typeface="Arial" charset="0"/>
                <a:ea typeface="+mn-ea"/>
                <a:cs typeface="Arial" charset="0"/>
              </a:rPr>
              <a:t>productie</a:t>
            </a:r>
            <a:r>
              <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rPr>
              <a:t> și care au realizat indicatorii în </a:t>
            </a:r>
            <a:r>
              <a:rPr kumimoji="0" lang="en-US" sz="1800" b="0" i="0" u="none" strike="noStrike" kern="1200" cap="none" spc="0" normalizeH="0" baseline="0" noProof="0" dirty="0" smtClean="0">
                <a:ln>
                  <a:noFill/>
                </a:ln>
                <a:solidFill>
                  <a:prstClr val="black"/>
                </a:solidFill>
                <a:effectLst/>
                <a:uLnTx/>
                <a:uFillTx/>
                <a:latin typeface="Arial" charset="0"/>
                <a:ea typeface="+mn-ea"/>
                <a:cs typeface="Arial" charset="0"/>
              </a:rPr>
              <a:t>	</a:t>
            </a:r>
            <a:r>
              <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rPr>
              <a:t>perioada de implementare</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o-RO" sz="1800" b="0" i="0" u="none" strike="noStrike" kern="1200" cap="none" spc="0" normalizeH="0" baseline="0" noProof="0" dirty="0">
              <a:ln>
                <a:noFill/>
              </a:ln>
              <a:solidFill>
                <a:prstClr val="black"/>
              </a:solidFill>
              <a:effectLst/>
              <a:uLnTx/>
              <a:uFillTx/>
              <a:latin typeface="Arial" charset="0"/>
              <a:ea typeface="+mn-ea"/>
              <a:cs typeface="Arial" charset="0"/>
            </a:endParaRPr>
          </a:p>
        </p:txBody>
      </p:sp>
      <p:pic>
        <p:nvPicPr>
          <p:cNvPr id="6" name="Picture 5"/>
          <p:cNvPicPr>
            <a:picLocks noChangeAspect="1"/>
          </p:cNvPicPr>
          <p:nvPr/>
        </p:nvPicPr>
        <p:blipFill>
          <a:blip r:embed="rId4"/>
          <a:stretch>
            <a:fillRect/>
          </a:stretch>
        </p:blipFill>
        <p:spPr>
          <a:xfrm>
            <a:off x="0" y="1447800"/>
            <a:ext cx="914400" cy="824963"/>
          </a:xfrm>
          <a:prstGeom prst="rect">
            <a:avLst/>
          </a:prstGeom>
        </p:spPr>
      </p:pic>
      <p:pic>
        <p:nvPicPr>
          <p:cNvPr id="9" name="Picture 8"/>
          <p:cNvPicPr>
            <a:picLocks noChangeAspect="1"/>
          </p:cNvPicPr>
          <p:nvPr/>
        </p:nvPicPr>
        <p:blipFill>
          <a:blip r:embed="rId5"/>
          <a:stretch>
            <a:fillRect/>
          </a:stretch>
        </p:blipFill>
        <p:spPr>
          <a:xfrm>
            <a:off x="1295399" y="2391637"/>
            <a:ext cx="469433" cy="420906"/>
          </a:xfrm>
          <a:prstGeom prst="rect">
            <a:avLst/>
          </a:prstGeom>
        </p:spPr>
      </p:pic>
      <p:pic>
        <p:nvPicPr>
          <p:cNvPr id="10" name="Picture 9"/>
          <p:cNvPicPr>
            <a:picLocks noChangeAspect="1"/>
          </p:cNvPicPr>
          <p:nvPr/>
        </p:nvPicPr>
        <p:blipFill>
          <a:blip r:embed="rId5"/>
          <a:stretch>
            <a:fillRect/>
          </a:stretch>
        </p:blipFill>
        <p:spPr>
          <a:xfrm>
            <a:off x="1295400" y="3692130"/>
            <a:ext cx="469433" cy="420660"/>
          </a:xfrm>
          <a:prstGeom prst="rect">
            <a:avLst/>
          </a:prstGeom>
        </p:spPr>
      </p:pic>
      <p:pic>
        <p:nvPicPr>
          <p:cNvPr id="12" name="Picture 11"/>
          <p:cNvPicPr>
            <a:picLocks noChangeAspect="1"/>
          </p:cNvPicPr>
          <p:nvPr/>
        </p:nvPicPr>
        <p:blipFill>
          <a:blip r:embed="rId5"/>
          <a:stretch>
            <a:fillRect/>
          </a:stretch>
        </p:blipFill>
        <p:spPr>
          <a:xfrm>
            <a:off x="1295400" y="5068428"/>
            <a:ext cx="469433" cy="420660"/>
          </a:xfrm>
          <a:prstGeom prst="rect">
            <a:avLst/>
          </a:prstGeom>
        </p:spPr>
      </p:pic>
    </p:spTree>
    <p:extLst>
      <p:ext uri="{BB962C8B-B14F-4D97-AF65-F5344CB8AC3E}">
        <p14:creationId xmlns:p14="http://schemas.microsoft.com/office/powerpoint/2010/main" val="22944150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47675" y="304800"/>
            <a:ext cx="2371725" cy="629923"/>
          </a:xfrm>
          <a:prstGeom prst="rect">
            <a:avLst/>
          </a:prstGeom>
        </p:spPr>
      </p:pic>
      <p:pic>
        <p:nvPicPr>
          <p:cNvPr id="2" name="Picture 1"/>
          <p:cNvPicPr>
            <a:picLocks noChangeAspect="1"/>
          </p:cNvPicPr>
          <p:nvPr/>
        </p:nvPicPr>
        <p:blipFill>
          <a:blip r:embed="rId3"/>
          <a:stretch>
            <a:fillRect/>
          </a:stretch>
        </p:blipFill>
        <p:spPr>
          <a:xfrm>
            <a:off x="304800" y="5867400"/>
            <a:ext cx="8474174" cy="847417"/>
          </a:xfrm>
          <a:prstGeom prst="rect">
            <a:avLst/>
          </a:prstGeom>
        </p:spPr>
      </p:pic>
      <p:sp>
        <p:nvSpPr>
          <p:cNvPr id="4" name="TextBox 3"/>
          <p:cNvSpPr txBox="1"/>
          <p:nvPr/>
        </p:nvSpPr>
        <p:spPr>
          <a:xfrm>
            <a:off x="2867788" y="536037"/>
            <a:ext cx="4042463" cy="80021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ro-RO" sz="2800" b="0" i="0" u="none" strike="noStrike" kern="1200" cap="none" spc="0" normalizeH="0" baseline="0" noProof="0" dirty="0" smtClean="0">
                <a:ln>
                  <a:noFill/>
                </a:ln>
                <a:solidFill>
                  <a:prstClr val="black"/>
                </a:solidFill>
                <a:effectLst/>
                <a:uLnTx/>
                <a:uFillTx/>
                <a:latin typeface="Arial" charset="0"/>
                <a:ea typeface="+mn-ea"/>
                <a:cs typeface="Arial" charset="0"/>
              </a:rPr>
              <a:t>Prevederi MIP (cap. 23)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charset="0"/>
              <a:ea typeface="+mn-ea"/>
              <a:cs typeface="Arial" charset="0"/>
            </a:endParaRPr>
          </a:p>
        </p:txBody>
      </p:sp>
      <p:sp>
        <p:nvSpPr>
          <p:cNvPr id="8" name="TextBox 7"/>
          <p:cNvSpPr txBox="1"/>
          <p:nvPr/>
        </p:nvSpPr>
        <p:spPr>
          <a:xfrm>
            <a:off x="1447800" y="1755168"/>
            <a:ext cx="7079378" cy="3693319"/>
          </a:xfrm>
          <a:prstGeom prst="rect">
            <a:avLst/>
          </a:prstGeom>
          <a:noFill/>
        </p:spPr>
        <p:txBody>
          <a:bodyPr wrap="square" rtlCol="0">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rPr>
              <a:t>Raportul de durabilitate se completează în formatul prevăzut de Anexa 23.1 din MIP;</a:t>
            </a:r>
          </a:p>
          <a:p>
            <a:pPr marL="0" marR="0" lvl="0" indent="0" algn="just" defTabSz="914400" rtl="0" eaLnBrk="1" fontAlgn="base" latinLnBrk="0" hangingPunct="1">
              <a:lnSpc>
                <a:spcPct val="100000"/>
              </a:lnSpc>
              <a:spcBef>
                <a:spcPct val="0"/>
              </a:spcBef>
              <a:spcAft>
                <a:spcPct val="0"/>
              </a:spcAft>
              <a:buClrTx/>
              <a:buSzTx/>
              <a:buFontTx/>
              <a:buNone/>
              <a:tabLst/>
              <a:defRPr/>
            </a:pPr>
            <a:endPar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endParaRP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rPr>
              <a:t>Se încarcă în sistemul </a:t>
            </a:r>
            <a:r>
              <a:rPr kumimoji="0" lang="ro-RO" sz="1800" b="0" i="0" u="none" strike="noStrike" kern="1200" cap="none" spc="0" normalizeH="0" baseline="0" noProof="0" dirty="0" err="1" smtClean="0">
                <a:ln>
                  <a:noFill/>
                </a:ln>
                <a:solidFill>
                  <a:prstClr val="black"/>
                </a:solidFill>
                <a:effectLst/>
                <a:uLnTx/>
                <a:uFillTx/>
                <a:latin typeface="Arial" charset="0"/>
                <a:ea typeface="+mn-ea"/>
                <a:cs typeface="Arial" charset="0"/>
              </a:rPr>
              <a:t>eMS</a:t>
            </a:r>
            <a:r>
              <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rPr>
              <a:t>, secțiunea ”</a:t>
            </a:r>
            <a:r>
              <a:rPr kumimoji="0" lang="en-US" sz="1800" b="0" i="0" u="none" strike="noStrike" kern="1200" cap="none" spc="0" normalizeH="0" baseline="0" noProof="0" dirty="0" smtClean="0">
                <a:ln>
                  <a:noFill/>
                </a:ln>
                <a:solidFill>
                  <a:prstClr val="black"/>
                </a:solidFill>
                <a:effectLst/>
                <a:uLnTx/>
                <a:uFillTx/>
                <a:latin typeface="Arial" charset="0"/>
                <a:ea typeface="+mn-ea"/>
                <a:cs typeface="Arial" charset="0"/>
              </a:rPr>
              <a:t>attachments</a:t>
            </a:r>
            <a:r>
              <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rPr>
              <a:t>” a raportului de proiect pe care SC îl deschide anterior;</a:t>
            </a:r>
          </a:p>
          <a:p>
            <a:pPr marL="0" marR="0" lvl="0" indent="0" algn="just" defTabSz="914400" rtl="0" eaLnBrk="1" fontAlgn="base" latinLnBrk="0" hangingPunct="1">
              <a:lnSpc>
                <a:spcPct val="100000"/>
              </a:lnSpc>
              <a:spcBef>
                <a:spcPct val="0"/>
              </a:spcBef>
              <a:spcAft>
                <a:spcPct val="0"/>
              </a:spcAft>
              <a:buClrTx/>
              <a:buSzTx/>
              <a:buFontTx/>
              <a:buNone/>
              <a:tabLst/>
              <a:defRPr/>
            </a:pPr>
            <a:endPar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endParaRP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rPr>
              <a:t>SC va realiza vizite de monitorizare a sustenabilității;</a:t>
            </a:r>
          </a:p>
          <a:p>
            <a:pPr marL="0" marR="0" lvl="0" indent="0" algn="just" defTabSz="914400" rtl="0" eaLnBrk="1" fontAlgn="base" latinLnBrk="0" hangingPunct="1">
              <a:lnSpc>
                <a:spcPct val="100000"/>
              </a:lnSpc>
              <a:spcBef>
                <a:spcPct val="0"/>
              </a:spcBef>
              <a:spcAft>
                <a:spcPct val="0"/>
              </a:spcAft>
              <a:buClrTx/>
              <a:buSzTx/>
              <a:buFontTx/>
              <a:buNone/>
              <a:tabLst/>
              <a:defRPr/>
            </a:pPr>
            <a:endParaRPr kumimoji="0" lang="ro-RO" sz="1800" b="0" i="0" u="none" strike="noStrike" kern="1200" cap="none" spc="0" normalizeH="0" baseline="0" noProof="0" dirty="0">
              <a:ln>
                <a:noFill/>
              </a:ln>
              <a:solidFill>
                <a:prstClr val="black"/>
              </a:solidFill>
              <a:effectLst/>
              <a:uLnTx/>
              <a:uFillTx/>
              <a:latin typeface="Arial" charset="0"/>
              <a:ea typeface="+mn-ea"/>
              <a:cs typeface="Arial" charset="0"/>
            </a:endParaRP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ro-RO" sz="1800" b="0" i="0" u="none" strike="noStrike" kern="1200" cap="none" spc="0" normalizeH="0" baseline="0" noProof="0" dirty="0" smtClean="0">
                <a:ln>
                  <a:noFill/>
                </a:ln>
                <a:solidFill>
                  <a:prstClr val="black"/>
                </a:solidFill>
                <a:effectLst/>
                <a:uLnTx/>
                <a:uFillTx/>
                <a:latin typeface="Arial" charset="0"/>
                <a:ea typeface="+mn-ea"/>
                <a:cs typeface="Arial" charset="0"/>
              </a:rPr>
              <a:t>Pentru proiectele care au inclus lucrări de infrastructură, verificarea sustenabilității poate include verificări ale lucrărilor realizate, inclusiv prin prelevarea, de către terțe părți, a unor probe și analiza acestora în laboratoare autorizate</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o-RO" sz="1800" b="0" i="0" u="none" strike="noStrike" kern="1200" cap="none" spc="0" normalizeH="0" baseline="0" noProof="0" dirty="0">
              <a:ln>
                <a:noFill/>
              </a:ln>
              <a:solidFill>
                <a:prstClr val="black"/>
              </a:solidFill>
              <a:effectLst/>
              <a:uLnTx/>
              <a:uFillTx/>
              <a:latin typeface="Arial" charset="0"/>
              <a:ea typeface="+mn-ea"/>
              <a:cs typeface="Arial" charset="0"/>
            </a:endParaRPr>
          </a:p>
        </p:txBody>
      </p:sp>
      <p:pic>
        <p:nvPicPr>
          <p:cNvPr id="11" name="Picture 10"/>
          <p:cNvPicPr>
            <a:picLocks noChangeAspect="1"/>
          </p:cNvPicPr>
          <p:nvPr/>
        </p:nvPicPr>
        <p:blipFill>
          <a:blip r:embed="rId4"/>
          <a:stretch>
            <a:fillRect/>
          </a:stretch>
        </p:blipFill>
        <p:spPr>
          <a:xfrm>
            <a:off x="669611" y="1889644"/>
            <a:ext cx="469433" cy="420906"/>
          </a:xfrm>
          <a:prstGeom prst="rect">
            <a:avLst/>
          </a:prstGeom>
        </p:spPr>
      </p:pic>
      <p:pic>
        <p:nvPicPr>
          <p:cNvPr id="13" name="Picture 12"/>
          <p:cNvPicPr>
            <a:picLocks noChangeAspect="1"/>
          </p:cNvPicPr>
          <p:nvPr/>
        </p:nvPicPr>
        <p:blipFill>
          <a:blip r:embed="rId4"/>
          <a:stretch>
            <a:fillRect/>
          </a:stretch>
        </p:blipFill>
        <p:spPr>
          <a:xfrm>
            <a:off x="669611" y="2673111"/>
            <a:ext cx="469433" cy="420906"/>
          </a:xfrm>
          <a:prstGeom prst="rect">
            <a:avLst/>
          </a:prstGeom>
        </p:spPr>
      </p:pic>
      <p:pic>
        <p:nvPicPr>
          <p:cNvPr id="14" name="Picture 13"/>
          <p:cNvPicPr>
            <a:picLocks noChangeAspect="1"/>
          </p:cNvPicPr>
          <p:nvPr/>
        </p:nvPicPr>
        <p:blipFill>
          <a:blip r:embed="rId4"/>
          <a:stretch>
            <a:fillRect/>
          </a:stretch>
        </p:blipFill>
        <p:spPr>
          <a:xfrm>
            <a:off x="669611" y="3391374"/>
            <a:ext cx="469433" cy="420906"/>
          </a:xfrm>
          <a:prstGeom prst="rect">
            <a:avLst/>
          </a:prstGeom>
        </p:spPr>
      </p:pic>
      <p:pic>
        <p:nvPicPr>
          <p:cNvPr id="15" name="Picture 14"/>
          <p:cNvPicPr>
            <a:picLocks noChangeAspect="1"/>
          </p:cNvPicPr>
          <p:nvPr/>
        </p:nvPicPr>
        <p:blipFill>
          <a:blip r:embed="rId4"/>
          <a:stretch>
            <a:fillRect/>
          </a:stretch>
        </p:blipFill>
        <p:spPr>
          <a:xfrm>
            <a:off x="669611" y="4231193"/>
            <a:ext cx="469433" cy="420906"/>
          </a:xfrm>
          <a:prstGeom prst="rect">
            <a:avLst/>
          </a:prstGeom>
        </p:spPr>
      </p:pic>
    </p:spTree>
    <p:extLst>
      <p:ext uri="{BB962C8B-B14F-4D97-AF65-F5344CB8AC3E}">
        <p14:creationId xmlns:p14="http://schemas.microsoft.com/office/powerpoint/2010/main" val="25813282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ine 2">
            <a:extLst>
              <a:ext uri="{FF2B5EF4-FFF2-40B4-BE49-F238E27FC236}">
                <a16:creationId xmlns:a16="http://schemas.microsoft.com/office/drawing/2014/main" id="{DDE44663-6F6A-4750-8251-D16E3739305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39391" y="1905000"/>
            <a:ext cx="5865218" cy="3351553"/>
          </a:xfrm>
          <a:prstGeom prst="rect">
            <a:avLst/>
          </a:prstGeom>
        </p:spPr>
      </p:pic>
      <p:sp>
        <p:nvSpPr>
          <p:cNvPr id="2" name="Title 1"/>
          <p:cNvSpPr>
            <a:spLocks noGrp="1"/>
          </p:cNvSpPr>
          <p:nvPr>
            <p:ph type="title"/>
          </p:nvPr>
        </p:nvSpPr>
        <p:spPr>
          <a:xfrm>
            <a:off x="1332409" y="838200"/>
            <a:ext cx="6172200" cy="944562"/>
          </a:xfrm>
        </p:spPr>
        <p:txBody>
          <a:bodyPr/>
          <a:lstStyle/>
          <a:p>
            <a:r>
              <a:rPr lang="ro-RO" dirty="0" smtClean="0">
                <a:effectLst>
                  <a:outerShdw blurRad="38100" dist="38100" dir="2700000" algn="tl">
                    <a:srgbClr val="000000">
                      <a:alpha val="43137"/>
                    </a:srgbClr>
                  </a:outerShdw>
                </a:effectLst>
              </a:rPr>
              <a:t>Erori frecvente în procesul de raportare</a:t>
            </a:r>
            <a:endParaRPr lang="en-US" dirty="0">
              <a:effectLst>
                <a:outerShdw blurRad="38100" dist="38100" dir="2700000" algn="tl">
                  <a:srgbClr val="000000">
                    <a:alpha val="43137"/>
                  </a:srgbClr>
                </a:outerShdw>
              </a:effectLst>
            </a:endParaRPr>
          </a:p>
        </p:txBody>
      </p:sp>
      <p:pic>
        <p:nvPicPr>
          <p:cNvPr id="5" name="Picture 4"/>
          <p:cNvPicPr>
            <a:picLocks noChangeAspect="1"/>
          </p:cNvPicPr>
          <p:nvPr/>
        </p:nvPicPr>
        <p:blipFill>
          <a:blip r:embed="rId3"/>
          <a:stretch>
            <a:fillRect/>
          </a:stretch>
        </p:blipFill>
        <p:spPr>
          <a:xfrm>
            <a:off x="304800" y="5867400"/>
            <a:ext cx="8474174" cy="847417"/>
          </a:xfrm>
          <a:prstGeom prst="rect">
            <a:avLst/>
          </a:prstGeom>
        </p:spPr>
      </p:pic>
    </p:spTree>
    <p:extLst>
      <p:ext uri="{BB962C8B-B14F-4D97-AF65-F5344CB8AC3E}">
        <p14:creationId xmlns:p14="http://schemas.microsoft.com/office/powerpoint/2010/main" val="3676967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ine 3">
            <a:extLst>
              <a:ext uri="{FF2B5EF4-FFF2-40B4-BE49-F238E27FC236}">
                <a16:creationId xmlns:a16="http://schemas.microsoft.com/office/drawing/2014/main" id="{FCB49D32-216F-450A-8F81-A76E3101EFE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1" y="1981200"/>
            <a:ext cx="4495800" cy="3733800"/>
          </a:xfrm>
          <a:prstGeom prst="rect">
            <a:avLst/>
          </a:prstGeom>
        </p:spPr>
      </p:pic>
      <p:sp>
        <p:nvSpPr>
          <p:cNvPr id="5" name="Dreptunghi 5">
            <a:extLst>
              <a:ext uri="{FF2B5EF4-FFF2-40B4-BE49-F238E27FC236}">
                <a16:creationId xmlns:a16="http://schemas.microsoft.com/office/drawing/2014/main" id="{9AE90E38-4B03-436B-A414-94426D38A4D8}"/>
              </a:ext>
            </a:extLst>
          </p:cNvPr>
          <p:cNvSpPr/>
          <p:nvPr/>
        </p:nvSpPr>
        <p:spPr>
          <a:xfrm>
            <a:off x="152401" y="4114800"/>
            <a:ext cx="1371599" cy="609600"/>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o-RO" sz="1800" b="0" i="0" u="none" strike="noStrike" kern="1200" cap="none" spc="0" normalizeH="0" baseline="0" noProof="0">
              <a:ln>
                <a:noFill/>
              </a:ln>
              <a:solidFill>
                <a:prstClr val="white"/>
              </a:solidFill>
              <a:effectLst/>
              <a:uLnTx/>
              <a:uFillTx/>
              <a:latin typeface="Calibri"/>
              <a:ea typeface="+mn-ea"/>
              <a:cs typeface="+mn-cs"/>
            </a:endParaRPr>
          </a:p>
        </p:txBody>
      </p:sp>
      <p:pic>
        <p:nvPicPr>
          <p:cNvPr id="6" name="Imagine 11">
            <a:extLst>
              <a:ext uri="{FF2B5EF4-FFF2-40B4-BE49-F238E27FC236}">
                <a16:creationId xmlns:a16="http://schemas.microsoft.com/office/drawing/2014/main" id="{61F3C726-9664-49F4-A446-0CB0F71A7C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4849" y="1981200"/>
            <a:ext cx="4238702" cy="3733800"/>
          </a:xfrm>
          <a:prstGeom prst="rect">
            <a:avLst/>
          </a:prstGeom>
        </p:spPr>
      </p:pic>
      <p:sp>
        <p:nvSpPr>
          <p:cNvPr id="3" name="Rectangle 1"/>
          <p:cNvSpPr>
            <a:spLocks noGrp="1" noChangeArrowheads="1"/>
          </p:cNvSpPr>
          <p:nvPr>
            <p:ph type="title"/>
          </p:nvPr>
        </p:nvSpPr>
        <p:spPr bwMode="auto">
          <a:xfrm>
            <a:off x="1524000" y="298711"/>
            <a:ext cx="5586580" cy="1451688"/>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2696" rIns="0" bIns="-12696"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pPr>
            <a:r>
              <a:rPr kumimoji="0" lang="ro-RO" altLang="en-US" sz="2400" b="0" i="0" u="none" strike="noStrike" cap="none" normalizeH="0" baseline="0" dirty="0" smtClean="0">
                <a:ln>
                  <a:noFill/>
                </a:ln>
                <a:solidFill>
                  <a:srgbClr val="202124"/>
                </a:solidFill>
                <a:effectLst/>
                <a:latin typeface="inherit"/>
              </a:rPr>
              <a:t>Modificarea manuală a perioadei de raportare și includerea cheltuielilor care depășesc perioada de raportare predefinită</a:t>
            </a:r>
            <a:r>
              <a:rPr kumimoji="0" lang="ro-RO" altLang="en-US" sz="2400" b="0" i="0" u="none" strike="noStrike" cap="none" normalizeH="0" baseline="0" dirty="0" smtClean="0">
                <a:ln>
                  <a:noFill/>
                </a:ln>
                <a:solidFill>
                  <a:schemeClr val="tx1"/>
                </a:solidFill>
                <a:effectLst/>
              </a:rPr>
              <a:t> </a:t>
            </a:r>
            <a:endParaRPr kumimoji="0" lang="ro-RO" altLang="en-US" sz="2400" b="0" i="0" u="none" strike="noStrike" cap="none" normalizeH="0" baseline="0" dirty="0" smtClean="0">
              <a:ln>
                <a:noFill/>
              </a:ln>
              <a:solidFill>
                <a:schemeClr val="tx1"/>
              </a:solidFill>
              <a:effectLst/>
              <a:latin typeface="Arial" panose="020B0604020202020204" pitchFamily="34" charset="0"/>
            </a:endParaRPr>
          </a:p>
        </p:txBody>
      </p:sp>
      <p:pic>
        <p:nvPicPr>
          <p:cNvPr id="7" name="Picture 6"/>
          <p:cNvPicPr>
            <a:picLocks noChangeAspect="1"/>
          </p:cNvPicPr>
          <p:nvPr/>
        </p:nvPicPr>
        <p:blipFill>
          <a:blip r:embed="rId4"/>
          <a:stretch>
            <a:fillRect/>
          </a:stretch>
        </p:blipFill>
        <p:spPr>
          <a:xfrm>
            <a:off x="304800" y="5867400"/>
            <a:ext cx="8474174" cy="847417"/>
          </a:xfrm>
          <a:prstGeom prst="rect">
            <a:avLst/>
          </a:prstGeom>
        </p:spPr>
      </p:pic>
    </p:spTree>
    <p:extLst>
      <p:ext uri="{BB962C8B-B14F-4D97-AF65-F5344CB8AC3E}">
        <p14:creationId xmlns:p14="http://schemas.microsoft.com/office/powerpoint/2010/main" val="32108203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457200"/>
            <a:ext cx="5715000" cy="1143000"/>
          </a:xfrm>
        </p:spPr>
        <p:txBody>
          <a:bodyPr/>
          <a:lstStyle/>
          <a:p>
            <a:r>
              <a:rPr lang="ro-RO" sz="2400" dirty="0" smtClean="0">
                <a:latin typeface="inherit"/>
              </a:rPr>
              <a:t>Neincluderea tuturor certificatelor CPN disponibile în raportul de proiect financiar</a:t>
            </a:r>
            <a:endParaRPr lang="en-US" sz="2400" dirty="0">
              <a:latin typeface="inherit"/>
            </a:endParaRPr>
          </a:p>
        </p:txBody>
      </p:sp>
      <p:pic>
        <p:nvPicPr>
          <p:cNvPr id="4" name="Imagine 11">
            <a:extLst>
              <a:ext uri="{FF2B5EF4-FFF2-40B4-BE49-F238E27FC236}">
                <a16:creationId xmlns:a16="http://schemas.microsoft.com/office/drawing/2014/main" id="{E08B7F1E-FEAA-4736-953C-02246B16482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981200"/>
            <a:ext cx="8229600" cy="1027348"/>
          </a:xfrm>
          <a:prstGeom prst="rect">
            <a:avLst/>
          </a:prstGeom>
        </p:spPr>
      </p:pic>
      <p:pic>
        <p:nvPicPr>
          <p:cNvPr id="5" name="Imagine 14">
            <a:extLst>
              <a:ext uri="{FF2B5EF4-FFF2-40B4-BE49-F238E27FC236}">
                <a16:creationId xmlns:a16="http://schemas.microsoft.com/office/drawing/2014/main" id="{18778320-1809-4146-B25E-C0ADDA3E04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612" y="3021995"/>
            <a:ext cx="8207188" cy="2693005"/>
          </a:xfrm>
          <a:prstGeom prst="rect">
            <a:avLst/>
          </a:prstGeom>
        </p:spPr>
      </p:pic>
      <p:sp>
        <p:nvSpPr>
          <p:cNvPr id="6" name="Dreptunghi 21">
            <a:extLst>
              <a:ext uri="{FF2B5EF4-FFF2-40B4-BE49-F238E27FC236}">
                <a16:creationId xmlns:a16="http://schemas.microsoft.com/office/drawing/2014/main" id="{4B51F96B-4602-4CED-9F80-05BCDAC665B6}"/>
              </a:ext>
            </a:extLst>
          </p:cNvPr>
          <p:cNvSpPr/>
          <p:nvPr/>
        </p:nvSpPr>
        <p:spPr>
          <a:xfrm>
            <a:off x="4572001" y="2371763"/>
            <a:ext cx="685800" cy="219037"/>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o-RO" sz="1800" b="0" i="0" u="none" strike="noStrike" kern="1200" cap="none" spc="0" normalizeH="0" baseline="0" noProof="0">
              <a:ln w="0"/>
              <a:solidFill>
                <a:prstClr val="black"/>
              </a:solidFill>
              <a:effectLst>
                <a:outerShdw blurRad="38100" dist="19050" dir="2700000" algn="tl" rotWithShape="0">
                  <a:prstClr val="black">
                    <a:alpha val="40000"/>
                  </a:prstClr>
                </a:outerShdw>
              </a:effectLst>
              <a:uLnTx/>
              <a:uFillTx/>
              <a:latin typeface="Calibri"/>
              <a:ea typeface="+mn-ea"/>
              <a:cs typeface="+mn-cs"/>
            </a:endParaRPr>
          </a:p>
        </p:txBody>
      </p:sp>
      <p:sp>
        <p:nvSpPr>
          <p:cNvPr id="7" name="Dreptunghi 20">
            <a:extLst>
              <a:ext uri="{FF2B5EF4-FFF2-40B4-BE49-F238E27FC236}">
                <a16:creationId xmlns:a16="http://schemas.microsoft.com/office/drawing/2014/main" id="{6B9A941D-E1F9-4C05-BD88-1BF9B7FD27AA}"/>
              </a:ext>
            </a:extLst>
          </p:cNvPr>
          <p:cNvSpPr/>
          <p:nvPr/>
        </p:nvSpPr>
        <p:spPr>
          <a:xfrm>
            <a:off x="4572001" y="3628184"/>
            <a:ext cx="457200" cy="2069399"/>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o-RO" sz="1800" b="0" i="0" u="none" strike="noStrike" kern="1200" cap="none" spc="0" normalizeH="0" baseline="0" noProof="0">
              <a:ln>
                <a:noFill/>
              </a:ln>
              <a:solidFill>
                <a:prstClr val="white"/>
              </a:solidFill>
              <a:effectLst/>
              <a:uLnTx/>
              <a:uFillTx/>
              <a:latin typeface="Calibri"/>
              <a:ea typeface="+mn-ea"/>
              <a:cs typeface="+mn-cs"/>
            </a:endParaRPr>
          </a:p>
        </p:txBody>
      </p:sp>
      <p:pic>
        <p:nvPicPr>
          <p:cNvPr id="8" name="Picture 7"/>
          <p:cNvPicPr>
            <a:picLocks noChangeAspect="1"/>
          </p:cNvPicPr>
          <p:nvPr/>
        </p:nvPicPr>
        <p:blipFill>
          <a:blip r:embed="rId4"/>
          <a:stretch>
            <a:fillRect/>
          </a:stretch>
        </p:blipFill>
        <p:spPr>
          <a:xfrm>
            <a:off x="304800" y="5867400"/>
            <a:ext cx="8474174" cy="847417"/>
          </a:xfrm>
          <a:prstGeom prst="rect">
            <a:avLst/>
          </a:prstGeom>
        </p:spPr>
      </p:pic>
    </p:spTree>
    <p:extLst>
      <p:ext uri="{BB962C8B-B14F-4D97-AF65-F5344CB8AC3E}">
        <p14:creationId xmlns:p14="http://schemas.microsoft.com/office/powerpoint/2010/main" val="11036799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6400800" cy="1143000"/>
          </a:xfrm>
        </p:spPr>
        <p:txBody>
          <a:bodyPr/>
          <a:lstStyle/>
          <a:p>
            <a:r>
              <a:rPr lang="ro-RO" sz="2400" dirty="0" smtClean="0">
                <a:effectLst>
                  <a:outerShdw blurRad="38100" dist="38100" dir="2700000" algn="tl">
                    <a:srgbClr val="000000">
                      <a:alpha val="43137"/>
                    </a:srgbClr>
                  </a:outerShdw>
                </a:effectLst>
                <a:latin typeface="inherit"/>
              </a:rPr>
              <a:t>Completarea greșită a secțiunii</a:t>
            </a:r>
            <a:r>
              <a:rPr lang="en-US" sz="2400" dirty="0" smtClean="0">
                <a:effectLst>
                  <a:outerShdw blurRad="38100" dist="38100" dir="2700000" algn="tl">
                    <a:srgbClr val="000000">
                      <a:alpha val="43137"/>
                    </a:srgbClr>
                  </a:outerShdw>
                </a:effectLst>
                <a:latin typeface="inherit"/>
              </a:rPr>
              <a:t> </a:t>
            </a:r>
            <a:r>
              <a:rPr lang="en-US" sz="2400" dirty="0">
                <a:effectLst>
                  <a:outerShdw blurRad="38100" dist="38100" dir="2700000" algn="tl">
                    <a:srgbClr val="000000">
                      <a:alpha val="43137"/>
                    </a:srgbClr>
                  </a:outerShdw>
                </a:effectLst>
                <a:latin typeface="inherit"/>
              </a:rPr>
              <a:t>„Contribution and Forecast”</a:t>
            </a:r>
            <a:r>
              <a:rPr lang="en-US" sz="3600" dirty="0">
                <a:effectLst>
                  <a:outerShdw blurRad="38100" dist="38100" dir="2700000" algn="tl">
                    <a:srgbClr val="000000">
                      <a:alpha val="43137"/>
                    </a:srgbClr>
                  </a:outerShdw>
                </a:effectLst>
              </a:rPr>
              <a:t/>
            </a:r>
            <a:br>
              <a:rPr lang="en-US" sz="3600" dirty="0">
                <a:effectLst>
                  <a:outerShdw blurRad="38100" dist="38100" dir="2700000" algn="tl">
                    <a:srgbClr val="000000">
                      <a:alpha val="43137"/>
                    </a:srgbClr>
                  </a:outerShdw>
                </a:effectLst>
              </a:rPr>
            </a:br>
            <a:endParaRPr lang="en-US" sz="3600" dirty="0">
              <a:effectLst>
                <a:outerShdw blurRad="38100" dist="38100" dir="2700000" algn="tl">
                  <a:srgbClr val="000000">
                    <a:alpha val="43137"/>
                  </a:srgbClr>
                </a:outerShdw>
              </a:effectLst>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6782" y="1295400"/>
            <a:ext cx="7561780" cy="3657600"/>
          </a:xfrm>
          <a:prstGeom prst="rect">
            <a:avLst/>
          </a:prstGeom>
        </p:spPr>
      </p:pic>
      <p:pic>
        <p:nvPicPr>
          <p:cNvPr id="5" name="Picture 4"/>
          <p:cNvPicPr>
            <a:picLocks noChangeAspect="1"/>
          </p:cNvPicPr>
          <p:nvPr/>
        </p:nvPicPr>
        <p:blipFill>
          <a:blip r:embed="rId3"/>
          <a:stretch>
            <a:fillRect/>
          </a:stretch>
        </p:blipFill>
        <p:spPr>
          <a:xfrm>
            <a:off x="304800" y="5867400"/>
            <a:ext cx="8474174" cy="847417"/>
          </a:xfrm>
          <a:prstGeom prst="rect">
            <a:avLst/>
          </a:prstGeom>
        </p:spPr>
      </p:pic>
    </p:spTree>
    <p:extLst>
      <p:ext uri="{BB962C8B-B14F-4D97-AF65-F5344CB8AC3E}">
        <p14:creationId xmlns:p14="http://schemas.microsoft.com/office/powerpoint/2010/main" val="35427161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ine 16">
            <a:extLst>
              <a:ext uri="{FF2B5EF4-FFF2-40B4-BE49-F238E27FC236}">
                <a16:creationId xmlns:a16="http://schemas.microsoft.com/office/drawing/2014/main" id="{BBDC11DE-6CBB-41F1-9EAB-9BA2EEB523D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3000" y="1143000"/>
            <a:ext cx="5973520" cy="4800600"/>
          </a:xfrm>
          <a:prstGeom prst="rect">
            <a:avLst/>
          </a:prstGeom>
        </p:spPr>
      </p:pic>
      <p:sp>
        <p:nvSpPr>
          <p:cNvPr id="2" name="Rectangle 1"/>
          <p:cNvSpPr/>
          <p:nvPr/>
        </p:nvSpPr>
        <p:spPr>
          <a:xfrm>
            <a:off x="2590800" y="3657600"/>
            <a:ext cx="762000" cy="152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Rectangle 4"/>
          <p:cNvSpPr/>
          <p:nvPr/>
        </p:nvSpPr>
        <p:spPr>
          <a:xfrm>
            <a:off x="5334000" y="3664130"/>
            <a:ext cx="762000" cy="205086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6" name="Rectangle 5"/>
          <p:cNvSpPr/>
          <p:nvPr/>
        </p:nvSpPr>
        <p:spPr>
          <a:xfrm>
            <a:off x="2590800" y="4267200"/>
            <a:ext cx="990600" cy="152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7" name="Rectangle 6"/>
          <p:cNvSpPr/>
          <p:nvPr/>
        </p:nvSpPr>
        <p:spPr>
          <a:xfrm>
            <a:off x="2476500" y="4646021"/>
            <a:ext cx="1104900" cy="78379"/>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Rectangle 7"/>
          <p:cNvSpPr/>
          <p:nvPr/>
        </p:nvSpPr>
        <p:spPr>
          <a:xfrm>
            <a:off x="2590800" y="4876800"/>
            <a:ext cx="1066800" cy="152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Rectangle 8"/>
          <p:cNvSpPr/>
          <p:nvPr/>
        </p:nvSpPr>
        <p:spPr>
          <a:xfrm>
            <a:off x="2057400" y="5564774"/>
            <a:ext cx="685800" cy="15022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Rectangle 9"/>
          <p:cNvSpPr/>
          <p:nvPr/>
        </p:nvSpPr>
        <p:spPr>
          <a:xfrm>
            <a:off x="2474323" y="5259973"/>
            <a:ext cx="1066800" cy="1524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11" name="Picture 10"/>
          <p:cNvPicPr>
            <a:picLocks noChangeAspect="1"/>
          </p:cNvPicPr>
          <p:nvPr/>
        </p:nvPicPr>
        <p:blipFill>
          <a:blip r:embed="rId3"/>
          <a:stretch>
            <a:fillRect/>
          </a:stretch>
        </p:blipFill>
        <p:spPr>
          <a:xfrm>
            <a:off x="304800" y="5867400"/>
            <a:ext cx="8474174" cy="847417"/>
          </a:xfrm>
          <a:prstGeom prst="rect">
            <a:avLst/>
          </a:prstGeom>
        </p:spPr>
      </p:pic>
    </p:spTree>
    <p:extLst>
      <p:ext uri="{BB962C8B-B14F-4D97-AF65-F5344CB8AC3E}">
        <p14:creationId xmlns:p14="http://schemas.microsoft.com/office/powerpoint/2010/main" val="19777957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ine 2">
            <a:extLst>
              <a:ext uri="{FF2B5EF4-FFF2-40B4-BE49-F238E27FC236}">
                <a16:creationId xmlns:a16="http://schemas.microsoft.com/office/drawing/2014/main" id="{EC1F5D7E-B6A5-4412-BCB5-526504EDEBE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6800" y="1295400"/>
            <a:ext cx="6447294" cy="3962400"/>
          </a:xfrm>
          <a:prstGeom prst="rect">
            <a:avLst/>
          </a:prstGeom>
        </p:spPr>
      </p:pic>
      <p:pic>
        <p:nvPicPr>
          <p:cNvPr id="3" name="Picture 2"/>
          <p:cNvPicPr>
            <a:picLocks noChangeAspect="1"/>
          </p:cNvPicPr>
          <p:nvPr/>
        </p:nvPicPr>
        <p:blipFill>
          <a:blip r:embed="rId3"/>
          <a:stretch>
            <a:fillRect/>
          </a:stretch>
        </p:blipFill>
        <p:spPr>
          <a:xfrm>
            <a:off x="304800" y="5867400"/>
            <a:ext cx="8474174" cy="847417"/>
          </a:xfrm>
          <a:prstGeom prst="rect">
            <a:avLst/>
          </a:prstGeom>
        </p:spPr>
      </p:pic>
    </p:spTree>
    <p:extLst>
      <p:ext uri="{BB962C8B-B14F-4D97-AF65-F5344CB8AC3E}">
        <p14:creationId xmlns:p14="http://schemas.microsoft.com/office/powerpoint/2010/main" val="39389129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ine 3">
            <a:extLst>
              <a:ext uri="{FF2B5EF4-FFF2-40B4-BE49-F238E27FC236}">
                <a16:creationId xmlns:a16="http://schemas.microsoft.com/office/drawing/2014/main" id="{DE691671-E8E7-47DD-BBF1-B1B7911A661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3930" y="1676400"/>
            <a:ext cx="8750511" cy="3048000"/>
          </a:xfrm>
          <a:prstGeom prst="rect">
            <a:avLst/>
          </a:prstGeom>
        </p:spPr>
      </p:pic>
      <p:sp>
        <p:nvSpPr>
          <p:cNvPr id="5" name="Dreptunghi 6">
            <a:extLst>
              <a:ext uri="{FF2B5EF4-FFF2-40B4-BE49-F238E27FC236}">
                <a16:creationId xmlns:a16="http://schemas.microsoft.com/office/drawing/2014/main" id="{CEA243DD-7F85-453B-9C71-00BC909D5412}"/>
              </a:ext>
            </a:extLst>
          </p:cNvPr>
          <p:cNvSpPr/>
          <p:nvPr/>
        </p:nvSpPr>
        <p:spPr>
          <a:xfrm>
            <a:off x="3810000" y="2057400"/>
            <a:ext cx="3407343" cy="1953928"/>
          </a:xfrm>
          <a:prstGeom prst="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ro-RO" sz="1800" b="0" i="0" u="none" strike="noStrike" kern="1200" cap="none" spc="0" normalizeH="0" baseline="0" noProof="0">
              <a:ln>
                <a:noFill/>
              </a:ln>
              <a:solidFill>
                <a:prstClr val="white"/>
              </a:solidFill>
              <a:effectLst/>
              <a:uLnTx/>
              <a:uFillTx/>
              <a:latin typeface="Calibri"/>
              <a:ea typeface="+mn-ea"/>
              <a:cs typeface="+mn-cs"/>
            </a:endParaRPr>
          </a:p>
        </p:txBody>
      </p:sp>
      <p:pic>
        <p:nvPicPr>
          <p:cNvPr id="6" name="Picture 5"/>
          <p:cNvPicPr>
            <a:picLocks noChangeAspect="1"/>
          </p:cNvPicPr>
          <p:nvPr/>
        </p:nvPicPr>
        <p:blipFill>
          <a:blip r:embed="rId3"/>
          <a:stretch>
            <a:fillRect/>
          </a:stretch>
        </p:blipFill>
        <p:spPr>
          <a:xfrm>
            <a:off x="304800" y="5867400"/>
            <a:ext cx="8474174" cy="847417"/>
          </a:xfrm>
          <a:prstGeom prst="rect">
            <a:avLst/>
          </a:prstGeom>
        </p:spPr>
      </p:pic>
    </p:spTree>
    <p:extLst>
      <p:ext uri="{BB962C8B-B14F-4D97-AF65-F5344CB8AC3E}">
        <p14:creationId xmlns:p14="http://schemas.microsoft.com/office/powerpoint/2010/main" val="21209404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760972" cy="381000"/>
          </a:xfrm>
        </p:spPr>
        <p:txBody>
          <a:bodyPr/>
          <a:lstStyle/>
          <a:p>
            <a:pPr marL="0" lvl="0" indent="0">
              <a:buNone/>
            </a:pPr>
            <a:r>
              <a:rPr lang="en-US" sz="2800" b="1" dirty="0" smtClean="0">
                <a:solidFill>
                  <a:srgbClr val="FF0000"/>
                </a:solidFill>
                <a:latin typeface="Trebuchet MS" panose="020B0603020202020204" pitchFamily="34" charset="0"/>
              </a:rPr>
              <a:t/>
            </a:r>
            <a:br>
              <a:rPr lang="en-US" sz="2800" b="1" dirty="0" smtClean="0">
                <a:solidFill>
                  <a:srgbClr val="FF0000"/>
                </a:solidFill>
                <a:latin typeface="Trebuchet MS" panose="020B0603020202020204" pitchFamily="34" charset="0"/>
              </a:rPr>
            </a:br>
            <a:r>
              <a:rPr lang="en-US" sz="2800" b="1" dirty="0" smtClean="0">
                <a:solidFill>
                  <a:srgbClr val="FF0000"/>
                </a:solidFill>
                <a:latin typeface="Trebuchet MS" panose="020B0603020202020204" pitchFamily="34" charset="0"/>
              </a:rPr>
              <a:t>Date cheie </a:t>
            </a:r>
            <a:r>
              <a:rPr lang="en-US" sz="2800" b="1" dirty="0">
                <a:solidFill>
                  <a:srgbClr val="FF0000"/>
                </a:solidFill>
                <a:latin typeface="Trebuchet MS" panose="020B0603020202020204" pitchFamily="34" charset="0"/>
              </a:rPr>
              <a:t>pentru închidere</a:t>
            </a:r>
          </a:p>
        </p:txBody>
      </p:sp>
      <p:sp>
        <p:nvSpPr>
          <p:cNvPr id="3" name="Content Placeholder 2"/>
          <p:cNvSpPr>
            <a:spLocks noGrp="1"/>
          </p:cNvSpPr>
          <p:nvPr>
            <p:ph idx="1"/>
          </p:nvPr>
        </p:nvSpPr>
        <p:spPr>
          <a:xfrm>
            <a:off x="218186" y="1160106"/>
            <a:ext cx="8458200" cy="5715000"/>
          </a:xfrm>
        </p:spPr>
        <p:txBody>
          <a:bodyPr/>
          <a:lstStyle/>
          <a:p>
            <a:pPr marL="0" lvl="0" indent="0" algn="just">
              <a:spcBef>
                <a:spcPts val="2400"/>
              </a:spcBef>
              <a:buNone/>
            </a:pPr>
            <a:r>
              <a:rPr lang="en-US" sz="2000" b="1" dirty="0" smtClean="0">
                <a:solidFill>
                  <a:schemeClr val="tx2"/>
                </a:solidFill>
                <a:latin typeface="Trebuchet MS" panose="020B0603020202020204" pitchFamily="34" charset="0"/>
              </a:rPr>
              <a:t> </a:t>
            </a:r>
          </a:p>
          <a:p>
            <a:pPr lvl="0" algn="just">
              <a:spcBef>
                <a:spcPts val="600"/>
              </a:spcBef>
              <a:buFont typeface="Arial" panose="020B0604020202020204" pitchFamily="34" charset="0"/>
              <a:buChar char="•"/>
            </a:pPr>
            <a:r>
              <a:rPr lang="en-US" sz="2000" dirty="0" smtClean="0">
                <a:solidFill>
                  <a:schemeClr val="tx2"/>
                </a:solidFill>
                <a:latin typeface="Trebuchet MS" panose="020B0603020202020204" pitchFamily="34" charset="0"/>
              </a:rPr>
              <a:t>31 decembrie</a:t>
            </a:r>
            <a:r>
              <a:rPr lang="en-US" sz="2000" dirty="0">
                <a:solidFill>
                  <a:schemeClr val="tx2"/>
                </a:solidFill>
                <a:latin typeface="Trebuchet MS" panose="020B0603020202020204" pitchFamily="34" charset="0"/>
              </a:rPr>
              <a:t> 2023  -  data finală a eligibilității cheltuielilor</a:t>
            </a:r>
            <a:endParaRPr lang="en-US" sz="2000" dirty="0" smtClean="0">
              <a:solidFill>
                <a:schemeClr val="tx2"/>
              </a:solidFill>
              <a:latin typeface="Trebuchet MS" panose="020B0603020202020204" pitchFamily="34" charset="0"/>
            </a:endParaRPr>
          </a:p>
          <a:p>
            <a:pPr lvl="0" algn="just">
              <a:spcBef>
                <a:spcPts val="600"/>
              </a:spcBef>
              <a:buFont typeface="Arial" panose="020B0604020202020204" pitchFamily="34" charset="0"/>
              <a:buChar char="•"/>
            </a:pPr>
            <a:r>
              <a:rPr lang="en-US" sz="2000" dirty="0" smtClean="0">
                <a:solidFill>
                  <a:schemeClr val="tx2"/>
                </a:solidFill>
                <a:latin typeface="Trebuchet MS" panose="020B0603020202020204" pitchFamily="34" charset="0"/>
              </a:rPr>
              <a:t> </a:t>
            </a:r>
            <a:r>
              <a:rPr lang="en-US" sz="2000" dirty="0">
                <a:solidFill>
                  <a:schemeClr val="tx2"/>
                </a:solidFill>
                <a:latin typeface="Trebuchet MS" panose="020B0603020202020204" pitchFamily="34" charset="0"/>
              </a:rPr>
              <a:t>T</a:t>
            </a:r>
            <a:r>
              <a:rPr lang="en-US" sz="2000" dirty="0" smtClean="0">
                <a:solidFill>
                  <a:schemeClr val="tx2"/>
                </a:solidFill>
                <a:latin typeface="Trebuchet MS" panose="020B0603020202020204" pitchFamily="34" charset="0"/>
              </a:rPr>
              <a:t>oate </a:t>
            </a:r>
            <a:r>
              <a:rPr lang="en-US" sz="2000" dirty="0">
                <a:solidFill>
                  <a:srgbClr val="FF0000"/>
                </a:solidFill>
                <a:latin typeface="Trebuchet MS" panose="020B0603020202020204" pitchFamily="34" charset="0"/>
              </a:rPr>
              <a:t>cheltuielile făcute și plătite </a:t>
            </a:r>
            <a:r>
              <a:rPr lang="en-US" sz="2000" dirty="0" smtClean="0">
                <a:solidFill>
                  <a:srgbClr val="FF0000"/>
                </a:solidFill>
                <a:latin typeface="Trebuchet MS" panose="020B0603020202020204" pitchFamily="34" charset="0"/>
              </a:rPr>
              <a:t>după 31.12.2023 sunt neeligibile</a:t>
            </a:r>
            <a:r>
              <a:rPr lang="en-US" sz="2000" dirty="0">
                <a:solidFill>
                  <a:schemeClr val="accent1"/>
                </a:solidFill>
                <a:latin typeface="Trebuchet MS" panose="020B0603020202020204" pitchFamily="34" charset="0"/>
              </a:rPr>
              <a:t> </a:t>
            </a:r>
            <a:r>
              <a:rPr lang="en-US" sz="2000" dirty="0">
                <a:solidFill>
                  <a:schemeClr val="tx2"/>
                </a:solidFill>
                <a:latin typeface="Trebuchet MS" panose="020B0603020202020204" pitchFamily="34" charset="0"/>
              </a:rPr>
              <a:t>și vor </a:t>
            </a:r>
            <a:r>
              <a:rPr lang="en-US" sz="2000" dirty="0" smtClean="0">
                <a:solidFill>
                  <a:schemeClr val="tx2"/>
                </a:solidFill>
                <a:latin typeface="Trebuchet MS" panose="020B0603020202020204" pitchFamily="34" charset="0"/>
              </a:rPr>
              <a:t>fi suportate</a:t>
            </a:r>
            <a:r>
              <a:rPr lang="en-US" sz="2000" dirty="0">
                <a:solidFill>
                  <a:schemeClr val="tx2"/>
                </a:solidFill>
                <a:latin typeface="Trebuchet MS" panose="020B0603020202020204" pitchFamily="34" charset="0"/>
              </a:rPr>
              <a:t> de </a:t>
            </a:r>
            <a:r>
              <a:rPr lang="en-US" sz="2000" dirty="0" smtClean="0">
                <a:solidFill>
                  <a:schemeClr val="tx2"/>
                </a:solidFill>
                <a:latin typeface="Trebuchet MS" panose="020B0603020202020204" pitchFamily="34" charset="0"/>
              </a:rPr>
              <a:t>către beneficiari;</a:t>
            </a:r>
          </a:p>
          <a:p>
            <a:pPr algn="just">
              <a:spcBef>
                <a:spcPts val="600"/>
              </a:spcBef>
              <a:buFont typeface="Arial" panose="020B0604020202020204" pitchFamily="34" charset="0"/>
              <a:buChar char="•"/>
            </a:pPr>
            <a:r>
              <a:rPr lang="en-US" sz="2000" dirty="0" smtClean="0">
                <a:solidFill>
                  <a:schemeClr val="tx2"/>
                </a:solidFill>
                <a:latin typeface="Trebuchet MS" panose="020B0603020202020204" pitchFamily="34" charset="0"/>
              </a:rPr>
              <a:t>01.01-30</a:t>
            </a:r>
            <a:r>
              <a:rPr lang="en-US" sz="2000" dirty="0">
                <a:solidFill>
                  <a:schemeClr val="tx2"/>
                </a:solidFill>
                <a:latin typeface="Trebuchet MS" panose="020B0603020202020204" pitchFamily="34" charset="0"/>
              </a:rPr>
              <a:t>.06.2024 - perioada </a:t>
            </a:r>
            <a:r>
              <a:rPr lang="en-US" sz="2000" dirty="0" smtClean="0">
                <a:solidFill>
                  <a:schemeClr val="tx2"/>
                </a:solidFill>
                <a:latin typeface="Trebuchet MS" panose="020B0603020202020204" pitchFamily="34" charset="0"/>
              </a:rPr>
              <a:t>maximă pentru:</a:t>
            </a:r>
            <a:endParaRPr lang="en-US" sz="2000" dirty="0">
              <a:solidFill>
                <a:schemeClr val="tx2"/>
              </a:solidFill>
              <a:latin typeface="Trebuchet MS" panose="020B0603020202020204" pitchFamily="34" charset="0"/>
            </a:endParaRPr>
          </a:p>
          <a:p>
            <a:pPr marL="622300" indent="-266700" algn="just">
              <a:spcBef>
                <a:spcPts val="600"/>
              </a:spcBef>
              <a:buFont typeface="Courier New" panose="02070309020205020404" pitchFamily="49" charset="0"/>
              <a:buChar char="o"/>
            </a:pPr>
            <a:r>
              <a:rPr lang="en-US" sz="2000" dirty="0" smtClean="0">
                <a:solidFill>
                  <a:schemeClr val="tx2"/>
                </a:solidFill>
                <a:latin typeface="Trebuchet MS" panose="020B0603020202020204" pitchFamily="34" charset="0"/>
              </a:rPr>
              <a:t>partenerii </a:t>
            </a:r>
            <a:r>
              <a:rPr lang="en-US" sz="2000" dirty="0">
                <a:solidFill>
                  <a:schemeClr val="tx2"/>
                </a:solidFill>
                <a:latin typeface="Trebuchet MS" panose="020B0603020202020204" pitchFamily="34" charset="0"/>
              </a:rPr>
              <a:t>proiectelor să solicite verificarea </a:t>
            </a:r>
            <a:r>
              <a:rPr lang="en-US" sz="2000" dirty="0" smtClean="0">
                <a:solidFill>
                  <a:schemeClr val="tx2"/>
                </a:solidFill>
                <a:latin typeface="Trebuchet MS" panose="020B0603020202020204" pitchFamily="34" charset="0"/>
              </a:rPr>
              <a:t>controlului de prim nivel de la structurile RO și BG CPN pentru </a:t>
            </a:r>
            <a:r>
              <a:rPr lang="en-US" sz="2000" dirty="0">
                <a:solidFill>
                  <a:schemeClr val="tx2"/>
                </a:solidFill>
                <a:latin typeface="Trebuchet MS" panose="020B0603020202020204" pitchFamily="34" charset="0"/>
              </a:rPr>
              <a:t>cheltuielile plătite până </a:t>
            </a:r>
            <a:r>
              <a:rPr lang="en-US" sz="2000" dirty="0" smtClean="0">
                <a:solidFill>
                  <a:schemeClr val="tx2"/>
                </a:solidFill>
                <a:latin typeface="Trebuchet MS" panose="020B0603020202020204" pitchFamily="34" charset="0"/>
              </a:rPr>
              <a:t>la 31 decembrie 2023; </a:t>
            </a:r>
            <a:endParaRPr lang="en-US" sz="2000" dirty="0">
              <a:solidFill>
                <a:schemeClr val="tx2"/>
              </a:solidFill>
              <a:latin typeface="Trebuchet MS" panose="020B0603020202020204" pitchFamily="34" charset="0"/>
            </a:endParaRPr>
          </a:p>
          <a:p>
            <a:pPr marL="622300" indent="-266700" algn="just">
              <a:spcBef>
                <a:spcPts val="600"/>
              </a:spcBef>
              <a:buFont typeface="Courier New" panose="02070309020205020404" pitchFamily="49" charset="0"/>
              <a:buChar char="o"/>
            </a:pPr>
            <a:r>
              <a:rPr lang="en-US" sz="2000" dirty="0" smtClean="0">
                <a:solidFill>
                  <a:schemeClr val="tx2"/>
                </a:solidFill>
                <a:latin typeface="Trebuchet MS" panose="020B0603020202020204" pitchFamily="34" charset="0"/>
              </a:rPr>
              <a:t>Structurile </a:t>
            </a:r>
            <a:r>
              <a:rPr lang="en-US" sz="2000" dirty="0">
                <a:solidFill>
                  <a:schemeClr val="tx2"/>
                </a:solidFill>
                <a:latin typeface="Trebuchet MS" panose="020B0603020202020204" pitchFamily="34" charset="0"/>
              </a:rPr>
              <a:t>RO </a:t>
            </a:r>
            <a:r>
              <a:rPr lang="en-US" sz="2000" dirty="0" smtClean="0">
                <a:solidFill>
                  <a:schemeClr val="tx2"/>
                </a:solidFill>
                <a:latin typeface="Trebuchet MS" panose="020B0603020202020204" pitchFamily="34" charset="0"/>
              </a:rPr>
              <a:t>și BG CPN pentru </a:t>
            </a:r>
            <a:r>
              <a:rPr lang="pt-BR" sz="2000" dirty="0" smtClean="0">
                <a:solidFill>
                  <a:schemeClr val="tx2"/>
                </a:solidFill>
                <a:latin typeface="Trebuchet MS" panose="020B0603020202020204" pitchFamily="34" charset="0"/>
              </a:rPr>
              <a:t>verificarea </a:t>
            </a:r>
            <a:r>
              <a:rPr lang="pt-BR" sz="2000" dirty="0">
                <a:solidFill>
                  <a:schemeClr val="tx2"/>
                </a:solidFill>
                <a:latin typeface="Trebuchet MS" panose="020B0603020202020204" pitchFamily="34" charset="0"/>
              </a:rPr>
              <a:t>și </a:t>
            </a:r>
            <a:r>
              <a:rPr lang="pt-BR" sz="2000" dirty="0" smtClean="0">
                <a:solidFill>
                  <a:schemeClr val="tx2"/>
                </a:solidFill>
                <a:latin typeface="Trebuchet MS" panose="020B0603020202020204" pitchFamily="34" charset="0"/>
              </a:rPr>
              <a:t> validarea cheltuielilor partenerilor;</a:t>
            </a:r>
            <a:endParaRPr lang="en-US" sz="2000" dirty="0" smtClean="0">
              <a:solidFill>
                <a:schemeClr val="tx2"/>
              </a:solidFill>
              <a:latin typeface="Trebuchet MS" panose="020B0603020202020204" pitchFamily="34" charset="0"/>
            </a:endParaRPr>
          </a:p>
          <a:p>
            <a:pPr marL="622300" indent="-266700" algn="just">
              <a:spcBef>
                <a:spcPts val="600"/>
              </a:spcBef>
              <a:buFont typeface="Courier New" panose="02070309020205020404" pitchFamily="49" charset="0"/>
              <a:buChar char="o"/>
            </a:pPr>
            <a:r>
              <a:rPr lang="en-US" sz="2000" dirty="0" smtClean="0">
                <a:solidFill>
                  <a:schemeClr val="tx2"/>
                </a:solidFill>
                <a:latin typeface="Trebuchet MS" panose="020B0603020202020204" pitchFamily="34" charset="0"/>
              </a:rPr>
              <a:t>Partenerii </a:t>
            </a:r>
            <a:r>
              <a:rPr lang="en-US" sz="2000" dirty="0">
                <a:solidFill>
                  <a:schemeClr val="tx2"/>
                </a:solidFill>
                <a:latin typeface="Trebuchet MS" panose="020B0603020202020204" pitchFamily="34" charset="0"/>
              </a:rPr>
              <a:t>Lideri să creeze și să </a:t>
            </a:r>
            <a:r>
              <a:rPr lang="en-US" sz="2000" dirty="0" smtClean="0">
                <a:solidFill>
                  <a:schemeClr val="tx2"/>
                </a:solidFill>
                <a:latin typeface="Trebuchet MS" panose="020B0603020202020204" pitchFamily="34" charset="0"/>
              </a:rPr>
              <a:t>trimită Secretariatului Comun (SC) prin eMS ultimele rapoarte de proiect;</a:t>
            </a:r>
          </a:p>
          <a:p>
            <a:pPr marL="0" lvl="0" indent="0" algn="just">
              <a:spcBef>
                <a:spcPts val="1200"/>
              </a:spcBef>
              <a:buNone/>
            </a:pPr>
            <a:endParaRPr lang="en-US" sz="2000" dirty="0" smtClean="0">
              <a:solidFill>
                <a:schemeClr val="tx2"/>
              </a:solidFill>
              <a:latin typeface="Trebuchet MS" panose="020B0603020202020204" pitchFamily="34" charset="0"/>
            </a:endParaRPr>
          </a:p>
          <a:p>
            <a:pPr lvl="0" algn="just">
              <a:spcBef>
                <a:spcPts val="1200"/>
              </a:spcBef>
              <a:buFont typeface="Arial" panose="020B0604020202020204" pitchFamily="34" charset="0"/>
              <a:buChar char="•"/>
            </a:pPr>
            <a:endParaRPr lang="en-US" sz="2000" dirty="0" smtClean="0">
              <a:solidFill>
                <a:schemeClr val="tx2"/>
              </a:solidFill>
              <a:latin typeface="Trebuchet MS" panose="020B0603020202020204" pitchFamily="34" charset="0"/>
            </a:endParaRPr>
          </a:p>
          <a:p>
            <a:pPr lvl="0" algn="just">
              <a:spcBef>
                <a:spcPts val="1200"/>
              </a:spcBef>
              <a:buFont typeface="Arial" panose="020B0604020202020204" pitchFamily="34" charset="0"/>
              <a:buChar char="•"/>
            </a:pPr>
            <a:endParaRPr lang="en-US" sz="2000" dirty="0" smtClean="0">
              <a:solidFill>
                <a:schemeClr val="tx2"/>
              </a:solidFill>
              <a:latin typeface="Trebuchet MS" panose="020B0603020202020204" pitchFamily="34" charset="0"/>
            </a:endParaRPr>
          </a:p>
          <a:p>
            <a:pPr lvl="0" algn="just">
              <a:spcBef>
                <a:spcPts val="1200"/>
              </a:spcBef>
              <a:buFont typeface="Arial" panose="020B0604020202020204" pitchFamily="34" charset="0"/>
              <a:buChar char="•"/>
            </a:pPr>
            <a:endParaRPr lang="en-US" sz="2000" dirty="0" smtClean="0">
              <a:solidFill>
                <a:schemeClr val="tx2"/>
              </a:solidFill>
              <a:latin typeface="Trebuchet MS" panose="020B0603020202020204" pitchFamily="34" charset="0"/>
            </a:endParaRPr>
          </a:p>
          <a:p>
            <a:pPr lvl="0" algn="just">
              <a:spcBef>
                <a:spcPts val="1200"/>
              </a:spcBef>
              <a:buFont typeface="Arial" panose="020B0604020202020204" pitchFamily="34" charset="0"/>
              <a:buChar char="•"/>
            </a:pPr>
            <a:endParaRPr lang="en-US" sz="2000" dirty="0" smtClean="0">
              <a:solidFill>
                <a:schemeClr val="tx2"/>
              </a:solidFill>
              <a:latin typeface="Trebuchet MS" panose="020B0603020202020204" pitchFamily="34" charset="0"/>
            </a:endParaRPr>
          </a:p>
          <a:p>
            <a:pPr marL="0" lvl="0" indent="0" algn="just">
              <a:spcBef>
                <a:spcPts val="1200"/>
              </a:spcBef>
              <a:buNone/>
            </a:pPr>
            <a:endParaRPr lang="en-US" sz="2400" dirty="0" smtClean="0">
              <a:solidFill>
                <a:schemeClr val="tx2"/>
              </a:solidFill>
              <a:latin typeface="Trebuchet MS" panose="020B0603020202020204" pitchFamily="34" charset="0"/>
            </a:endParaRPr>
          </a:p>
        </p:txBody>
      </p:sp>
      <p:pic>
        <p:nvPicPr>
          <p:cNvPr id="4" name="Picture 3"/>
          <p:cNvPicPr>
            <a:picLocks noChangeAspect="1"/>
          </p:cNvPicPr>
          <p:nvPr/>
        </p:nvPicPr>
        <p:blipFill>
          <a:blip r:embed="rId3"/>
          <a:stretch>
            <a:fillRect/>
          </a:stretch>
        </p:blipFill>
        <p:spPr>
          <a:xfrm>
            <a:off x="304800" y="5867400"/>
            <a:ext cx="8474174" cy="847417"/>
          </a:xfrm>
          <a:prstGeom prst="rect">
            <a:avLst/>
          </a:prstGeom>
        </p:spPr>
      </p:pic>
    </p:spTree>
    <p:extLst>
      <p:ext uri="{BB962C8B-B14F-4D97-AF65-F5344CB8AC3E}">
        <p14:creationId xmlns:p14="http://schemas.microsoft.com/office/powerpoint/2010/main" val="11570050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418"/>
        <p:cNvGrpSpPr/>
        <p:nvPr/>
      </p:nvGrpSpPr>
      <p:grpSpPr>
        <a:xfrm>
          <a:off x="0" y="0"/>
          <a:ext cx="0" cy="0"/>
          <a:chOff x="0" y="0"/>
          <a:chExt cx="0" cy="0"/>
        </a:xfrm>
      </p:grpSpPr>
      <p:sp>
        <p:nvSpPr>
          <p:cNvPr id="2419" name="Google Shape;2419;p44"/>
          <p:cNvSpPr txBox="1">
            <a:spLocks noGrp="1"/>
          </p:cNvSpPr>
          <p:nvPr>
            <p:ph type="title"/>
          </p:nvPr>
        </p:nvSpPr>
        <p:spPr>
          <a:xfrm>
            <a:off x="225737" y="836503"/>
            <a:ext cx="8229600" cy="359400"/>
          </a:xfrm>
          <a:prstGeom prst="rect">
            <a:avLst/>
          </a:prstGeom>
        </p:spPr>
        <p:txBody>
          <a:bodyPr spcFirstLastPara="1" vert="horz" wrap="square" lIns="91425" tIns="91425" rIns="91425" bIns="91425" numCol="1" anchor="ctr" anchorCtr="0" compatLnSpc="1">
            <a:prstTxWarp prst="textNoShape">
              <a:avLst/>
            </a:prstTxWarp>
            <a:noAutofit/>
          </a:bodyPr>
          <a:lstStyle/>
          <a:p>
            <a:pPr>
              <a:spcBef>
                <a:spcPts val="0"/>
              </a:spcBef>
              <a:spcAft>
                <a:spcPts val="0"/>
              </a:spcAft>
            </a:pPr>
            <a:r>
              <a:rPr lang="ro-RO" dirty="0" smtClean="0"/>
              <a:t>Rapoarte de partener </a:t>
            </a:r>
            <a:br>
              <a:rPr lang="ro-RO" dirty="0" smtClean="0"/>
            </a:br>
            <a:r>
              <a:rPr lang="ro-RO" sz="2400" dirty="0" smtClean="0"/>
              <a:t>Erori frecvente</a:t>
            </a:r>
            <a:endParaRPr dirty="0"/>
          </a:p>
        </p:txBody>
      </p:sp>
      <p:sp>
        <p:nvSpPr>
          <p:cNvPr id="2" name="TextBox 1"/>
          <p:cNvSpPr txBox="1"/>
          <p:nvPr/>
        </p:nvSpPr>
        <p:spPr>
          <a:xfrm>
            <a:off x="533400" y="1828800"/>
            <a:ext cx="8077200" cy="5632311"/>
          </a:xfrm>
          <a:prstGeom prst="rect">
            <a:avLst/>
          </a:prstGeom>
          <a:noFill/>
        </p:spPr>
        <p:txBody>
          <a:bodyPr wrap="square" rtlCol="0">
            <a:spAutoFit/>
          </a:bodyPr>
          <a:lstStyle/>
          <a:p>
            <a:pPr marL="342900" indent="-342900" algn="just">
              <a:buAutoNum type="arabicPeriod"/>
            </a:pPr>
            <a:r>
              <a:rPr lang="ro-RO" dirty="0" smtClean="0">
                <a:sym typeface="Oxygen"/>
              </a:rPr>
              <a:t>N</a:t>
            </a:r>
            <a:r>
              <a:rPr lang="ro-RO" dirty="0" smtClean="0">
                <a:solidFill>
                  <a:prstClr val="black"/>
                </a:solidFill>
                <a:latin typeface="Oxygen"/>
                <a:ea typeface="Oxygen"/>
                <a:cs typeface="Oxygen"/>
                <a:sym typeface="Oxygen"/>
              </a:rPr>
              <a:t>u </a:t>
            </a:r>
            <a:r>
              <a:rPr lang="ro-RO" dirty="0">
                <a:solidFill>
                  <a:prstClr val="black"/>
                </a:solidFill>
                <a:latin typeface="Oxygen"/>
                <a:ea typeface="Oxygen"/>
                <a:cs typeface="Oxygen"/>
                <a:sym typeface="Oxygen"/>
              </a:rPr>
              <a:t>sunt create si  transmise către BL / CPN </a:t>
            </a:r>
            <a:r>
              <a:rPr lang="ro-RO" dirty="0" smtClean="0">
                <a:solidFill>
                  <a:prstClr val="black"/>
                </a:solidFill>
                <a:latin typeface="Oxygen"/>
                <a:ea typeface="Oxygen"/>
                <a:cs typeface="Oxygen"/>
                <a:sym typeface="Oxygen"/>
              </a:rPr>
              <a:t>rapoarte de partener pentru </a:t>
            </a:r>
            <a:r>
              <a:rPr lang="ro-RO" dirty="0">
                <a:solidFill>
                  <a:prstClr val="black"/>
                </a:solidFill>
                <a:latin typeface="Oxygen"/>
                <a:ea typeface="Oxygen"/>
                <a:cs typeface="Oxygen"/>
                <a:sym typeface="Oxygen"/>
              </a:rPr>
              <a:t>toți partenerii </a:t>
            </a:r>
            <a:r>
              <a:rPr lang="ro-RO" dirty="0" smtClean="0">
                <a:solidFill>
                  <a:prstClr val="black"/>
                </a:solidFill>
                <a:latin typeface="Oxygen"/>
                <a:ea typeface="Oxygen"/>
                <a:cs typeface="Oxygen"/>
                <a:sym typeface="Oxygen"/>
              </a:rPr>
              <a:t>(Atenție!!! inclusiv BL pregătește si transmite rapoarte de partener);</a:t>
            </a:r>
          </a:p>
          <a:p>
            <a:pPr marL="342900" indent="-342900" algn="just">
              <a:buAutoNum type="arabicPeriod"/>
            </a:pPr>
            <a:endParaRPr lang="ro-RO" dirty="0" smtClean="0">
              <a:solidFill>
                <a:prstClr val="black"/>
              </a:solidFill>
              <a:latin typeface="Oxygen"/>
              <a:ea typeface="Oxygen"/>
              <a:cs typeface="Oxygen"/>
              <a:sym typeface="Oxygen"/>
            </a:endParaRPr>
          </a:p>
          <a:p>
            <a:pPr marL="342900" indent="-342900" algn="just">
              <a:buAutoNum type="arabicPeriod"/>
            </a:pPr>
            <a:r>
              <a:rPr lang="ro-RO" dirty="0" smtClean="0">
                <a:solidFill>
                  <a:prstClr val="black"/>
                </a:solidFill>
                <a:latin typeface="Oxygen"/>
                <a:ea typeface="Oxygen"/>
                <a:cs typeface="Oxygen"/>
                <a:sym typeface="Oxygen"/>
              </a:rPr>
              <a:t>Progresul activităților în cadrul rapoartelor de partener nu este descris decât pentru activitățile care au generat cheltuieli</a:t>
            </a:r>
          </a:p>
          <a:p>
            <a:pPr marL="342900" indent="-342900" algn="just">
              <a:buAutoNum type="arabicPeriod"/>
            </a:pPr>
            <a:endParaRPr lang="ro-RO" dirty="0">
              <a:solidFill>
                <a:prstClr val="black"/>
              </a:solidFill>
              <a:latin typeface="Oxygen"/>
              <a:ea typeface="Oxygen"/>
              <a:cs typeface="Oxygen"/>
              <a:sym typeface="Oxygen"/>
            </a:endParaRPr>
          </a:p>
          <a:p>
            <a:pPr marL="342900" indent="-342900" algn="just">
              <a:buAutoNum type="arabicPeriod"/>
            </a:pPr>
            <a:r>
              <a:rPr lang="fr-FR" dirty="0">
                <a:solidFill>
                  <a:prstClr val="black"/>
                </a:solidFill>
                <a:latin typeface="Oxygen"/>
                <a:ea typeface="Oxygen"/>
                <a:cs typeface="Oxygen"/>
                <a:sym typeface="Oxygen"/>
              </a:rPr>
              <a:t>Nu </a:t>
            </a:r>
            <a:r>
              <a:rPr lang="fr-FR" dirty="0" err="1">
                <a:solidFill>
                  <a:prstClr val="black"/>
                </a:solidFill>
                <a:latin typeface="Oxygen"/>
                <a:ea typeface="Oxygen"/>
                <a:cs typeface="Oxygen"/>
                <a:sym typeface="Oxygen"/>
              </a:rPr>
              <a:t>sunt</a:t>
            </a:r>
            <a:r>
              <a:rPr lang="fr-FR" dirty="0">
                <a:solidFill>
                  <a:prstClr val="black"/>
                </a:solidFill>
                <a:latin typeface="Oxygen"/>
                <a:ea typeface="Oxygen"/>
                <a:cs typeface="Oxygen"/>
                <a:sym typeface="Oxygen"/>
              </a:rPr>
              <a:t> </a:t>
            </a:r>
            <a:r>
              <a:rPr lang="fr-FR" dirty="0" err="1">
                <a:solidFill>
                  <a:prstClr val="black"/>
                </a:solidFill>
                <a:latin typeface="Oxygen"/>
                <a:ea typeface="Oxygen"/>
                <a:cs typeface="Oxygen"/>
                <a:sym typeface="Oxygen"/>
              </a:rPr>
              <a:t>depuse</a:t>
            </a:r>
            <a:r>
              <a:rPr lang="fr-FR" dirty="0">
                <a:solidFill>
                  <a:prstClr val="black"/>
                </a:solidFill>
                <a:latin typeface="Oxygen"/>
                <a:ea typeface="Oxygen"/>
                <a:cs typeface="Oxygen"/>
                <a:sym typeface="Oxygen"/>
              </a:rPr>
              <a:t> </a:t>
            </a:r>
            <a:r>
              <a:rPr lang="ro-RO" dirty="0" smtClean="0">
                <a:solidFill>
                  <a:prstClr val="black"/>
                </a:solidFill>
                <a:latin typeface="Oxygen"/>
                <a:ea typeface="Oxygen"/>
                <a:cs typeface="Oxygen"/>
                <a:sym typeface="Oxygen"/>
              </a:rPr>
              <a:t>documente suport decât </a:t>
            </a:r>
            <a:r>
              <a:rPr lang="fr-FR" dirty="0" err="1" smtClean="0">
                <a:solidFill>
                  <a:prstClr val="black"/>
                </a:solidFill>
                <a:latin typeface="Oxygen"/>
                <a:ea typeface="Oxygen"/>
                <a:cs typeface="Oxygen"/>
                <a:sym typeface="Oxygen"/>
              </a:rPr>
              <a:t>pentru</a:t>
            </a:r>
            <a:r>
              <a:rPr lang="fr-FR" dirty="0" smtClean="0">
                <a:solidFill>
                  <a:prstClr val="black"/>
                </a:solidFill>
                <a:latin typeface="Oxygen"/>
                <a:ea typeface="Oxygen"/>
                <a:cs typeface="Oxygen"/>
                <a:sym typeface="Oxygen"/>
              </a:rPr>
              <a:t> </a:t>
            </a:r>
            <a:r>
              <a:rPr lang="fr-FR" dirty="0" err="1">
                <a:solidFill>
                  <a:prstClr val="black"/>
                </a:solidFill>
                <a:latin typeface="Oxygen"/>
                <a:ea typeface="Oxygen"/>
                <a:cs typeface="Oxygen"/>
                <a:sym typeface="Oxygen"/>
              </a:rPr>
              <a:t>activitățile</a:t>
            </a:r>
            <a:r>
              <a:rPr lang="fr-FR" dirty="0">
                <a:solidFill>
                  <a:prstClr val="black"/>
                </a:solidFill>
                <a:latin typeface="Oxygen"/>
                <a:ea typeface="Oxygen"/>
                <a:cs typeface="Oxygen"/>
                <a:sym typeface="Oxygen"/>
              </a:rPr>
              <a:t> </a:t>
            </a:r>
            <a:r>
              <a:rPr lang="fr-FR" dirty="0" smtClean="0">
                <a:solidFill>
                  <a:prstClr val="black"/>
                </a:solidFill>
                <a:latin typeface="Oxygen"/>
                <a:ea typeface="Oxygen"/>
                <a:cs typeface="Oxygen"/>
                <a:sym typeface="Oxygen"/>
              </a:rPr>
              <a:t>care </a:t>
            </a:r>
            <a:r>
              <a:rPr lang="fr-FR" dirty="0">
                <a:solidFill>
                  <a:prstClr val="black"/>
                </a:solidFill>
                <a:latin typeface="Oxygen"/>
                <a:ea typeface="Oxygen"/>
                <a:cs typeface="Oxygen"/>
                <a:sym typeface="Oxygen"/>
              </a:rPr>
              <a:t>au </a:t>
            </a:r>
            <a:r>
              <a:rPr lang="fr-FR" dirty="0" err="1">
                <a:solidFill>
                  <a:prstClr val="black"/>
                </a:solidFill>
                <a:latin typeface="Oxygen"/>
                <a:ea typeface="Oxygen"/>
                <a:cs typeface="Oxygen"/>
                <a:sym typeface="Oxygen"/>
              </a:rPr>
              <a:t>generat</a:t>
            </a:r>
            <a:r>
              <a:rPr lang="fr-FR" dirty="0">
                <a:solidFill>
                  <a:prstClr val="black"/>
                </a:solidFill>
                <a:latin typeface="Oxygen"/>
                <a:ea typeface="Oxygen"/>
                <a:cs typeface="Oxygen"/>
                <a:sym typeface="Oxygen"/>
              </a:rPr>
              <a:t> </a:t>
            </a:r>
            <a:r>
              <a:rPr lang="fr-FR" dirty="0" err="1" smtClean="0">
                <a:solidFill>
                  <a:prstClr val="black"/>
                </a:solidFill>
                <a:latin typeface="Oxygen"/>
                <a:ea typeface="Oxygen"/>
                <a:cs typeface="Oxygen"/>
                <a:sym typeface="Oxygen"/>
              </a:rPr>
              <a:t>cheltuieli</a:t>
            </a:r>
            <a:endParaRPr lang="ro-RO" dirty="0" smtClean="0">
              <a:solidFill>
                <a:prstClr val="black"/>
              </a:solidFill>
              <a:latin typeface="Oxygen"/>
              <a:ea typeface="Oxygen"/>
              <a:cs typeface="Oxygen"/>
              <a:sym typeface="Oxygen"/>
            </a:endParaRPr>
          </a:p>
          <a:p>
            <a:pPr marL="342900" indent="-342900" algn="just">
              <a:buAutoNum type="arabicPeriod"/>
            </a:pPr>
            <a:endParaRPr lang="ro-RO" dirty="0">
              <a:solidFill>
                <a:prstClr val="black"/>
              </a:solidFill>
              <a:latin typeface="Oxygen"/>
              <a:ea typeface="Oxygen"/>
              <a:cs typeface="Oxygen"/>
              <a:sym typeface="Oxygen"/>
            </a:endParaRPr>
          </a:p>
          <a:p>
            <a:pPr marL="342900" indent="-342900" algn="just">
              <a:buAutoNum type="arabicPeriod"/>
            </a:pPr>
            <a:r>
              <a:rPr lang="ro-RO" dirty="0" smtClean="0">
                <a:solidFill>
                  <a:prstClr val="black"/>
                </a:solidFill>
                <a:latin typeface="Oxygen"/>
                <a:ea typeface="Oxygen"/>
                <a:cs typeface="Oxygen"/>
                <a:sym typeface="Oxygen"/>
              </a:rPr>
              <a:t>Problemele n</a:t>
            </a:r>
            <a:r>
              <a:rPr lang="fr-FR" dirty="0" smtClean="0">
                <a:solidFill>
                  <a:prstClr val="black"/>
                </a:solidFill>
                <a:latin typeface="Oxygen"/>
                <a:ea typeface="Oxygen"/>
                <a:cs typeface="Oxygen"/>
                <a:sym typeface="Oxygen"/>
              </a:rPr>
              <a:t>u </a:t>
            </a:r>
            <a:r>
              <a:rPr lang="fr-FR" dirty="0" err="1">
                <a:solidFill>
                  <a:prstClr val="black"/>
                </a:solidFill>
                <a:latin typeface="Oxygen"/>
                <a:ea typeface="Oxygen"/>
                <a:cs typeface="Oxygen"/>
                <a:sym typeface="Oxygen"/>
              </a:rPr>
              <a:t>sunt</a:t>
            </a:r>
            <a:r>
              <a:rPr lang="fr-FR" dirty="0">
                <a:solidFill>
                  <a:prstClr val="black"/>
                </a:solidFill>
                <a:latin typeface="Oxygen"/>
                <a:ea typeface="Oxygen"/>
                <a:cs typeface="Oxygen"/>
                <a:sym typeface="Oxygen"/>
              </a:rPr>
              <a:t> </a:t>
            </a:r>
            <a:r>
              <a:rPr lang="fr-FR" dirty="0" err="1" smtClean="0">
                <a:solidFill>
                  <a:prstClr val="black"/>
                </a:solidFill>
                <a:latin typeface="Oxygen"/>
                <a:ea typeface="Oxygen"/>
                <a:cs typeface="Oxygen"/>
                <a:sym typeface="Oxygen"/>
              </a:rPr>
              <a:t>descri</a:t>
            </a:r>
            <a:r>
              <a:rPr lang="ro-RO" dirty="0" smtClean="0">
                <a:solidFill>
                  <a:prstClr val="black"/>
                </a:solidFill>
                <a:latin typeface="Oxygen"/>
                <a:ea typeface="Oxygen"/>
                <a:cs typeface="Oxygen"/>
                <a:sym typeface="Oxygen"/>
              </a:rPr>
              <a:t>se</a:t>
            </a:r>
            <a:r>
              <a:rPr lang="fr-FR" dirty="0" smtClean="0">
                <a:solidFill>
                  <a:prstClr val="black"/>
                </a:solidFill>
                <a:latin typeface="Oxygen"/>
                <a:ea typeface="Oxygen"/>
                <a:cs typeface="Oxygen"/>
                <a:sym typeface="Oxygen"/>
              </a:rPr>
              <a:t> </a:t>
            </a:r>
            <a:r>
              <a:rPr lang="fr-FR" dirty="0" err="1">
                <a:solidFill>
                  <a:prstClr val="black"/>
                </a:solidFill>
                <a:latin typeface="Oxygen"/>
                <a:ea typeface="Oxygen"/>
                <a:cs typeface="Oxygen"/>
                <a:sym typeface="Oxygen"/>
              </a:rPr>
              <a:t>sau</a:t>
            </a:r>
            <a:r>
              <a:rPr lang="fr-FR" dirty="0">
                <a:solidFill>
                  <a:prstClr val="black"/>
                </a:solidFill>
                <a:latin typeface="Oxygen"/>
                <a:ea typeface="Oxygen"/>
                <a:cs typeface="Oxygen"/>
                <a:sym typeface="Oxygen"/>
              </a:rPr>
              <a:t> </a:t>
            </a:r>
            <a:r>
              <a:rPr lang="fr-FR" dirty="0" err="1">
                <a:solidFill>
                  <a:prstClr val="black"/>
                </a:solidFill>
                <a:latin typeface="Oxygen"/>
                <a:ea typeface="Oxygen"/>
                <a:cs typeface="Oxygen"/>
                <a:sym typeface="Oxygen"/>
              </a:rPr>
              <a:t>sunt</a:t>
            </a:r>
            <a:r>
              <a:rPr lang="fr-FR" dirty="0">
                <a:solidFill>
                  <a:prstClr val="black"/>
                </a:solidFill>
                <a:latin typeface="Oxygen"/>
                <a:ea typeface="Oxygen"/>
                <a:cs typeface="Oxygen"/>
                <a:sym typeface="Oxygen"/>
              </a:rPr>
              <a:t> </a:t>
            </a:r>
            <a:r>
              <a:rPr lang="fr-FR" dirty="0" err="1" smtClean="0">
                <a:solidFill>
                  <a:prstClr val="black"/>
                </a:solidFill>
                <a:latin typeface="Oxygen"/>
                <a:ea typeface="Oxygen"/>
                <a:cs typeface="Oxygen"/>
                <a:sym typeface="Oxygen"/>
              </a:rPr>
              <a:t>descri</a:t>
            </a:r>
            <a:r>
              <a:rPr lang="ro-RO" dirty="0" smtClean="0">
                <a:solidFill>
                  <a:prstClr val="black"/>
                </a:solidFill>
                <a:latin typeface="Oxygen"/>
                <a:ea typeface="Oxygen"/>
                <a:cs typeface="Oxygen"/>
                <a:sym typeface="Oxygen"/>
              </a:rPr>
              <a:t>se</a:t>
            </a:r>
            <a:r>
              <a:rPr lang="fr-FR" dirty="0" smtClean="0">
                <a:solidFill>
                  <a:prstClr val="black"/>
                </a:solidFill>
                <a:latin typeface="Oxygen"/>
                <a:ea typeface="Oxygen"/>
                <a:cs typeface="Oxygen"/>
                <a:sym typeface="Oxygen"/>
              </a:rPr>
              <a:t> </a:t>
            </a:r>
            <a:r>
              <a:rPr lang="fr-FR" dirty="0" err="1">
                <a:solidFill>
                  <a:prstClr val="black"/>
                </a:solidFill>
                <a:latin typeface="Oxygen"/>
                <a:ea typeface="Oxygen"/>
                <a:cs typeface="Oxygen"/>
                <a:sym typeface="Oxygen"/>
              </a:rPr>
              <a:t>sumar</a:t>
            </a:r>
            <a:r>
              <a:rPr lang="fr-FR" dirty="0">
                <a:solidFill>
                  <a:prstClr val="black"/>
                </a:solidFill>
                <a:latin typeface="Oxygen"/>
                <a:ea typeface="Oxygen"/>
                <a:cs typeface="Oxygen"/>
                <a:sym typeface="Oxygen"/>
              </a:rPr>
              <a:t> (ex: </a:t>
            </a:r>
            <a:r>
              <a:rPr lang="fr-FR" dirty="0" err="1">
                <a:solidFill>
                  <a:prstClr val="black"/>
                </a:solidFill>
                <a:latin typeface="Oxygen"/>
                <a:ea typeface="Oxygen"/>
                <a:cs typeface="Oxygen"/>
                <a:sym typeface="Oxygen"/>
              </a:rPr>
              <a:t>întârzieri</a:t>
            </a:r>
            <a:r>
              <a:rPr lang="fr-FR" dirty="0">
                <a:solidFill>
                  <a:prstClr val="black"/>
                </a:solidFill>
                <a:latin typeface="Oxygen"/>
                <a:ea typeface="Oxygen"/>
                <a:cs typeface="Oxygen"/>
                <a:sym typeface="Oxygen"/>
              </a:rPr>
              <a:t> </a:t>
            </a:r>
            <a:r>
              <a:rPr lang="fr-FR" dirty="0" err="1">
                <a:solidFill>
                  <a:prstClr val="black"/>
                </a:solidFill>
                <a:latin typeface="Oxygen"/>
                <a:ea typeface="Oxygen"/>
                <a:cs typeface="Oxygen"/>
                <a:sym typeface="Oxygen"/>
              </a:rPr>
              <a:t>din</a:t>
            </a:r>
            <a:r>
              <a:rPr lang="fr-FR" dirty="0">
                <a:solidFill>
                  <a:prstClr val="black"/>
                </a:solidFill>
                <a:latin typeface="Oxygen"/>
                <a:ea typeface="Oxygen"/>
                <a:cs typeface="Oxygen"/>
                <a:sym typeface="Oxygen"/>
              </a:rPr>
              <a:t> </a:t>
            </a:r>
            <a:r>
              <a:rPr lang="fr-FR" dirty="0" err="1">
                <a:solidFill>
                  <a:prstClr val="black"/>
                </a:solidFill>
                <a:latin typeface="Oxygen"/>
                <a:ea typeface="Oxygen"/>
                <a:cs typeface="Oxygen"/>
                <a:sym typeface="Oxygen"/>
              </a:rPr>
              <a:t>cauza</a:t>
            </a:r>
            <a:r>
              <a:rPr lang="fr-FR" dirty="0">
                <a:solidFill>
                  <a:prstClr val="black"/>
                </a:solidFill>
                <a:latin typeface="Oxygen"/>
                <a:ea typeface="Oxygen"/>
                <a:cs typeface="Oxygen"/>
                <a:sym typeface="Oxygen"/>
              </a:rPr>
              <a:t> COVID </a:t>
            </a:r>
            <a:r>
              <a:rPr lang="fr-FR" dirty="0" err="1">
                <a:solidFill>
                  <a:prstClr val="black"/>
                </a:solidFill>
                <a:latin typeface="Oxygen"/>
                <a:ea typeface="Oxygen"/>
                <a:cs typeface="Oxygen"/>
                <a:sym typeface="Oxygen"/>
              </a:rPr>
              <a:t>sau</a:t>
            </a:r>
            <a:r>
              <a:rPr lang="fr-FR" dirty="0">
                <a:solidFill>
                  <a:prstClr val="black"/>
                </a:solidFill>
                <a:latin typeface="Oxygen"/>
                <a:ea typeface="Oxygen"/>
                <a:cs typeface="Oxygen"/>
                <a:sym typeface="Oxygen"/>
              </a:rPr>
              <a:t> </a:t>
            </a:r>
            <a:r>
              <a:rPr lang="fr-FR" dirty="0" err="1">
                <a:solidFill>
                  <a:prstClr val="black"/>
                </a:solidFill>
                <a:latin typeface="Oxygen"/>
                <a:ea typeface="Oxygen"/>
                <a:cs typeface="Oxygen"/>
                <a:sym typeface="Oxygen"/>
              </a:rPr>
              <a:t>din</a:t>
            </a:r>
            <a:r>
              <a:rPr lang="fr-FR" dirty="0">
                <a:solidFill>
                  <a:prstClr val="black"/>
                </a:solidFill>
                <a:latin typeface="Oxygen"/>
                <a:ea typeface="Oxygen"/>
                <a:cs typeface="Oxygen"/>
                <a:sym typeface="Oxygen"/>
              </a:rPr>
              <a:t> </a:t>
            </a:r>
            <a:r>
              <a:rPr lang="fr-FR" dirty="0" err="1">
                <a:solidFill>
                  <a:prstClr val="black"/>
                </a:solidFill>
                <a:latin typeface="Oxygen"/>
                <a:ea typeface="Oxygen"/>
                <a:cs typeface="Oxygen"/>
                <a:sym typeface="Oxygen"/>
              </a:rPr>
              <a:t>cauza</a:t>
            </a:r>
            <a:r>
              <a:rPr lang="fr-FR" dirty="0">
                <a:solidFill>
                  <a:prstClr val="black"/>
                </a:solidFill>
                <a:latin typeface="Oxygen"/>
                <a:ea typeface="Oxygen"/>
                <a:cs typeface="Oxygen"/>
                <a:sym typeface="Oxygen"/>
              </a:rPr>
              <a:t> </a:t>
            </a:r>
            <a:r>
              <a:rPr lang="fr-FR" dirty="0" err="1">
                <a:solidFill>
                  <a:prstClr val="black"/>
                </a:solidFill>
                <a:latin typeface="Oxygen"/>
                <a:ea typeface="Oxygen"/>
                <a:cs typeface="Oxygen"/>
                <a:sym typeface="Oxygen"/>
              </a:rPr>
              <a:t>contestațiilor</a:t>
            </a:r>
            <a:r>
              <a:rPr lang="fr-FR" dirty="0" smtClean="0">
                <a:solidFill>
                  <a:prstClr val="black"/>
                </a:solidFill>
                <a:latin typeface="Oxygen"/>
                <a:ea typeface="Oxygen"/>
                <a:cs typeface="Oxygen"/>
                <a:sym typeface="Oxygen"/>
              </a:rPr>
              <a:t>)</a:t>
            </a:r>
          </a:p>
          <a:p>
            <a:pPr marL="342900" indent="-342900" algn="just">
              <a:buAutoNum type="arabicPeriod"/>
            </a:pPr>
            <a:endParaRPr lang="fr-FR" dirty="0">
              <a:solidFill>
                <a:prstClr val="black"/>
              </a:solidFill>
              <a:latin typeface="Oxygen"/>
              <a:ea typeface="Oxygen"/>
              <a:cs typeface="Oxygen"/>
              <a:sym typeface="Oxygen"/>
            </a:endParaRPr>
          </a:p>
          <a:p>
            <a:pPr marL="342900" indent="-342900" algn="just">
              <a:buAutoNum type="arabicPeriod"/>
            </a:pPr>
            <a:r>
              <a:rPr lang="fr-FR" dirty="0" err="1" smtClean="0">
                <a:solidFill>
                  <a:prstClr val="black"/>
                </a:solidFill>
                <a:latin typeface="Oxygen"/>
                <a:ea typeface="Oxygen"/>
                <a:cs typeface="Oxygen"/>
                <a:sym typeface="Oxygen"/>
              </a:rPr>
              <a:t>Cheltuielile</a:t>
            </a:r>
            <a:r>
              <a:rPr lang="fr-FR" dirty="0" smtClean="0">
                <a:solidFill>
                  <a:prstClr val="black"/>
                </a:solidFill>
                <a:latin typeface="Oxygen"/>
                <a:ea typeface="Oxygen"/>
                <a:cs typeface="Oxygen"/>
                <a:sym typeface="Oxygen"/>
              </a:rPr>
              <a:t> </a:t>
            </a:r>
            <a:r>
              <a:rPr lang="fr-FR" dirty="0" err="1" smtClean="0">
                <a:solidFill>
                  <a:prstClr val="black"/>
                </a:solidFill>
                <a:latin typeface="Oxygen"/>
                <a:ea typeface="Oxygen"/>
                <a:cs typeface="Oxygen"/>
                <a:sym typeface="Oxygen"/>
              </a:rPr>
              <a:t>realizate</a:t>
            </a:r>
            <a:r>
              <a:rPr lang="fr-FR" dirty="0" smtClean="0">
                <a:solidFill>
                  <a:prstClr val="black"/>
                </a:solidFill>
                <a:latin typeface="Oxygen"/>
                <a:ea typeface="Oxygen"/>
                <a:cs typeface="Oxygen"/>
                <a:sym typeface="Oxygen"/>
              </a:rPr>
              <a:t> in </a:t>
            </a:r>
            <a:r>
              <a:rPr lang="fr-FR" dirty="0" err="1" smtClean="0">
                <a:solidFill>
                  <a:prstClr val="black"/>
                </a:solidFill>
                <a:latin typeface="Oxygen"/>
                <a:ea typeface="Oxygen"/>
                <a:cs typeface="Oxygen"/>
                <a:sym typeface="Oxygen"/>
              </a:rPr>
              <a:t>implementare</a:t>
            </a:r>
            <a:r>
              <a:rPr lang="fr-FR" dirty="0" smtClean="0">
                <a:solidFill>
                  <a:prstClr val="black"/>
                </a:solidFill>
                <a:latin typeface="Oxygen"/>
                <a:ea typeface="Oxygen"/>
                <a:cs typeface="Oxygen"/>
                <a:sym typeface="Oxygen"/>
              </a:rPr>
              <a:t> nu </a:t>
            </a:r>
            <a:r>
              <a:rPr lang="fr-FR" dirty="0" err="1" smtClean="0">
                <a:solidFill>
                  <a:prstClr val="black"/>
                </a:solidFill>
                <a:latin typeface="Oxygen"/>
                <a:ea typeface="Oxygen"/>
                <a:cs typeface="Oxygen"/>
                <a:sym typeface="Oxygen"/>
              </a:rPr>
              <a:t>sunt</a:t>
            </a:r>
            <a:r>
              <a:rPr lang="fr-FR" dirty="0" smtClean="0">
                <a:solidFill>
                  <a:prstClr val="black"/>
                </a:solidFill>
                <a:latin typeface="Oxygen"/>
                <a:ea typeface="Oxygen"/>
                <a:cs typeface="Oxygen"/>
                <a:sym typeface="Oxygen"/>
              </a:rPr>
              <a:t> </a:t>
            </a:r>
            <a:r>
              <a:rPr lang="fr-FR" dirty="0" err="1" smtClean="0">
                <a:solidFill>
                  <a:prstClr val="black"/>
                </a:solidFill>
                <a:latin typeface="Oxygen"/>
                <a:ea typeface="Oxygen"/>
                <a:cs typeface="Oxygen"/>
                <a:sym typeface="Oxygen"/>
              </a:rPr>
              <a:t>solicitate</a:t>
            </a:r>
            <a:r>
              <a:rPr lang="fr-FR" dirty="0" smtClean="0">
                <a:solidFill>
                  <a:prstClr val="black"/>
                </a:solidFill>
                <a:latin typeface="Oxygen"/>
                <a:ea typeface="Oxygen"/>
                <a:cs typeface="Oxygen"/>
                <a:sym typeface="Oxygen"/>
              </a:rPr>
              <a:t> in </a:t>
            </a:r>
            <a:r>
              <a:rPr lang="fr-FR" dirty="0" err="1" smtClean="0">
                <a:solidFill>
                  <a:prstClr val="black"/>
                </a:solidFill>
                <a:latin typeface="Oxygen"/>
                <a:ea typeface="Oxygen"/>
                <a:cs typeface="Oxygen"/>
                <a:sym typeface="Oxygen"/>
              </a:rPr>
              <a:t>timp</a:t>
            </a:r>
            <a:r>
              <a:rPr lang="fr-FR" dirty="0" smtClean="0">
                <a:solidFill>
                  <a:prstClr val="black"/>
                </a:solidFill>
                <a:latin typeface="Oxygen"/>
                <a:ea typeface="Oxygen"/>
                <a:cs typeface="Oxygen"/>
                <a:sym typeface="Oxygen"/>
              </a:rPr>
              <a:t> </a:t>
            </a:r>
            <a:r>
              <a:rPr lang="fr-FR" dirty="0" err="1" smtClean="0">
                <a:solidFill>
                  <a:prstClr val="black"/>
                </a:solidFill>
                <a:latin typeface="Oxygen"/>
                <a:ea typeface="Oxygen"/>
                <a:cs typeface="Oxygen"/>
                <a:sym typeface="Oxygen"/>
              </a:rPr>
              <a:t>pentru</a:t>
            </a:r>
            <a:r>
              <a:rPr lang="fr-FR" dirty="0" smtClean="0">
                <a:solidFill>
                  <a:prstClr val="black"/>
                </a:solidFill>
                <a:latin typeface="Oxygen"/>
                <a:ea typeface="Oxygen"/>
                <a:cs typeface="Oxygen"/>
                <a:sym typeface="Oxygen"/>
              </a:rPr>
              <a:t> </a:t>
            </a:r>
            <a:r>
              <a:rPr lang="fr-FR" dirty="0" err="1" smtClean="0">
                <a:solidFill>
                  <a:prstClr val="black"/>
                </a:solidFill>
                <a:latin typeface="Oxygen"/>
                <a:ea typeface="Oxygen"/>
                <a:cs typeface="Oxygen"/>
                <a:sym typeface="Oxygen"/>
              </a:rPr>
              <a:t>verificarea</a:t>
            </a:r>
            <a:r>
              <a:rPr lang="fr-FR" dirty="0" smtClean="0">
                <a:solidFill>
                  <a:prstClr val="black"/>
                </a:solidFill>
                <a:latin typeface="Oxygen"/>
                <a:ea typeface="Oxygen"/>
                <a:cs typeface="Oxygen"/>
                <a:sym typeface="Oxygen"/>
              </a:rPr>
              <a:t> CPN si </a:t>
            </a:r>
            <a:r>
              <a:rPr lang="fr-FR" dirty="0" err="1" smtClean="0">
                <a:solidFill>
                  <a:prstClr val="black"/>
                </a:solidFill>
                <a:latin typeface="Oxygen"/>
                <a:ea typeface="Oxygen"/>
                <a:cs typeface="Oxygen"/>
                <a:sym typeface="Oxygen"/>
              </a:rPr>
              <a:t>sunt</a:t>
            </a:r>
            <a:r>
              <a:rPr lang="fr-FR" dirty="0" smtClean="0">
                <a:solidFill>
                  <a:prstClr val="black"/>
                </a:solidFill>
                <a:latin typeface="Oxygen"/>
                <a:ea typeface="Oxygen"/>
                <a:cs typeface="Oxygen"/>
                <a:sym typeface="Oxygen"/>
              </a:rPr>
              <a:t> </a:t>
            </a:r>
            <a:r>
              <a:rPr lang="fr-FR" dirty="0" err="1" smtClean="0">
                <a:solidFill>
                  <a:prstClr val="black"/>
                </a:solidFill>
                <a:latin typeface="Oxygen"/>
                <a:ea typeface="Oxygen"/>
                <a:cs typeface="Oxygen"/>
                <a:sym typeface="Oxygen"/>
              </a:rPr>
              <a:t>lasate</a:t>
            </a:r>
            <a:r>
              <a:rPr lang="fr-FR" dirty="0" smtClean="0">
                <a:solidFill>
                  <a:prstClr val="black"/>
                </a:solidFill>
                <a:latin typeface="Oxygen"/>
                <a:ea typeface="Oxygen"/>
                <a:cs typeface="Oxygen"/>
                <a:sym typeface="Oxygen"/>
              </a:rPr>
              <a:t> </a:t>
            </a:r>
            <a:r>
              <a:rPr lang="fr-FR" dirty="0" err="1" smtClean="0">
                <a:solidFill>
                  <a:prstClr val="black"/>
                </a:solidFill>
                <a:latin typeface="Oxygen"/>
                <a:ea typeface="Oxygen"/>
                <a:cs typeface="Oxygen"/>
                <a:sym typeface="Oxygen"/>
              </a:rPr>
              <a:t>pentru</a:t>
            </a:r>
            <a:r>
              <a:rPr lang="fr-FR" dirty="0" smtClean="0">
                <a:solidFill>
                  <a:prstClr val="black"/>
                </a:solidFill>
                <a:latin typeface="Oxygen"/>
                <a:ea typeface="Oxygen"/>
                <a:cs typeface="Oxygen"/>
                <a:sym typeface="Oxygen"/>
              </a:rPr>
              <a:t> a fi </a:t>
            </a:r>
            <a:r>
              <a:rPr lang="fr-FR" dirty="0" err="1" smtClean="0">
                <a:solidFill>
                  <a:prstClr val="black"/>
                </a:solidFill>
                <a:latin typeface="Oxygen"/>
                <a:ea typeface="Oxygen"/>
                <a:cs typeface="Oxygen"/>
                <a:sym typeface="Oxygen"/>
              </a:rPr>
              <a:t>atasate</a:t>
            </a:r>
            <a:r>
              <a:rPr lang="fr-FR" dirty="0" smtClean="0">
                <a:solidFill>
                  <a:prstClr val="black"/>
                </a:solidFill>
                <a:latin typeface="Oxygen"/>
                <a:ea typeface="Oxygen"/>
                <a:cs typeface="Oxygen"/>
                <a:sym typeface="Oxygen"/>
              </a:rPr>
              <a:t> la </a:t>
            </a:r>
            <a:r>
              <a:rPr lang="fr-FR" dirty="0" err="1" smtClean="0">
                <a:solidFill>
                  <a:prstClr val="black"/>
                </a:solidFill>
                <a:latin typeface="Oxygen"/>
                <a:ea typeface="Oxygen"/>
                <a:cs typeface="Oxygen"/>
                <a:sym typeface="Oxygen"/>
              </a:rPr>
              <a:t>raportul</a:t>
            </a:r>
            <a:r>
              <a:rPr lang="fr-FR" dirty="0" smtClean="0">
                <a:solidFill>
                  <a:prstClr val="black"/>
                </a:solidFill>
                <a:latin typeface="Oxygen"/>
                <a:ea typeface="Oxygen"/>
                <a:cs typeface="Oxygen"/>
                <a:sym typeface="Oxygen"/>
              </a:rPr>
              <a:t> final</a:t>
            </a:r>
            <a:endParaRPr lang="fr-FR" dirty="0">
              <a:solidFill>
                <a:prstClr val="black"/>
              </a:solidFill>
              <a:latin typeface="Oxygen"/>
              <a:ea typeface="Oxygen"/>
              <a:cs typeface="Oxygen"/>
              <a:sym typeface="Oxygen"/>
            </a:endParaRPr>
          </a:p>
          <a:p>
            <a:pPr marL="342900" indent="-342900" algn="just">
              <a:buAutoNum type="arabicPeriod"/>
            </a:pPr>
            <a:endParaRPr lang="fr-FR" dirty="0">
              <a:solidFill>
                <a:prstClr val="black"/>
              </a:solidFill>
              <a:latin typeface="Oxygen"/>
              <a:ea typeface="Oxygen"/>
              <a:cs typeface="Oxygen"/>
              <a:sym typeface="Oxygen"/>
            </a:endParaRPr>
          </a:p>
          <a:p>
            <a:pPr marL="342900" indent="-342900" algn="just">
              <a:buAutoNum type="arabicPeriod"/>
            </a:pPr>
            <a:endParaRPr lang="ro-RO" dirty="0" smtClean="0">
              <a:solidFill>
                <a:prstClr val="black"/>
              </a:solidFill>
              <a:latin typeface="Oxygen"/>
              <a:ea typeface="Oxygen"/>
              <a:cs typeface="Oxygen"/>
              <a:sym typeface="Oxygen"/>
            </a:endParaRPr>
          </a:p>
          <a:p>
            <a:pPr marL="342900" indent="-342900">
              <a:buAutoNum type="arabicPeriod"/>
            </a:pPr>
            <a:endParaRPr lang="ro-RO" dirty="0" smtClean="0"/>
          </a:p>
          <a:p>
            <a:endParaRPr lang="ro-RO" dirty="0" smtClean="0"/>
          </a:p>
          <a:p>
            <a:r>
              <a:rPr lang="ro-RO" dirty="0" smtClean="0"/>
              <a:t> </a:t>
            </a:r>
            <a:endParaRPr lang="en-US" dirty="0"/>
          </a:p>
        </p:txBody>
      </p:sp>
      <p:pic>
        <p:nvPicPr>
          <p:cNvPr id="4" name="Picture 3"/>
          <p:cNvPicPr>
            <a:picLocks noChangeAspect="1"/>
          </p:cNvPicPr>
          <p:nvPr/>
        </p:nvPicPr>
        <p:blipFill>
          <a:blip r:embed="rId3"/>
          <a:stretch>
            <a:fillRect/>
          </a:stretch>
        </p:blipFill>
        <p:spPr>
          <a:xfrm>
            <a:off x="304800" y="5867400"/>
            <a:ext cx="8474174" cy="847417"/>
          </a:xfrm>
          <a:prstGeom prst="rect">
            <a:avLst/>
          </a:prstGeom>
        </p:spPr>
      </p:pic>
    </p:spTree>
    <p:extLst>
      <p:ext uri="{BB962C8B-B14F-4D97-AF65-F5344CB8AC3E}">
        <p14:creationId xmlns:p14="http://schemas.microsoft.com/office/powerpoint/2010/main" val="27867162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18"/>
        <p:cNvGrpSpPr/>
        <p:nvPr/>
      </p:nvGrpSpPr>
      <p:grpSpPr>
        <a:xfrm>
          <a:off x="0" y="0"/>
          <a:ext cx="0" cy="0"/>
          <a:chOff x="0" y="0"/>
          <a:chExt cx="0" cy="0"/>
        </a:xfrm>
      </p:grpSpPr>
      <p:sp>
        <p:nvSpPr>
          <p:cNvPr id="2419" name="Google Shape;2419;p44"/>
          <p:cNvSpPr txBox="1">
            <a:spLocks noGrp="1"/>
          </p:cNvSpPr>
          <p:nvPr>
            <p:ph type="title"/>
          </p:nvPr>
        </p:nvSpPr>
        <p:spPr>
          <a:xfrm>
            <a:off x="225737" y="836503"/>
            <a:ext cx="8229600" cy="359400"/>
          </a:xfrm>
          <a:prstGeom prst="rect">
            <a:avLst/>
          </a:prstGeom>
        </p:spPr>
        <p:txBody>
          <a:bodyPr spcFirstLastPara="1" vert="horz" wrap="square" lIns="91425" tIns="91425" rIns="91425" bIns="91425" numCol="1" anchor="ctr" anchorCtr="0" compatLnSpc="1">
            <a:prstTxWarp prst="textNoShape">
              <a:avLst/>
            </a:prstTxWarp>
            <a:noAutofit/>
          </a:bodyPr>
          <a:lstStyle/>
          <a:p>
            <a:pPr>
              <a:spcBef>
                <a:spcPts val="0"/>
              </a:spcBef>
              <a:spcAft>
                <a:spcPts val="0"/>
              </a:spcAft>
            </a:pPr>
            <a:r>
              <a:rPr lang="ro-RO" dirty="0" smtClean="0"/>
              <a:t>Rapoarte de proiect </a:t>
            </a:r>
            <a:br>
              <a:rPr lang="ro-RO" dirty="0" smtClean="0"/>
            </a:br>
            <a:r>
              <a:rPr lang="ro-RO" sz="2400" dirty="0" smtClean="0"/>
              <a:t>Erori frecvente</a:t>
            </a:r>
            <a:endParaRPr dirty="0"/>
          </a:p>
        </p:txBody>
      </p:sp>
      <p:sp>
        <p:nvSpPr>
          <p:cNvPr id="2" name="TextBox 1"/>
          <p:cNvSpPr txBox="1"/>
          <p:nvPr/>
        </p:nvSpPr>
        <p:spPr>
          <a:xfrm>
            <a:off x="685800" y="1600200"/>
            <a:ext cx="8077200" cy="6740307"/>
          </a:xfrm>
          <a:prstGeom prst="rect">
            <a:avLst/>
          </a:prstGeom>
          <a:noFill/>
        </p:spPr>
        <p:txBody>
          <a:bodyPr wrap="square" rtlCol="0">
            <a:spAutoFit/>
          </a:bodyPr>
          <a:lstStyle/>
          <a:p>
            <a:pPr marL="342900" indent="-342900" algn="just">
              <a:buAutoNum type="arabicPeriod"/>
            </a:pPr>
            <a:r>
              <a:rPr lang="ro-RO" dirty="0" smtClean="0">
                <a:sym typeface="Oxygen"/>
              </a:rPr>
              <a:t>Rapoartele nu sunt depuse la termenul de 6 luni</a:t>
            </a:r>
            <a:endParaRPr lang="ro-RO" dirty="0" smtClean="0">
              <a:solidFill>
                <a:prstClr val="black"/>
              </a:solidFill>
              <a:latin typeface="Oxygen"/>
              <a:ea typeface="Oxygen"/>
              <a:cs typeface="Oxygen"/>
              <a:sym typeface="Oxygen"/>
            </a:endParaRPr>
          </a:p>
          <a:p>
            <a:pPr marL="342900" indent="-342900" algn="just">
              <a:buAutoNum type="arabicPeriod"/>
            </a:pPr>
            <a:endParaRPr lang="ro-RO" dirty="0" smtClean="0">
              <a:solidFill>
                <a:prstClr val="black"/>
              </a:solidFill>
              <a:latin typeface="Oxygen"/>
              <a:ea typeface="Oxygen"/>
              <a:cs typeface="Oxygen"/>
              <a:sym typeface="Oxygen"/>
            </a:endParaRPr>
          </a:p>
          <a:p>
            <a:pPr marL="342900" indent="-342900" algn="just">
              <a:buAutoNum type="arabicPeriod"/>
            </a:pPr>
            <a:r>
              <a:rPr lang="ro-RO" dirty="0">
                <a:solidFill>
                  <a:prstClr val="black"/>
                </a:solidFill>
                <a:latin typeface="Oxygen"/>
                <a:ea typeface="Oxygen"/>
                <a:cs typeface="Oxygen"/>
                <a:sym typeface="Oxygen"/>
              </a:rPr>
              <a:t>Informațiile sunt prezentate în termeni foarte generali, fără detalii specifice</a:t>
            </a:r>
          </a:p>
          <a:p>
            <a:pPr marL="342900" indent="-342900" algn="just">
              <a:buAutoNum type="arabicPeriod"/>
            </a:pPr>
            <a:endParaRPr lang="ro-RO" dirty="0">
              <a:solidFill>
                <a:prstClr val="black"/>
              </a:solidFill>
              <a:latin typeface="Oxygen"/>
              <a:ea typeface="Oxygen"/>
              <a:cs typeface="Oxygen"/>
              <a:sym typeface="Oxygen"/>
            </a:endParaRPr>
          </a:p>
          <a:p>
            <a:pPr marL="342900" indent="-342900" algn="just">
              <a:buAutoNum type="arabicPeriod"/>
            </a:pPr>
            <a:r>
              <a:rPr lang="fr-FR" dirty="0">
                <a:solidFill>
                  <a:prstClr val="black"/>
                </a:solidFill>
                <a:latin typeface="Oxygen"/>
                <a:ea typeface="Oxygen"/>
                <a:cs typeface="Oxygen"/>
                <a:sym typeface="Oxygen"/>
              </a:rPr>
              <a:t>Nu </a:t>
            </a:r>
            <a:r>
              <a:rPr lang="fr-FR" dirty="0" err="1">
                <a:solidFill>
                  <a:prstClr val="black"/>
                </a:solidFill>
                <a:latin typeface="Oxygen"/>
                <a:ea typeface="Oxygen"/>
                <a:cs typeface="Oxygen"/>
                <a:sym typeface="Oxygen"/>
              </a:rPr>
              <a:t>sunt</a:t>
            </a:r>
            <a:r>
              <a:rPr lang="fr-FR" dirty="0">
                <a:solidFill>
                  <a:prstClr val="black"/>
                </a:solidFill>
                <a:latin typeface="Oxygen"/>
                <a:ea typeface="Oxygen"/>
                <a:cs typeface="Oxygen"/>
                <a:sym typeface="Oxygen"/>
              </a:rPr>
              <a:t> incluse </a:t>
            </a:r>
            <a:r>
              <a:rPr lang="fr-FR" dirty="0" err="1">
                <a:solidFill>
                  <a:prstClr val="black"/>
                </a:solidFill>
                <a:latin typeface="Oxygen"/>
                <a:ea typeface="Oxygen"/>
                <a:cs typeface="Oxygen"/>
                <a:sym typeface="Oxygen"/>
              </a:rPr>
              <a:t>informații</a:t>
            </a:r>
            <a:r>
              <a:rPr lang="fr-FR" dirty="0">
                <a:solidFill>
                  <a:prstClr val="black"/>
                </a:solidFill>
                <a:latin typeface="Oxygen"/>
                <a:ea typeface="Oxygen"/>
                <a:cs typeface="Oxygen"/>
                <a:sym typeface="Oxygen"/>
              </a:rPr>
              <a:t> </a:t>
            </a:r>
            <a:r>
              <a:rPr lang="fr-FR" dirty="0" err="1">
                <a:solidFill>
                  <a:prstClr val="black"/>
                </a:solidFill>
                <a:latin typeface="Oxygen"/>
                <a:ea typeface="Oxygen"/>
                <a:cs typeface="Oxygen"/>
                <a:sym typeface="Oxygen"/>
              </a:rPr>
              <a:t>descrise</a:t>
            </a:r>
            <a:r>
              <a:rPr lang="fr-FR" dirty="0">
                <a:solidFill>
                  <a:prstClr val="black"/>
                </a:solidFill>
                <a:latin typeface="Oxygen"/>
                <a:ea typeface="Oxygen"/>
                <a:cs typeface="Oxygen"/>
                <a:sym typeface="Oxygen"/>
              </a:rPr>
              <a:t> </a:t>
            </a:r>
            <a:r>
              <a:rPr lang="fr-FR" dirty="0" err="1">
                <a:solidFill>
                  <a:prstClr val="black"/>
                </a:solidFill>
                <a:latin typeface="Oxygen"/>
                <a:ea typeface="Oxygen"/>
                <a:cs typeface="Oxygen"/>
                <a:sym typeface="Oxygen"/>
              </a:rPr>
              <a:t>în</a:t>
            </a:r>
            <a:r>
              <a:rPr lang="fr-FR" dirty="0">
                <a:solidFill>
                  <a:prstClr val="black"/>
                </a:solidFill>
                <a:latin typeface="Oxygen"/>
                <a:ea typeface="Oxygen"/>
                <a:cs typeface="Oxygen"/>
                <a:sym typeface="Oxygen"/>
              </a:rPr>
              <a:t> </a:t>
            </a:r>
            <a:r>
              <a:rPr lang="fr-FR" dirty="0" err="1">
                <a:solidFill>
                  <a:prstClr val="black"/>
                </a:solidFill>
                <a:latin typeface="Oxygen"/>
                <a:ea typeface="Oxygen"/>
                <a:cs typeface="Oxygen"/>
                <a:sym typeface="Oxygen"/>
              </a:rPr>
              <a:t>rapoartele</a:t>
            </a:r>
            <a:r>
              <a:rPr lang="fr-FR" dirty="0">
                <a:solidFill>
                  <a:prstClr val="black"/>
                </a:solidFill>
                <a:latin typeface="Oxygen"/>
                <a:ea typeface="Oxygen"/>
                <a:cs typeface="Oxygen"/>
                <a:sym typeface="Oxygen"/>
              </a:rPr>
              <a:t> de </a:t>
            </a:r>
            <a:r>
              <a:rPr lang="fr-FR" dirty="0" err="1">
                <a:solidFill>
                  <a:prstClr val="black"/>
                </a:solidFill>
                <a:latin typeface="Oxygen"/>
                <a:ea typeface="Oxygen"/>
                <a:cs typeface="Oxygen"/>
                <a:sym typeface="Oxygen"/>
              </a:rPr>
              <a:t>parteneri</a:t>
            </a:r>
            <a:r>
              <a:rPr lang="fr-FR" dirty="0">
                <a:solidFill>
                  <a:prstClr val="black"/>
                </a:solidFill>
                <a:latin typeface="Oxygen"/>
                <a:ea typeface="Oxygen"/>
                <a:cs typeface="Oxygen"/>
                <a:sym typeface="Oxygen"/>
              </a:rPr>
              <a:t> / ale </a:t>
            </a:r>
            <a:r>
              <a:rPr lang="fr-FR" dirty="0" err="1">
                <a:solidFill>
                  <a:prstClr val="black"/>
                </a:solidFill>
                <a:latin typeface="Oxygen"/>
                <a:ea typeface="Oxygen"/>
                <a:cs typeface="Oxygen"/>
                <a:sym typeface="Oxygen"/>
              </a:rPr>
              <a:t>tuturor</a:t>
            </a:r>
            <a:r>
              <a:rPr lang="fr-FR" dirty="0">
                <a:solidFill>
                  <a:prstClr val="black"/>
                </a:solidFill>
                <a:latin typeface="Oxygen"/>
                <a:ea typeface="Oxygen"/>
                <a:cs typeface="Oxygen"/>
                <a:sym typeface="Oxygen"/>
              </a:rPr>
              <a:t> </a:t>
            </a:r>
            <a:r>
              <a:rPr lang="fr-FR" dirty="0" err="1">
                <a:solidFill>
                  <a:prstClr val="black"/>
                </a:solidFill>
                <a:latin typeface="Oxygen"/>
                <a:ea typeface="Oxygen"/>
                <a:cs typeface="Oxygen"/>
                <a:sym typeface="Oxygen"/>
              </a:rPr>
              <a:t>partenerilor</a:t>
            </a:r>
            <a:endParaRPr lang="fr-FR" dirty="0">
              <a:solidFill>
                <a:prstClr val="black"/>
              </a:solidFill>
              <a:latin typeface="Oxygen"/>
              <a:ea typeface="Oxygen"/>
              <a:cs typeface="Oxygen"/>
              <a:sym typeface="Oxygen"/>
            </a:endParaRPr>
          </a:p>
          <a:p>
            <a:pPr marL="342900" indent="-342900" algn="just">
              <a:buAutoNum type="arabicPeriod"/>
            </a:pPr>
            <a:endParaRPr lang="ro-RO" dirty="0">
              <a:solidFill>
                <a:prstClr val="black"/>
              </a:solidFill>
              <a:latin typeface="Oxygen"/>
              <a:ea typeface="Oxygen"/>
              <a:cs typeface="Oxygen"/>
              <a:sym typeface="Oxygen"/>
            </a:endParaRPr>
          </a:p>
          <a:p>
            <a:pPr marL="342900" indent="-342900" algn="just">
              <a:buAutoNum type="arabicPeriod"/>
            </a:pPr>
            <a:r>
              <a:rPr lang="ro-RO" dirty="0">
                <a:solidFill>
                  <a:prstClr val="black"/>
                </a:solidFill>
                <a:latin typeface="Oxygen"/>
                <a:ea typeface="Oxygen"/>
                <a:cs typeface="Oxygen"/>
                <a:sym typeface="Oxygen"/>
              </a:rPr>
              <a:t>Informațiile sunt preluate din fiecare raport de partener, fără a fi corelate la nivel de </a:t>
            </a:r>
            <a:r>
              <a:rPr lang="ro-RO" dirty="0" smtClean="0">
                <a:solidFill>
                  <a:prstClr val="black"/>
                </a:solidFill>
                <a:latin typeface="Oxygen"/>
                <a:ea typeface="Oxygen"/>
                <a:cs typeface="Oxygen"/>
                <a:sym typeface="Oxygen"/>
              </a:rPr>
              <a:t>proiect</a:t>
            </a:r>
          </a:p>
          <a:p>
            <a:pPr marL="342900" indent="-342900" algn="just">
              <a:buAutoNum type="arabicPeriod"/>
            </a:pPr>
            <a:endParaRPr lang="ro-RO" dirty="0">
              <a:solidFill>
                <a:prstClr val="black"/>
              </a:solidFill>
              <a:latin typeface="Oxygen"/>
              <a:ea typeface="Oxygen"/>
              <a:cs typeface="Oxygen"/>
              <a:sym typeface="Oxygen"/>
            </a:endParaRPr>
          </a:p>
          <a:p>
            <a:pPr marL="342900" indent="-342900" algn="just">
              <a:buAutoNum type="arabicPeriod"/>
            </a:pPr>
            <a:r>
              <a:rPr lang="ro-RO" dirty="0">
                <a:solidFill>
                  <a:prstClr val="black"/>
                </a:solidFill>
                <a:latin typeface="Oxygen"/>
                <a:ea typeface="Oxygen"/>
                <a:cs typeface="Oxygen"/>
                <a:sym typeface="Oxygen"/>
              </a:rPr>
              <a:t>Progresul activităților nu este susținut de documente justificative</a:t>
            </a:r>
          </a:p>
          <a:p>
            <a:pPr marL="342900" indent="-342900" algn="just">
              <a:buAutoNum type="arabicPeriod"/>
            </a:pPr>
            <a:endParaRPr lang="ro-RO" dirty="0" smtClean="0">
              <a:solidFill>
                <a:prstClr val="black"/>
              </a:solidFill>
              <a:latin typeface="Oxygen"/>
              <a:ea typeface="Oxygen"/>
              <a:cs typeface="Oxygen"/>
              <a:sym typeface="Oxygen"/>
            </a:endParaRPr>
          </a:p>
          <a:p>
            <a:pPr marL="342900" indent="-342900" algn="just">
              <a:buAutoNum type="arabicPeriod"/>
            </a:pPr>
            <a:r>
              <a:rPr lang="ro-RO" dirty="0">
                <a:solidFill>
                  <a:prstClr val="black"/>
                </a:solidFill>
                <a:latin typeface="Oxygen"/>
                <a:ea typeface="Oxygen"/>
                <a:cs typeface="Oxygen"/>
                <a:sym typeface="Oxygen"/>
              </a:rPr>
              <a:t>Informațiile sunt prezentate în limba română / bulgară și nu în </a:t>
            </a:r>
            <a:r>
              <a:rPr lang="ro-RO" dirty="0" smtClean="0">
                <a:solidFill>
                  <a:prstClr val="black"/>
                </a:solidFill>
                <a:latin typeface="Oxygen"/>
                <a:ea typeface="Oxygen"/>
                <a:cs typeface="Oxygen"/>
                <a:sym typeface="Oxygen"/>
              </a:rPr>
              <a:t>engleză</a:t>
            </a:r>
          </a:p>
          <a:p>
            <a:pPr marL="342900" indent="-342900" algn="just">
              <a:buAutoNum type="arabicPeriod"/>
            </a:pPr>
            <a:endParaRPr lang="ro-RO" dirty="0">
              <a:solidFill>
                <a:prstClr val="black"/>
              </a:solidFill>
              <a:latin typeface="Oxygen"/>
              <a:ea typeface="Oxygen"/>
              <a:cs typeface="Oxygen"/>
              <a:sym typeface="Oxygen"/>
            </a:endParaRPr>
          </a:p>
          <a:p>
            <a:pPr marL="342900" indent="-342900" algn="just">
              <a:buAutoNum type="arabicPeriod"/>
            </a:pPr>
            <a:r>
              <a:rPr lang="ro-RO" dirty="0">
                <a:solidFill>
                  <a:prstClr val="black"/>
                </a:solidFill>
                <a:latin typeface="Oxygen"/>
                <a:ea typeface="Oxygen"/>
                <a:cs typeface="Oxygen"/>
                <a:sym typeface="Oxygen"/>
              </a:rPr>
              <a:t>Denumirea documentelor suport nu este in limba engleză sau nu descrie pe scurt conținutul </a:t>
            </a:r>
          </a:p>
          <a:p>
            <a:pPr marL="342900" indent="-342900" algn="just">
              <a:buAutoNum type="arabicPeriod"/>
            </a:pPr>
            <a:endParaRPr lang="ro-RO" dirty="0" smtClean="0">
              <a:solidFill>
                <a:prstClr val="black"/>
              </a:solidFill>
              <a:latin typeface="Oxygen"/>
              <a:ea typeface="Oxygen"/>
              <a:cs typeface="Oxygen"/>
              <a:sym typeface="Oxygen"/>
            </a:endParaRPr>
          </a:p>
          <a:p>
            <a:pPr marL="342900" indent="-342900" algn="just">
              <a:buAutoNum type="arabicPeriod"/>
            </a:pPr>
            <a:r>
              <a:rPr lang="ro-RO" dirty="0">
                <a:solidFill>
                  <a:prstClr val="black"/>
                </a:solidFill>
                <a:latin typeface="Oxygen"/>
                <a:ea typeface="Oxygen"/>
                <a:cs typeface="Oxygen"/>
                <a:sym typeface="Oxygen"/>
              </a:rPr>
              <a:t>Același document este încărcat în </a:t>
            </a:r>
            <a:r>
              <a:rPr lang="ro-RO" dirty="0" err="1">
                <a:solidFill>
                  <a:prstClr val="black"/>
                </a:solidFill>
                <a:latin typeface="Oxygen"/>
                <a:ea typeface="Oxygen"/>
                <a:cs typeface="Oxygen"/>
                <a:sym typeface="Oxygen"/>
              </a:rPr>
              <a:t>eMS</a:t>
            </a:r>
            <a:r>
              <a:rPr lang="ro-RO" dirty="0">
                <a:solidFill>
                  <a:prstClr val="black"/>
                </a:solidFill>
                <a:latin typeface="Oxygen"/>
                <a:ea typeface="Oxygen"/>
                <a:cs typeface="Oxygen"/>
                <a:sym typeface="Oxygen"/>
              </a:rPr>
              <a:t> de mai multe ori</a:t>
            </a:r>
          </a:p>
          <a:p>
            <a:pPr marL="342900" indent="-342900" algn="just">
              <a:buAutoNum type="arabicPeriod"/>
            </a:pPr>
            <a:endParaRPr lang="ro-RO" dirty="0">
              <a:solidFill>
                <a:prstClr val="black"/>
              </a:solidFill>
              <a:latin typeface="Oxygen"/>
              <a:ea typeface="Oxygen"/>
              <a:cs typeface="Oxygen"/>
              <a:sym typeface="Oxygen"/>
            </a:endParaRPr>
          </a:p>
          <a:p>
            <a:pPr marL="342900" indent="-342900" algn="just">
              <a:buAutoNum type="arabicPeriod"/>
            </a:pPr>
            <a:endParaRPr lang="ro-RO" dirty="0">
              <a:solidFill>
                <a:prstClr val="black"/>
              </a:solidFill>
              <a:latin typeface="Oxygen"/>
              <a:ea typeface="Oxygen"/>
              <a:cs typeface="Oxygen"/>
              <a:sym typeface="Oxygen"/>
            </a:endParaRPr>
          </a:p>
          <a:p>
            <a:pPr marL="342900" indent="-342900" algn="just">
              <a:buAutoNum type="arabicPeriod"/>
            </a:pPr>
            <a:endParaRPr lang="fr-FR" dirty="0">
              <a:solidFill>
                <a:prstClr val="black"/>
              </a:solidFill>
              <a:latin typeface="Oxygen"/>
              <a:ea typeface="Oxygen"/>
              <a:cs typeface="Oxygen"/>
              <a:sym typeface="Oxygen"/>
            </a:endParaRPr>
          </a:p>
          <a:p>
            <a:pPr marL="342900" indent="-342900" algn="just">
              <a:buAutoNum type="arabicPeriod"/>
            </a:pPr>
            <a:endParaRPr lang="ro-RO" dirty="0" smtClean="0">
              <a:solidFill>
                <a:prstClr val="black"/>
              </a:solidFill>
              <a:latin typeface="Oxygen"/>
              <a:ea typeface="Oxygen"/>
              <a:cs typeface="Oxygen"/>
              <a:sym typeface="Oxygen"/>
            </a:endParaRPr>
          </a:p>
          <a:p>
            <a:endParaRPr lang="ro-RO" dirty="0" smtClean="0"/>
          </a:p>
          <a:p>
            <a:r>
              <a:rPr lang="ro-RO" dirty="0" smtClean="0"/>
              <a:t> </a:t>
            </a:r>
            <a:endParaRPr lang="en-US" dirty="0"/>
          </a:p>
        </p:txBody>
      </p:sp>
    </p:spTree>
    <p:extLst>
      <p:ext uri="{BB962C8B-B14F-4D97-AF65-F5344CB8AC3E}">
        <p14:creationId xmlns:p14="http://schemas.microsoft.com/office/powerpoint/2010/main" val="5390182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18"/>
        <p:cNvGrpSpPr/>
        <p:nvPr/>
      </p:nvGrpSpPr>
      <p:grpSpPr>
        <a:xfrm>
          <a:off x="0" y="0"/>
          <a:ext cx="0" cy="0"/>
          <a:chOff x="0" y="0"/>
          <a:chExt cx="0" cy="0"/>
        </a:xfrm>
      </p:grpSpPr>
      <p:sp>
        <p:nvSpPr>
          <p:cNvPr id="2419" name="Google Shape;2419;p44"/>
          <p:cNvSpPr txBox="1">
            <a:spLocks noGrp="1"/>
          </p:cNvSpPr>
          <p:nvPr>
            <p:ph type="title"/>
          </p:nvPr>
        </p:nvSpPr>
        <p:spPr>
          <a:xfrm>
            <a:off x="225737" y="836503"/>
            <a:ext cx="8229600" cy="359400"/>
          </a:xfrm>
          <a:prstGeom prst="rect">
            <a:avLst/>
          </a:prstGeom>
        </p:spPr>
        <p:txBody>
          <a:bodyPr spcFirstLastPara="1" vert="horz" wrap="square" lIns="91425" tIns="91425" rIns="91425" bIns="91425" numCol="1" anchor="ctr" anchorCtr="0" compatLnSpc="1">
            <a:prstTxWarp prst="textNoShape">
              <a:avLst/>
            </a:prstTxWarp>
            <a:noAutofit/>
          </a:bodyPr>
          <a:lstStyle/>
          <a:p>
            <a:pPr>
              <a:spcBef>
                <a:spcPts val="0"/>
              </a:spcBef>
              <a:spcAft>
                <a:spcPts val="0"/>
              </a:spcAft>
            </a:pPr>
            <a:r>
              <a:rPr lang="ro-RO" dirty="0" smtClean="0"/>
              <a:t>Rapoarte finale</a:t>
            </a:r>
            <a:br>
              <a:rPr lang="ro-RO" dirty="0" smtClean="0"/>
            </a:br>
            <a:r>
              <a:rPr lang="ro-RO" sz="2400" dirty="0" smtClean="0"/>
              <a:t>Erori frecvente</a:t>
            </a:r>
            <a:endParaRPr dirty="0"/>
          </a:p>
        </p:txBody>
      </p:sp>
      <p:sp>
        <p:nvSpPr>
          <p:cNvPr id="2" name="TextBox 1"/>
          <p:cNvSpPr txBox="1"/>
          <p:nvPr/>
        </p:nvSpPr>
        <p:spPr>
          <a:xfrm>
            <a:off x="685800" y="1600200"/>
            <a:ext cx="8077200" cy="5078313"/>
          </a:xfrm>
          <a:prstGeom prst="rect">
            <a:avLst/>
          </a:prstGeom>
          <a:noFill/>
        </p:spPr>
        <p:txBody>
          <a:bodyPr wrap="square" rtlCol="0">
            <a:spAutoFit/>
          </a:bodyPr>
          <a:lstStyle/>
          <a:p>
            <a:pPr marL="342900" indent="-342900" algn="just">
              <a:buAutoNum type="arabicPeriod"/>
            </a:pPr>
            <a:r>
              <a:rPr lang="ro-RO" dirty="0" smtClean="0">
                <a:sym typeface="Oxygen"/>
              </a:rPr>
              <a:t>Rapoartele nu sunt depuse la termenul de 5 luni</a:t>
            </a:r>
          </a:p>
          <a:p>
            <a:pPr marL="342900" indent="-342900" algn="just">
              <a:buAutoNum type="arabicPeriod"/>
            </a:pPr>
            <a:endParaRPr lang="ro-RO" dirty="0">
              <a:solidFill>
                <a:prstClr val="black"/>
              </a:solidFill>
              <a:latin typeface="Oxygen"/>
              <a:ea typeface="Oxygen"/>
              <a:cs typeface="Oxygen"/>
              <a:sym typeface="Oxygen"/>
            </a:endParaRPr>
          </a:p>
          <a:p>
            <a:pPr marL="342900" indent="-342900" algn="just">
              <a:buAutoNum type="arabicPeriod"/>
            </a:pPr>
            <a:r>
              <a:rPr lang="ro-RO" dirty="0" smtClean="0">
                <a:solidFill>
                  <a:prstClr val="black"/>
                </a:solidFill>
                <a:latin typeface="Oxygen"/>
                <a:ea typeface="Oxygen"/>
                <a:cs typeface="Oxygen"/>
                <a:sym typeface="Oxygen"/>
              </a:rPr>
              <a:t>Nu sunt însoțite de ultimul raport ”financiar”</a:t>
            </a:r>
          </a:p>
          <a:p>
            <a:pPr marL="342900" indent="-342900" algn="just">
              <a:buAutoNum type="arabicPeriod"/>
            </a:pPr>
            <a:endParaRPr lang="ro-RO" dirty="0" smtClean="0">
              <a:solidFill>
                <a:prstClr val="black"/>
              </a:solidFill>
              <a:latin typeface="Oxygen"/>
              <a:ea typeface="Oxygen"/>
              <a:cs typeface="Oxygen"/>
              <a:sym typeface="Oxygen"/>
            </a:endParaRPr>
          </a:p>
          <a:p>
            <a:pPr marL="342900" indent="-342900" algn="just">
              <a:buAutoNum type="arabicPeriod"/>
            </a:pPr>
            <a:r>
              <a:rPr lang="ro-RO" dirty="0" smtClean="0">
                <a:solidFill>
                  <a:prstClr val="black"/>
                </a:solidFill>
                <a:latin typeface="Oxygen"/>
                <a:ea typeface="Oxygen"/>
                <a:cs typeface="Oxygen"/>
                <a:sym typeface="Oxygen"/>
              </a:rPr>
              <a:t>Nu sunt incluse informații cu privire la întreaga perioadă de implementare</a:t>
            </a:r>
            <a:endParaRPr lang="ro-RO" dirty="0">
              <a:solidFill>
                <a:prstClr val="black"/>
              </a:solidFill>
              <a:latin typeface="Oxygen"/>
              <a:ea typeface="Oxygen"/>
              <a:cs typeface="Oxygen"/>
              <a:sym typeface="Oxygen"/>
            </a:endParaRPr>
          </a:p>
          <a:p>
            <a:pPr marL="342900" indent="-342900" algn="just">
              <a:buAutoNum type="arabicPeriod"/>
            </a:pPr>
            <a:endParaRPr lang="ro-RO" dirty="0">
              <a:solidFill>
                <a:prstClr val="black"/>
              </a:solidFill>
              <a:latin typeface="Oxygen"/>
              <a:ea typeface="Oxygen"/>
              <a:cs typeface="Oxygen"/>
              <a:sym typeface="Oxygen"/>
            </a:endParaRPr>
          </a:p>
          <a:p>
            <a:pPr marL="342900" indent="-342900" algn="just">
              <a:buAutoNum type="arabicPeriod"/>
            </a:pPr>
            <a:r>
              <a:rPr lang="ro-RO" dirty="0" smtClean="0">
                <a:solidFill>
                  <a:prstClr val="black"/>
                </a:solidFill>
                <a:latin typeface="Oxygen"/>
                <a:ea typeface="Oxygen"/>
                <a:cs typeface="Oxygen"/>
                <a:sym typeface="Oxygen"/>
              </a:rPr>
              <a:t>Nu sunt incluse sursele de monitorizare pentru indicatorii raportați</a:t>
            </a:r>
            <a:endParaRPr lang="fr-FR" dirty="0">
              <a:solidFill>
                <a:prstClr val="black"/>
              </a:solidFill>
              <a:latin typeface="Oxygen"/>
              <a:ea typeface="Oxygen"/>
              <a:cs typeface="Oxygen"/>
              <a:sym typeface="Oxygen"/>
            </a:endParaRPr>
          </a:p>
          <a:p>
            <a:pPr marL="342900" indent="-342900" algn="just">
              <a:buAutoNum type="arabicPeriod"/>
            </a:pPr>
            <a:endParaRPr lang="ro-RO" dirty="0">
              <a:solidFill>
                <a:prstClr val="black"/>
              </a:solidFill>
              <a:latin typeface="Oxygen"/>
              <a:ea typeface="Oxygen"/>
              <a:cs typeface="Oxygen"/>
              <a:sym typeface="Oxygen"/>
            </a:endParaRPr>
          </a:p>
          <a:p>
            <a:pPr marL="342900" indent="-342900" algn="just">
              <a:buAutoNum type="arabicPeriod"/>
            </a:pPr>
            <a:r>
              <a:rPr lang="ro-RO" dirty="0" smtClean="0">
                <a:solidFill>
                  <a:prstClr val="black"/>
                </a:solidFill>
                <a:latin typeface="Oxygen"/>
                <a:ea typeface="Oxygen"/>
                <a:cs typeface="Oxygen"/>
                <a:sym typeface="Oxygen"/>
              </a:rPr>
              <a:t>Pentru indicatorii calitativi nu sunt incluse informații relevante privind contribuția proiectului</a:t>
            </a:r>
          </a:p>
          <a:p>
            <a:pPr marL="342900" indent="-342900" algn="just">
              <a:buAutoNum type="arabicPeriod"/>
            </a:pPr>
            <a:endParaRPr lang="ro-RO" dirty="0">
              <a:solidFill>
                <a:prstClr val="black"/>
              </a:solidFill>
              <a:latin typeface="Oxygen"/>
              <a:ea typeface="Oxygen"/>
              <a:cs typeface="Oxygen"/>
              <a:sym typeface="Oxygen"/>
            </a:endParaRPr>
          </a:p>
          <a:p>
            <a:pPr marL="342900" indent="-342900" algn="just">
              <a:buAutoNum type="arabicPeriod"/>
            </a:pPr>
            <a:r>
              <a:rPr lang="ro-RO" dirty="0" smtClean="0">
                <a:solidFill>
                  <a:prstClr val="black"/>
                </a:solidFill>
                <a:latin typeface="Oxygen"/>
                <a:ea typeface="Oxygen"/>
                <a:cs typeface="Oxygen"/>
                <a:sym typeface="Oxygen"/>
              </a:rPr>
              <a:t>Nu sunt încărcate documente suport. Daca acestea sunt deja încărcate în </a:t>
            </a:r>
            <a:r>
              <a:rPr lang="ro-RO" dirty="0" err="1" smtClean="0">
                <a:solidFill>
                  <a:prstClr val="black"/>
                </a:solidFill>
                <a:latin typeface="Oxygen"/>
                <a:ea typeface="Oxygen"/>
                <a:cs typeface="Oxygen"/>
                <a:sym typeface="Oxygen"/>
              </a:rPr>
              <a:t>eMS</a:t>
            </a:r>
            <a:r>
              <a:rPr lang="ro-RO" dirty="0" smtClean="0">
                <a:solidFill>
                  <a:prstClr val="black"/>
                </a:solidFill>
                <a:latin typeface="Oxygen"/>
                <a:ea typeface="Oxygen"/>
                <a:cs typeface="Oxygen"/>
                <a:sym typeface="Oxygen"/>
              </a:rPr>
              <a:t>, nu sunt indicate rapoartele de proiect unde sunt încărcate </a:t>
            </a:r>
            <a:endParaRPr lang="ro-RO" dirty="0">
              <a:solidFill>
                <a:prstClr val="black"/>
              </a:solidFill>
              <a:latin typeface="Oxygen"/>
              <a:ea typeface="Oxygen"/>
              <a:cs typeface="Oxygen"/>
              <a:sym typeface="Oxygen"/>
            </a:endParaRPr>
          </a:p>
          <a:p>
            <a:pPr marL="342900" indent="-342900" algn="just">
              <a:buAutoNum type="arabicPeriod"/>
            </a:pPr>
            <a:endParaRPr lang="ro-RO" dirty="0">
              <a:solidFill>
                <a:prstClr val="black"/>
              </a:solidFill>
              <a:latin typeface="Oxygen"/>
              <a:ea typeface="Oxygen"/>
              <a:cs typeface="Oxygen"/>
              <a:sym typeface="Oxygen"/>
            </a:endParaRPr>
          </a:p>
          <a:p>
            <a:pPr marL="342900" indent="-342900" algn="just">
              <a:buAutoNum type="arabicPeriod"/>
            </a:pPr>
            <a:endParaRPr lang="fr-FR" dirty="0">
              <a:solidFill>
                <a:prstClr val="black"/>
              </a:solidFill>
              <a:latin typeface="Oxygen"/>
              <a:ea typeface="Oxygen"/>
              <a:cs typeface="Oxygen"/>
              <a:sym typeface="Oxygen"/>
            </a:endParaRPr>
          </a:p>
          <a:p>
            <a:pPr marL="342900" indent="-342900" algn="just">
              <a:buAutoNum type="arabicPeriod"/>
            </a:pPr>
            <a:endParaRPr lang="ro-RO" dirty="0" smtClean="0">
              <a:solidFill>
                <a:prstClr val="black"/>
              </a:solidFill>
              <a:latin typeface="Oxygen"/>
              <a:ea typeface="Oxygen"/>
              <a:cs typeface="Oxygen"/>
              <a:sym typeface="Oxygen"/>
            </a:endParaRPr>
          </a:p>
          <a:p>
            <a:endParaRPr lang="ro-RO" dirty="0" smtClean="0"/>
          </a:p>
          <a:p>
            <a:r>
              <a:rPr lang="ro-RO" dirty="0" smtClean="0"/>
              <a:t> </a:t>
            </a:r>
            <a:endParaRPr lang="en-US" dirty="0"/>
          </a:p>
        </p:txBody>
      </p:sp>
      <p:pic>
        <p:nvPicPr>
          <p:cNvPr id="4" name="Picture 3"/>
          <p:cNvPicPr>
            <a:picLocks noChangeAspect="1"/>
          </p:cNvPicPr>
          <p:nvPr/>
        </p:nvPicPr>
        <p:blipFill>
          <a:blip r:embed="rId3"/>
          <a:stretch>
            <a:fillRect/>
          </a:stretch>
        </p:blipFill>
        <p:spPr>
          <a:xfrm>
            <a:off x="304800" y="5867400"/>
            <a:ext cx="8474174" cy="847417"/>
          </a:xfrm>
          <a:prstGeom prst="rect">
            <a:avLst/>
          </a:prstGeom>
        </p:spPr>
      </p:pic>
    </p:spTree>
    <p:extLst>
      <p:ext uri="{BB962C8B-B14F-4D97-AF65-F5344CB8AC3E}">
        <p14:creationId xmlns:p14="http://schemas.microsoft.com/office/powerpoint/2010/main" val="36583524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18"/>
        <p:cNvGrpSpPr/>
        <p:nvPr/>
      </p:nvGrpSpPr>
      <p:grpSpPr>
        <a:xfrm>
          <a:off x="0" y="0"/>
          <a:ext cx="0" cy="0"/>
          <a:chOff x="0" y="0"/>
          <a:chExt cx="0" cy="0"/>
        </a:xfrm>
      </p:grpSpPr>
      <p:sp>
        <p:nvSpPr>
          <p:cNvPr id="2419" name="Google Shape;2419;p44"/>
          <p:cNvSpPr txBox="1">
            <a:spLocks noGrp="1"/>
          </p:cNvSpPr>
          <p:nvPr>
            <p:ph type="title"/>
          </p:nvPr>
        </p:nvSpPr>
        <p:spPr>
          <a:xfrm>
            <a:off x="225737" y="836503"/>
            <a:ext cx="8229600" cy="359400"/>
          </a:xfrm>
          <a:prstGeom prst="rect">
            <a:avLst/>
          </a:prstGeom>
        </p:spPr>
        <p:txBody>
          <a:bodyPr spcFirstLastPara="1" vert="horz" wrap="square" lIns="91425" tIns="91425" rIns="91425" bIns="91425" numCol="1" anchor="ctr" anchorCtr="0" compatLnSpc="1">
            <a:prstTxWarp prst="textNoShape">
              <a:avLst/>
            </a:prstTxWarp>
            <a:noAutofit/>
          </a:bodyPr>
          <a:lstStyle/>
          <a:p>
            <a:pPr>
              <a:spcBef>
                <a:spcPts val="0"/>
              </a:spcBef>
              <a:spcAft>
                <a:spcPts val="0"/>
              </a:spcAft>
            </a:pPr>
            <a:r>
              <a:rPr lang="ro-RO" dirty="0" smtClean="0"/>
              <a:t>Indicatori</a:t>
            </a:r>
            <a:br>
              <a:rPr lang="ro-RO" dirty="0" smtClean="0"/>
            </a:br>
            <a:r>
              <a:rPr lang="ro-RO" sz="2400" dirty="0" smtClean="0"/>
              <a:t>Erori frecvente</a:t>
            </a:r>
            <a:endParaRPr dirty="0"/>
          </a:p>
        </p:txBody>
      </p:sp>
      <p:sp>
        <p:nvSpPr>
          <p:cNvPr id="2" name="TextBox 1"/>
          <p:cNvSpPr txBox="1"/>
          <p:nvPr/>
        </p:nvSpPr>
        <p:spPr>
          <a:xfrm>
            <a:off x="609600" y="1524000"/>
            <a:ext cx="8077200" cy="5663089"/>
          </a:xfrm>
          <a:prstGeom prst="rect">
            <a:avLst/>
          </a:prstGeom>
          <a:noFill/>
        </p:spPr>
        <p:txBody>
          <a:bodyPr wrap="square" rtlCol="0">
            <a:spAutoFit/>
          </a:bodyPr>
          <a:lstStyle/>
          <a:p>
            <a:pPr marR="0" lvl="0" algn="just">
              <a:spcBef>
                <a:spcPts val="600"/>
              </a:spcBef>
              <a:spcAft>
                <a:spcPts val="0"/>
              </a:spcAft>
              <a:tabLst>
                <a:tab pos="0" algn="l"/>
              </a:tabLst>
            </a:pPr>
            <a:r>
              <a:rPr lang="ro-RO" dirty="0" smtClean="0">
                <a:latin typeface="Trebuchet MS" panose="020B0603020202020204" pitchFamily="34" charset="0"/>
                <a:ea typeface="Arial Unicode MS"/>
                <a:cs typeface="Times New Roman" panose="02020603050405020304" pitchFamily="18" charset="0"/>
              </a:rPr>
              <a:t>Conform art. 6, alin 4 </a:t>
            </a:r>
            <a:r>
              <a:rPr lang="ro-RO" dirty="0" err="1" smtClean="0">
                <a:latin typeface="Trebuchet MS" panose="020B0603020202020204" pitchFamily="34" charset="0"/>
                <a:ea typeface="Arial Unicode MS"/>
                <a:cs typeface="Times New Roman" panose="02020603050405020304" pitchFamily="18" charset="0"/>
              </a:rPr>
              <a:t>pt</a:t>
            </a:r>
            <a:r>
              <a:rPr lang="ro-RO" dirty="0" smtClean="0">
                <a:latin typeface="Trebuchet MS" panose="020B0603020202020204" pitchFamily="34" charset="0"/>
                <a:ea typeface="Arial Unicode MS"/>
                <a:cs typeface="Times New Roman" panose="02020603050405020304" pitchFamily="18" charset="0"/>
              </a:rPr>
              <a:t> proiectele aprobate spre finanțare în cadrul celui de al 3-lea apel de proiecte din cadrul </a:t>
            </a:r>
            <a:r>
              <a:rPr lang="ro-RO" dirty="0" err="1" smtClean="0">
                <a:latin typeface="Trebuchet MS" panose="020B0603020202020204" pitchFamily="34" charset="0"/>
                <a:ea typeface="Arial Unicode MS"/>
                <a:cs typeface="Times New Roman" panose="02020603050405020304" pitchFamily="18" charset="0"/>
              </a:rPr>
              <a:t>Interreg</a:t>
            </a:r>
            <a:r>
              <a:rPr lang="ro-RO" dirty="0" smtClean="0">
                <a:latin typeface="Trebuchet MS" panose="020B0603020202020204" pitchFamily="34" charset="0"/>
                <a:ea typeface="Arial Unicode MS"/>
                <a:cs typeface="Times New Roman" panose="02020603050405020304" pitchFamily="18" charset="0"/>
              </a:rPr>
              <a:t> V-A </a:t>
            </a:r>
            <a:r>
              <a:rPr lang="ro-RO" dirty="0" err="1" smtClean="0">
                <a:latin typeface="Trebuchet MS" panose="020B0603020202020204" pitchFamily="34" charset="0"/>
                <a:ea typeface="Arial Unicode MS"/>
                <a:cs typeface="Times New Roman" panose="02020603050405020304" pitchFamily="18" charset="0"/>
              </a:rPr>
              <a:t>Ro-Bg</a:t>
            </a:r>
            <a:r>
              <a:rPr lang="ro-RO" dirty="0" smtClean="0">
                <a:latin typeface="Trebuchet MS" panose="020B0603020202020204" pitchFamily="34" charset="0"/>
                <a:ea typeface="Arial Unicode MS"/>
                <a:cs typeface="Times New Roman" panose="02020603050405020304" pitchFamily="18" charset="0"/>
              </a:rPr>
              <a:t>, având în vedere </a:t>
            </a:r>
            <a:r>
              <a:rPr lang="ro-RO" dirty="0">
                <a:latin typeface="Trebuchet MS" panose="020B0603020202020204" pitchFamily="34" charset="0"/>
                <a:ea typeface="Arial Unicode MS"/>
                <a:cs typeface="Times New Roman" panose="02020603050405020304" pitchFamily="18" charset="0"/>
              </a:rPr>
              <a:t>faptul că </a:t>
            </a:r>
            <a:r>
              <a:rPr lang="ro-RO" dirty="0" smtClean="0">
                <a:latin typeface="Trebuchet MS" panose="020B0603020202020204" pitchFamily="34" charset="0"/>
                <a:ea typeface="Arial Unicode MS"/>
                <a:cs typeface="Times New Roman" panose="02020603050405020304" pitchFamily="18" charset="0"/>
              </a:rPr>
              <a:t>în perioada 2014-2020 s-a pus accent pe rezultate, </a:t>
            </a:r>
            <a:r>
              <a:rPr lang="ro-RO" dirty="0">
                <a:latin typeface="Trebuchet MS" panose="020B0603020202020204" pitchFamily="34" charset="0"/>
                <a:ea typeface="Arial Unicode MS"/>
                <a:cs typeface="Times New Roman" panose="02020603050405020304" pitchFamily="18" charset="0"/>
              </a:rPr>
              <a:t>în cazul în care contribuția proiectului la indicatori este mai mică în comparație cu </a:t>
            </a:r>
            <a:r>
              <a:rPr lang="ro-RO" dirty="0" smtClean="0">
                <a:latin typeface="Trebuchet MS" panose="020B0603020202020204" pitchFamily="34" charset="0"/>
                <a:ea typeface="Arial Unicode MS"/>
                <a:cs typeface="Times New Roman" panose="02020603050405020304" pitchFamily="18" charset="0"/>
              </a:rPr>
              <a:t>țintele din cadrul cererii de finanțare, </a:t>
            </a:r>
            <a:r>
              <a:rPr lang="ro-RO" dirty="0">
                <a:latin typeface="Trebuchet MS" panose="020B0603020202020204" pitchFamily="34" charset="0"/>
                <a:ea typeface="Arial Unicode MS"/>
                <a:cs typeface="Times New Roman" panose="02020603050405020304" pitchFamily="18" charset="0"/>
              </a:rPr>
              <a:t>AM are dreptul de a dezangaja fondurile proiectului prin reducerea bugetului inițial al proiectului și a contribuției corespunzătoare din FEDR, după cum </a:t>
            </a:r>
            <a:r>
              <a:rPr lang="ro-RO" dirty="0" smtClean="0">
                <a:latin typeface="Trebuchet MS" panose="020B0603020202020204" pitchFamily="34" charset="0"/>
                <a:ea typeface="Arial Unicode MS"/>
                <a:cs typeface="Times New Roman" panose="02020603050405020304" pitchFamily="18" charset="0"/>
              </a:rPr>
              <a:t>urmează:</a:t>
            </a:r>
          </a:p>
          <a:p>
            <a:pPr marR="0" lvl="0" algn="just">
              <a:spcBef>
                <a:spcPts val="600"/>
              </a:spcBef>
              <a:spcAft>
                <a:spcPts val="0"/>
              </a:spcAft>
              <a:tabLst>
                <a:tab pos="0" algn="l"/>
              </a:tabLst>
            </a:pPr>
            <a:endParaRPr lang="ro-RO" dirty="0">
              <a:latin typeface="Trebuchet MS" panose="020B0603020202020204" pitchFamily="34" charset="0"/>
              <a:ea typeface="Arial Unicode MS"/>
              <a:cs typeface="Times New Roman" panose="02020603050405020304" pitchFamily="18" charset="0"/>
            </a:endParaRPr>
          </a:p>
          <a:p>
            <a:pPr marR="0" lvl="0" algn="just">
              <a:spcBef>
                <a:spcPts val="600"/>
              </a:spcBef>
              <a:spcAft>
                <a:spcPts val="0"/>
              </a:spcAft>
              <a:tabLst>
                <a:tab pos="0" algn="l"/>
              </a:tabLst>
            </a:pPr>
            <a:r>
              <a:rPr lang="ro-RO" dirty="0" smtClean="0">
                <a:latin typeface="Trebuchet MS" panose="020B0603020202020204" pitchFamily="34" charset="0"/>
                <a:ea typeface="Arial Unicode MS"/>
                <a:cs typeface="Times New Roman" panose="02020603050405020304" pitchFamily="18" charset="0"/>
              </a:rPr>
              <a:t>a. 10</a:t>
            </a:r>
            <a:r>
              <a:rPr lang="ro-RO" dirty="0">
                <a:latin typeface="Trebuchet MS" panose="020B0603020202020204" pitchFamily="34" charset="0"/>
                <a:ea typeface="Arial Unicode MS"/>
                <a:cs typeface="Times New Roman" panose="02020603050405020304" pitchFamily="18" charset="0"/>
              </a:rPr>
              <a:t>% se va aplica bugetului beneficiarilor în </a:t>
            </a:r>
            <a:r>
              <a:rPr lang="ro-RO" dirty="0" smtClean="0">
                <a:latin typeface="Trebuchet MS" panose="020B0603020202020204" pitchFamily="34" charset="0"/>
                <a:ea typeface="Arial Unicode MS"/>
                <a:cs typeface="Times New Roman" panose="02020603050405020304" pitchFamily="18" charset="0"/>
              </a:rPr>
              <a:t>cazul </a:t>
            </a:r>
            <a:r>
              <a:rPr lang="ro-RO" dirty="0">
                <a:latin typeface="Trebuchet MS" panose="020B0603020202020204" pitchFamily="34" charset="0"/>
                <a:ea typeface="Arial Unicode MS"/>
                <a:cs typeface="Times New Roman" panose="02020603050405020304" pitchFamily="18" charset="0"/>
              </a:rPr>
              <a:t>în care indicatorii proiectului au fost atinși sub 75% </a:t>
            </a:r>
            <a:r>
              <a:rPr lang="ro-RO" dirty="0" smtClean="0">
                <a:latin typeface="Trebuchet MS" panose="020B0603020202020204" pitchFamily="34" charset="0"/>
                <a:ea typeface="Arial Unicode MS"/>
                <a:cs typeface="Times New Roman" panose="02020603050405020304" pitchFamily="18" charset="0"/>
              </a:rPr>
              <a:t>din ținta indicatorilor </a:t>
            </a:r>
            <a:r>
              <a:rPr lang="ro-RO" dirty="0">
                <a:latin typeface="Trebuchet MS" panose="020B0603020202020204" pitchFamily="34" charset="0"/>
                <a:ea typeface="Arial Unicode MS"/>
                <a:cs typeface="Times New Roman" panose="02020603050405020304" pitchFamily="18" charset="0"/>
              </a:rPr>
              <a:t>inițiali ai proiectului (media la nivel de proiect luând în considerare toți </a:t>
            </a:r>
            <a:r>
              <a:rPr lang="ro-RO" dirty="0" smtClean="0">
                <a:latin typeface="Trebuchet MS" panose="020B0603020202020204" pitchFamily="34" charset="0"/>
                <a:ea typeface="Arial Unicode MS"/>
                <a:cs typeface="Times New Roman" panose="02020603050405020304" pitchFamily="18" charset="0"/>
              </a:rPr>
              <a:t>indicatorii);</a:t>
            </a:r>
            <a:endParaRPr lang="ro-RO" dirty="0">
              <a:latin typeface="Trebuchet MS" panose="020B0603020202020204" pitchFamily="34" charset="0"/>
              <a:ea typeface="Arial Unicode MS"/>
              <a:cs typeface="Times New Roman" panose="02020603050405020304" pitchFamily="18" charset="0"/>
            </a:endParaRPr>
          </a:p>
          <a:p>
            <a:pPr marR="0" lvl="0" algn="just">
              <a:spcBef>
                <a:spcPts val="600"/>
              </a:spcBef>
              <a:spcAft>
                <a:spcPts val="0"/>
              </a:spcAft>
              <a:tabLst>
                <a:tab pos="0" algn="l"/>
              </a:tabLst>
            </a:pPr>
            <a:r>
              <a:rPr lang="ro-RO" dirty="0" smtClean="0">
                <a:latin typeface="Trebuchet MS" panose="020B0603020202020204" pitchFamily="34" charset="0"/>
                <a:ea typeface="Arial Unicode MS"/>
                <a:cs typeface="Times New Roman" panose="02020603050405020304" pitchFamily="18" charset="0"/>
              </a:rPr>
              <a:t>b. 25</a:t>
            </a:r>
            <a:r>
              <a:rPr lang="ro-RO" dirty="0">
                <a:latin typeface="Trebuchet MS" panose="020B0603020202020204" pitchFamily="34" charset="0"/>
                <a:ea typeface="Arial Unicode MS"/>
                <a:cs typeface="Times New Roman" panose="02020603050405020304" pitchFamily="18" charset="0"/>
              </a:rPr>
              <a:t>% se va aplica bugetului beneficiarilor in cazul in care indicatorii proiectului au fost </a:t>
            </a:r>
            <a:r>
              <a:rPr lang="ro-RO" dirty="0" smtClean="0">
                <a:latin typeface="Trebuchet MS" panose="020B0603020202020204" pitchFamily="34" charset="0"/>
                <a:ea typeface="Arial Unicode MS"/>
                <a:cs typeface="Times New Roman" panose="02020603050405020304" pitchFamily="18" charset="0"/>
              </a:rPr>
              <a:t>atinși </a:t>
            </a:r>
            <a:r>
              <a:rPr lang="ro-RO" dirty="0">
                <a:latin typeface="Trebuchet MS" panose="020B0603020202020204" pitchFamily="34" charset="0"/>
                <a:ea typeface="Arial Unicode MS"/>
                <a:cs typeface="Times New Roman" panose="02020603050405020304" pitchFamily="18" charset="0"/>
              </a:rPr>
              <a:t>sub 50% din </a:t>
            </a:r>
            <a:r>
              <a:rPr lang="ro-RO" dirty="0" smtClean="0">
                <a:latin typeface="Trebuchet MS" panose="020B0603020202020204" pitchFamily="34" charset="0"/>
                <a:ea typeface="Arial Unicode MS"/>
                <a:cs typeface="Times New Roman" panose="02020603050405020304" pitchFamily="18" charset="0"/>
              </a:rPr>
              <a:t>ținta indicatorilor inițiali </a:t>
            </a:r>
            <a:r>
              <a:rPr lang="ro-RO" dirty="0">
                <a:latin typeface="Trebuchet MS" panose="020B0603020202020204" pitchFamily="34" charset="0"/>
                <a:ea typeface="Arial Unicode MS"/>
                <a:cs typeface="Times New Roman" panose="02020603050405020304" pitchFamily="18" charset="0"/>
              </a:rPr>
              <a:t>ai proiectului (media la nivel de proiect, </a:t>
            </a:r>
            <a:r>
              <a:rPr lang="ro-RO" dirty="0" smtClean="0">
                <a:latin typeface="Trebuchet MS" panose="020B0603020202020204" pitchFamily="34" charset="0"/>
                <a:ea typeface="Arial Unicode MS"/>
                <a:cs typeface="Times New Roman" panose="02020603050405020304" pitchFamily="18" charset="0"/>
              </a:rPr>
              <a:t>luând </a:t>
            </a:r>
            <a:r>
              <a:rPr lang="ro-RO" dirty="0">
                <a:latin typeface="Trebuchet MS" panose="020B0603020202020204" pitchFamily="34" charset="0"/>
                <a:ea typeface="Arial Unicode MS"/>
                <a:cs typeface="Times New Roman" panose="02020603050405020304" pitchFamily="18" charset="0"/>
              </a:rPr>
              <a:t>in considerare </a:t>
            </a:r>
            <a:r>
              <a:rPr lang="ro-RO" dirty="0" smtClean="0">
                <a:latin typeface="Trebuchet MS" panose="020B0603020202020204" pitchFamily="34" charset="0"/>
                <a:ea typeface="Arial Unicode MS"/>
                <a:cs typeface="Times New Roman" panose="02020603050405020304" pitchFamily="18" charset="0"/>
              </a:rPr>
              <a:t>toți </a:t>
            </a:r>
            <a:r>
              <a:rPr lang="ro-RO" dirty="0">
                <a:latin typeface="Trebuchet MS" panose="020B0603020202020204" pitchFamily="34" charset="0"/>
                <a:ea typeface="Arial Unicode MS"/>
                <a:cs typeface="Times New Roman" panose="02020603050405020304" pitchFamily="18" charset="0"/>
              </a:rPr>
              <a:t>indicatorii</a:t>
            </a:r>
            <a:r>
              <a:rPr lang="ro-RO" dirty="0" smtClean="0">
                <a:latin typeface="Trebuchet MS" panose="020B0603020202020204" pitchFamily="34" charset="0"/>
                <a:ea typeface="Arial Unicode MS"/>
                <a:cs typeface="Times New Roman" panose="02020603050405020304" pitchFamily="18" charset="0"/>
              </a:rPr>
              <a:t>);</a:t>
            </a:r>
            <a:endParaRPr lang="ro-RO" dirty="0">
              <a:latin typeface="Trebuchet MS" panose="020B0603020202020204" pitchFamily="34" charset="0"/>
              <a:ea typeface="Arial Unicode MS"/>
              <a:cs typeface="Times New Roman" panose="02020603050405020304" pitchFamily="18" charset="0"/>
            </a:endParaRPr>
          </a:p>
          <a:p>
            <a:pPr marR="0" lvl="0" algn="just">
              <a:spcBef>
                <a:spcPts val="600"/>
              </a:spcBef>
              <a:spcAft>
                <a:spcPts val="0"/>
              </a:spcAft>
              <a:tabLst>
                <a:tab pos="0" algn="l"/>
              </a:tabLst>
            </a:pPr>
            <a:r>
              <a:rPr lang="ro-RO" dirty="0" smtClean="0">
                <a:latin typeface="Trebuchet MS" panose="020B0603020202020204" pitchFamily="34" charset="0"/>
                <a:ea typeface="Arial Unicode MS"/>
                <a:cs typeface="Times New Roman" panose="02020603050405020304" pitchFamily="18" charset="0"/>
              </a:rPr>
              <a:t>c. În </a:t>
            </a:r>
            <a:r>
              <a:rPr lang="ro-RO" dirty="0">
                <a:latin typeface="Trebuchet MS" panose="020B0603020202020204" pitchFamily="34" charset="0"/>
                <a:ea typeface="Arial Unicode MS"/>
                <a:cs typeface="Times New Roman" panose="02020603050405020304" pitchFamily="18" charset="0"/>
              </a:rPr>
              <a:t>cazul în care proiectul nu a contribuit la indicatorii de rezultat </a:t>
            </a:r>
            <a:r>
              <a:rPr lang="ro-RO" dirty="0" smtClean="0">
                <a:latin typeface="Trebuchet MS" panose="020B0603020202020204" pitchFamily="34" charset="0"/>
                <a:ea typeface="Arial Unicode MS"/>
                <a:cs typeface="Times New Roman" panose="02020603050405020304" pitchFamily="18" charset="0"/>
              </a:rPr>
              <a:t>(necuantificabili) </a:t>
            </a:r>
            <a:r>
              <a:rPr lang="ro-RO" dirty="0">
                <a:latin typeface="Trebuchet MS" panose="020B0603020202020204" pitchFamily="34" charset="0"/>
                <a:ea typeface="Arial Unicode MS"/>
                <a:cs typeface="Times New Roman" panose="02020603050405020304" pitchFamily="18" charset="0"/>
              </a:rPr>
              <a:t>la bugetul beneficiarilor se va aplica o dezangajare de 10%.</a:t>
            </a:r>
            <a:endParaRPr lang="ro-RO" dirty="0" smtClean="0">
              <a:solidFill>
                <a:prstClr val="black"/>
              </a:solidFill>
              <a:latin typeface="Oxygen"/>
              <a:ea typeface="Oxygen"/>
              <a:cs typeface="Oxygen"/>
              <a:sym typeface="Oxygen"/>
            </a:endParaRPr>
          </a:p>
          <a:p>
            <a:endParaRPr lang="ro-RO" dirty="0" smtClean="0"/>
          </a:p>
          <a:p>
            <a:r>
              <a:rPr lang="ro-RO" dirty="0" smtClean="0"/>
              <a:t> </a:t>
            </a:r>
            <a:endParaRPr lang="en-US" dirty="0"/>
          </a:p>
        </p:txBody>
      </p:sp>
    </p:spTree>
    <p:extLst>
      <p:ext uri="{BB962C8B-B14F-4D97-AF65-F5344CB8AC3E}">
        <p14:creationId xmlns:p14="http://schemas.microsoft.com/office/powerpoint/2010/main" val="35817313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18"/>
        <p:cNvGrpSpPr/>
        <p:nvPr/>
      </p:nvGrpSpPr>
      <p:grpSpPr>
        <a:xfrm>
          <a:off x="0" y="0"/>
          <a:ext cx="0" cy="0"/>
          <a:chOff x="0" y="0"/>
          <a:chExt cx="0" cy="0"/>
        </a:xfrm>
      </p:grpSpPr>
      <p:sp>
        <p:nvSpPr>
          <p:cNvPr id="2419" name="Google Shape;2419;p44"/>
          <p:cNvSpPr txBox="1">
            <a:spLocks noGrp="1"/>
          </p:cNvSpPr>
          <p:nvPr>
            <p:ph type="title"/>
          </p:nvPr>
        </p:nvSpPr>
        <p:spPr>
          <a:xfrm>
            <a:off x="225737" y="836503"/>
            <a:ext cx="8229600" cy="359400"/>
          </a:xfrm>
          <a:prstGeom prst="rect">
            <a:avLst/>
          </a:prstGeom>
        </p:spPr>
        <p:txBody>
          <a:bodyPr spcFirstLastPara="1" vert="horz" wrap="square" lIns="91425" tIns="91425" rIns="91425" bIns="91425" numCol="1" anchor="ctr" anchorCtr="0" compatLnSpc="1">
            <a:prstTxWarp prst="textNoShape">
              <a:avLst/>
            </a:prstTxWarp>
            <a:noAutofit/>
          </a:bodyPr>
          <a:lstStyle/>
          <a:p>
            <a:pPr>
              <a:spcBef>
                <a:spcPts val="0"/>
              </a:spcBef>
              <a:spcAft>
                <a:spcPts val="0"/>
              </a:spcAft>
            </a:pPr>
            <a:r>
              <a:rPr lang="ro-RO" dirty="0" smtClean="0"/>
              <a:t>Rapoarte de durabilitate</a:t>
            </a:r>
            <a:br>
              <a:rPr lang="ro-RO" dirty="0" smtClean="0"/>
            </a:br>
            <a:r>
              <a:rPr lang="ro-RO" sz="2400" dirty="0" smtClean="0"/>
              <a:t>Erori frecvente</a:t>
            </a:r>
            <a:endParaRPr dirty="0"/>
          </a:p>
        </p:txBody>
      </p:sp>
      <p:sp>
        <p:nvSpPr>
          <p:cNvPr id="2" name="TextBox 1"/>
          <p:cNvSpPr txBox="1"/>
          <p:nvPr/>
        </p:nvSpPr>
        <p:spPr>
          <a:xfrm>
            <a:off x="685800" y="1600200"/>
            <a:ext cx="8077200" cy="4524315"/>
          </a:xfrm>
          <a:prstGeom prst="rect">
            <a:avLst/>
          </a:prstGeom>
          <a:noFill/>
        </p:spPr>
        <p:txBody>
          <a:bodyPr wrap="square" rtlCol="0">
            <a:spAutoFit/>
          </a:bodyPr>
          <a:lstStyle/>
          <a:p>
            <a:pPr marL="342900" indent="-342900" algn="just">
              <a:buAutoNum type="arabicPeriod"/>
            </a:pPr>
            <a:r>
              <a:rPr lang="ro-RO" dirty="0" smtClean="0">
                <a:sym typeface="Oxygen"/>
              </a:rPr>
              <a:t>Rapoartele nu sunt depuse la termen</a:t>
            </a:r>
          </a:p>
          <a:p>
            <a:pPr marL="342900" indent="-342900" algn="just">
              <a:buAutoNum type="arabicPeriod"/>
            </a:pPr>
            <a:endParaRPr lang="ro-RO" dirty="0">
              <a:solidFill>
                <a:prstClr val="black"/>
              </a:solidFill>
              <a:latin typeface="Oxygen"/>
              <a:ea typeface="Oxygen"/>
              <a:cs typeface="Oxygen"/>
              <a:sym typeface="Oxygen"/>
            </a:endParaRPr>
          </a:p>
          <a:p>
            <a:pPr marL="342900" indent="-342900" algn="just">
              <a:buAutoNum type="arabicPeriod"/>
            </a:pPr>
            <a:r>
              <a:rPr lang="ro-RO" dirty="0" smtClean="0">
                <a:solidFill>
                  <a:prstClr val="black"/>
                </a:solidFill>
                <a:latin typeface="Oxygen"/>
                <a:ea typeface="Oxygen"/>
                <a:cs typeface="Oxygen"/>
                <a:sym typeface="Oxygen"/>
              </a:rPr>
              <a:t>Nu descriu decât contribuția beneficiarului lider din perioada de sustenabilitate</a:t>
            </a:r>
          </a:p>
          <a:p>
            <a:pPr marL="342900" indent="-342900" algn="just">
              <a:buAutoNum type="arabicPeriod"/>
            </a:pPr>
            <a:endParaRPr lang="ro-RO" dirty="0" smtClean="0">
              <a:solidFill>
                <a:prstClr val="black"/>
              </a:solidFill>
              <a:latin typeface="Oxygen"/>
              <a:ea typeface="Oxygen"/>
              <a:cs typeface="Oxygen"/>
              <a:sym typeface="Oxygen"/>
            </a:endParaRPr>
          </a:p>
          <a:p>
            <a:pPr marL="342900" indent="-342900" algn="just">
              <a:buAutoNum type="arabicPeriod"/>
            </a:pPr>
            <a:r>
              <a:rPr lang="ro-RO" dirty="0" smtClean="0">
                <a:solidFill>
                  <a:prstClr val="black"/>
                </a:solidFill>
                <a:latin typeface="Oxygen"/>
                <a:ea typeface="Oxygen"/>
                <a:cs typeface="Oxygen"/>
                <a:sym typeface="Oxygen"/>
              </a:rPr>
              <a:t>Activitățile realizate în perioada de sustenabilitate nu sunt susținute de documente suport</a:t>
            </a:r>
            <a:endParaRPr lang="ro-RO" dirty="0">
              <a:solidFill>
                <a:prstClr val="black"/>
              </a:solidFill>
              <a:latin typeface="Oxygen"/>
              <a:ea typeface="Oxygen"/>
              <a:cs typeface="Oxygen"/>
              <a:sym typeface="Oxygen"/>
            </a:endParaRPr>
          </a:p>
          <a:p>
            <a:pPr marL="342900" indent="-342900" algn="just">
              <a:buAutoNum type="arabicPeriod"/>
            </a:pPr>
            <a:endParaRPr lang="ro-RO" dirty="0">
              <a:solidFill>
                <a:prstClr val="black"/>
              </a:solidFill>
              <a:latin typeface="Oxygen"/>
              <a:ea typeface="Oxygen"/>
              <a:cs typeface="Oxygen"/>
              <a:sym typeface="Oxygen"/>
            </a:endParaRPr>
          </a:p>
          <a:p>
            <a:pPr marL="342900" indent="-342900" algn="just">
              <a:buAutoNum type="arabicPeriod"/>
            </a:pPr>
            <a:r>
              <a:rPr lang="ro-RO" dirty="0" smtClean="0">
                <a:solidFill>
                  <a:prstClr val="black"/>
                </a:solidFill>
                <a:latin typeface="Oxygen"/>
                <a:ea typeface="Oxygen"/>
                <a:cs typeface="Oxygen"/>
                <a:sym typeface="Oxygen"/>
              </a:rPr>
              <a:t>Documentele privind proiectul sau echipamentele nu sunt disponibile la vizita de monitorizare realizată de către SC</a:t>
            </a:r>
            <a:endParaRPr lang="ro-RO" dirty="0">
              <a:solidFill>
                <a:prstClr val="black"/>
              </a:solidFill>
              <a:latin typeface="Oxygen"/>
              <a:ea typeface="Oxygen"/>
              <a:cs typeface="Oxygen"/>
              <a:sym typeface="Oxygen"/>
            </a:endParaRPr>
          </a:p>
          <a:p>
            <a:pPr marL="342900" indent="-342900" algn="just">
              <a:buAutoNum type="arabicPeriod"/>
            </a:pPr>
            <a:endParaRPr lang="ro-RO" dirty="0" smtClean="0">
              <a:solidFill>
                <a:prstClr val="black"/>
              </a:solidFill>
              <a:latin typeface="Oxygen"/>
              <a:ea typeface="Oxygen"/>
              <a:cs typeface="Oxygen"/>
              <a:sym typeface="Oxygen"/>
            </a:endParaRPr>
          </a:p>
          <a:p>
            <a:pPr marL="342900" indent="-342900" algn="just">
              <a:buAutoNum type="arabicPeriod"/>
            </a:pPr>
            <a:r>
              <a:rPr lang="ro-RO" dirty="0" smtClean="0">
                <a:solidFill>
                  <a:prstClr val="black"/>
                </a:solidFill>
                <a:latin typeface="Oxygen"/>
                <a:ea typeface="Oxygen"/>
                <a:cs typeface="Oxygen"/>
                <a:sym typeface="Oxygen"/>
              </a:rPr>
              <a:t>Beneficiarii nu mai au acces în sistemul </a:t>
            </a:r>
            <a:r>
              <a:rPr lang="ro-RO" dirty="0" err="1" smtClean="0">
                <a:solidFill>
                  <a:prstClr val="black"/>
                </a:solidFill>
                <a:latin typeface="Oxygen"/>
                <a:ea typeface="Oxygen"/>
                <a:cs typeface="Oxygen"/>
                <a:sym typeface="Oxygen"/>
              </a:rPr>
              <a:t>eMS</a:t>
            </a:r>
            <a:r>
              <a:rPr lang="ro-RO" dirty="0" smtClean="0">
                <a:solidFill>
                  <a:prstClr val="black"/>
                </a:solidFill>
                <a:latin typeface="Oxygen"/>
                <a:ea typeface="Oxygen"/>
                <a:cs typeface="Oxygen"/>
                <a:sym typeface="Oxygen"/>
              </a:rPr>
              <a:t>.</a:t>
            </a:r>
            <a:endParaRPr lang="ro-RO" dirty="0">
              <a:solidFill>
                <a:prstClr val="black"/>
              </a:solidFill>
              <a:latin typeface="Oxygen"/>
              <a:ea typeface="Oxygen"/>
              <a:cs typeface="Oxygen"/>
              <a:sym typeface="Oxygen"/>
            </a:endParaRPr>
          </a:p>
          <a:p>
            <a:pPr marL="342900" indent="-342900" algn="just">
              <a:buAutoNum type="arabicPeriod"/>
            </a:pPr>
            <a:endParaRPr lang="fr-FR" dirty="0">
              <a:solidFill>
                <a:prstClr val="black"/>
              </a:solidFill>
              <a:latin typeface="Oxygen"/>
              <a:ea typeface="Oxygen"/>
              <a:cs typeface="Oxygen"/>
              <a:sym typeface="Oxygen"/>
            </a:endParaRPr>
          </a:p>
          <a:p>
            <a:pPr marL="342900" indent="-342900" algn="just">
              <a:buAutoNum type="arabicPeriod"/>
            </a:pPr>
            <a:endParaRPr lang="ro-RO" dirty="0" smtClean="0">
              <a:solidFill>
                <a:prstClr val="black"/>
              </a:solidFill>
              <a:latin typeface="Oxygen"/>
              <a:ea typeface="Oxygen"/>
              <a:cs typeface="Oxygen"/>
              <a:sym typeface="Oxygen"/>
            </a:endParaRPr>
          </a:p>
          <a:p>
            <a:endParaRPr lang="ro-RO" dirty="0" smtClean="0"/>
          </a:p>
          <a:p>
            <a:r>
              <a:rPr lang="ro-RO" dirty="0" smtClean="0"/>
              <a:t> </a:t>
            </a:r>
            <a:endParaRPr lang="en-US" dirty="0"/>
          </a:p>
        </p:txBody>
      </p:sp>
      <p:pic>
        <p:nvPicPr>
          <p:cNvPr id="4" name="Picture 3"/>
          <p:cNvPicPr>
            <a:picLocks noChangeAspect="1"/>
          </p:cNvPicPr>
          <p:nvPr/>
        </p:nvPicPr>
        <p:blipFill>
          <a:blip r:embed="rId3"/>
          <a:stretch>
            <a:fillRect/>
          </a:stretch>
        </p:blipFill>
        <p:spPr>
          <a:xfrm>
            <a:off x="304800" y="5867400"/>
            <a:ext cx="8474174" cy="847417"/>
          </a:xfrm>
          <a:prstGeom prst="rect">
            <a:avLst/>
          </a:prstGeom>
        </p:spPr>
      </p:pic>
    </p:spTree>
    <p:extLst>
      <p:ext uri="{BB962C8B-B14F-4D97-AF65-F5344CB8AC3E}">
        <p14:creationId xmlns:p14="http://schemas.microsoft.com/office/powerpoint/2010/main" val="20379947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67000" y="776288"/>
            <a:ext cx="4038600" cy="554037"/>
          </a:xfrm>
          <a:prstGeom prst="rect">
            <a:avLst/>
          </a:prstGeom>
        </p:spPr>
        <p:txBody>
          <a:bodyPr>
            <a:spAutoFit/>
          </a:bodyPr>
          <a:lstStyle/>
          <a:p>
            <a:pPr algn="ctr">
              <a:defRPr/>
            </a:pPr>
            <a:r>
              <a:rPr lang="en-US" sz="3000" b="1" dirty="0">
                <a:solidFill>
                  <a:srgbClr val="003366"/>
                </a:solidFill>
                <a:effectLst>
                  <a:outerShdw blurRad="38100" dist="38100" dir="2700000" algn="tl">
                    <a:srgbClr val="000000">
                      <a:alpha val="43137"/>
                    </a:srgbClr>
                  </a:outerShdw>
                </a:effectLst>
                <a:latin typeface="Trebuchet MS" panose="020B0603020202020204" pitchFamily="34" charset="0"/>
                <a:cs typeface="Arial" charset="0"/>
              </a:rPr>
              <a:t>Nu </a:t>
            </a:r>
            <a:r>
              <a:rPr lang="en-US" sz="3000" b="1" dirty="0" err="1">
                <a:solidFill>
                  <a:srgbClr val="003366"/>
                </a:solidFill>
                <a:effectLst>
                  <a:outerShdw blurRad="38100" dist="38100" dir="2700000" algn="tl">
                    <a:srgbClr val="000000">
                      <a:alpha val="43137"/>
                    </a:srgbClr>
                  </a:outerShdw>
                </a:effectLst>
                <a:latin typeface="Trebuchet MS" panose="020B0603020202020204" pitchFamily="34" charset="0"/>
                <a:cs typeface="Arial" charset="0"/>
              </a:rPr>
              <a:t>uita</a:t>
            </a:r>
            <a:r>
              <a:rPr lang="ro-RO" sz="3000" b="1" dirty="0">
                <a:solidFill>
                  <a:srgbClr val="003366"/>
                </a:solidFill>
                <a:effectLst>
                  <a:outerShdw blurRad="38100" dist="38100" dir="2700000" algn="tl">
                    <a:srgbClr val="000000">
                      <a:alpha val="43137"/>
                    </a:srgbClr>
                  </a:outerShdw>
                </a:effectLst>
                <a:latin typeface="Trebuchet MS" panose="020B0603020202020204" pitchFamily="34" charset="0"/>
                <a:cs typeface="Arial" charset="0"/>
              </a:rPr>
              <a:t>ți de </a:t>
            </a:r>
            <a:r>
              <a:rPr lang="en-US" sz="3000" b="1" dirty="0">
                <a:solidFill>
                  <a:srgbClr val="003366"/>
                </a:solidFill>
                <a:effectLst>
                  <a:outerShdw blurRad="38100" dist="38100" dir="2700000" algn="tl">
                    <a:srgbClr val="000000">
                      <a:alpha val="43137"/>
                    </a:srgbClr>
                  </a:outerShdw>
                </a:effectLst>
                <a:latin typeface="Trebuchet MS" panose="020B0603020202020204" pitchFamily="34" charset="0"/>
                <a:cs typeface="Arial" charset="0"/>
              </a:rPr>
              <a:t>e-MS</a:t>
            </a:r>
            <a:r>
              <a:rPr lang="ro-RO" sz="3000" b="1" dirty="0">
                <a:solidFill>
                  <a:srgbClr val="003366"/>
                </a:solidFill>
                <a:effectLst>
                  <a:outerShdw blurRad="38100" dist="38100" dir="2700000" algn="tl">
                    <a:srgbClr val="000000">
                      <a:alpha val="43137"/>
                    </a:srgbClr>
                  </a:outerShdw>
                </a:effectLst>
                <a:latin typeface="Trebuchet MS" panose="020B0603020202020204" pitchFamily="34" charset="0"/>
                <a:cs typeface="Arial" charset="0"/>
              </a:rPr>
              <a:t>!</a:t>
            </a:r>
            <a:endParaRPr lang="en-US" sz="3000" b="1" dirty="0">
              <a:solidFill>
                <a:srgbClr val="003366"/>
              </a:solidFill>
              <a:effectLst>
                <a:outerShdw blurRad="38100" dist="38100" dir="2700000" algn="tl">
                  <a:srgbClr val="000000">
                    <a:alpha val="43137"/>
                  </a:srgbClr>
                </a:outerShdw>
              </a:effectLst>
              <a:latin typeface="Trebuchet MS" panose="020B0603020202020204" pitchFamily="34" charset="0"/>
              <a:cs typeface="Arial" charset="0"/>
            </a:endParaRPr>
          </a:p>
        </p:txBody>
      </p:sp>
      <p:pic>
        <p:nvPicPr>
          <p:cNvPr id="4099"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54013"/>
            <a:ext cx="2408238"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87350" y="6119813"/>
            <a:ext cx="13414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2"/>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2000" y="6119813"/>
            <a:ext cx="6540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2" name="Rectangle 4"/>
          <p:cNvSpPr>
            <a:spLocks noChangeArrowheads="1"/>
          </p:cNvSpPr>
          <p:nvPr/>
        </p:nvSpPr>
        <p:spPr bwMode="auto">
          <a:xfrm>
            <a:off x="152400" y="1606550"/>
            <a:ext cx="83058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pPr>
            <a:r>
              <a:rPr lang="ro-RO" altLang="en-US" sz="1600">
                <a:latin typeface="Trebuchet MS" panose="020B0603020202020204" pitchFamily="34" charset="0"/>
                <a:ea typeface="Calibri" panose="020F0502020204030204" pitchFamily="34" charset="0"/>
                <a:cs typeface="Times New Roman" panose="02020603050405020304" pitchFamily="18" charset="0"/>
              </a:rPr>
              <a:t>Sistemul dezactivează utilizatorii e-MS ce nu l-au accesat o perioadă lungă de timp (6 luni);</a:t>
            </a:r>
          </a:p>
        </p:txBody>
      </p:sp>
      <p:pic>
        <p:nvPicPr>
          <p:cNvPr id="4103" name="Picture 2"/>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52400" y="2174875"/>
            <a:ext cx="86868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Rectangle 4"/>
          <p:cNvSpPr>
            <a:spLocks noChangeArrowheads="1"/>
          </p:cNvSpPr>
          <p:nvPr/>
        </p:nvSpPr>
        <p:spPr bwMode="auto">
          <a:xfrm>
            <a:off x="152400" y="2908300"/>
            <a:ext cx="83820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pPr>
            <a:r>
              <a:rPr lang="ro-RO" altLang="en-US" sz="1600">
                <a:latin typeface="Trebuchet MS" panose="020B0603020202020204" pitchFamily="34" charset="0"/>
                <a:ea typeface="Calibri" panose="020F0502020204030204" pitchFamily="34" charset="0"/>
                <a:cs typeface="Times New Roman" panose="02020603050405020304" pitchFamily="18" charset="0"/>
              </a:rPr>
              <a:t>Notificați SC (prin e-mail) în vederea activării utilizatorului;</a:t>
            </a:r>
          </a:p>
          <a:p>
            <a:pPr>
              <a:spcBef>
                <a:spcPct val="0"/>
              </a:spcBef>
            </a:pPr>
            <a:endParaRPr lang="ro-RO" altLang="en-US" sz="1600">
              <a:latin typeface="Trebuchet MS" panose="020B0603020202020204" pitchFamily="34" charset="0"/>
              <a:ea typeface="Calibri" panose="020F0502020204030204" pitchFamily="34" charset="0"/>
              <a:cs typeface="Times New Roman" panose="02020603050405020304" pitchFamily="18" charset="0"/>
            </a:endParaRPr>
          </a:p>
          <a:p>
            <a:pPr>
              <a:spcBef>
                <a:spcPct val="0"/>
              </a:spcBef>
            </a:pPr>
            <a:r>
              <a:rPr lang="ro-RO" altLang="en-US" sz="1600">
                <a:latin typeface="Trebuchet MS" panose="020B0603020202020204" pitchFamily="34" charset="0"/>
                <a:ea typeface="Calibri" panose="020F0502020204030204" pitchFamily="34" charset="0"/>
                <a:cs typeface="Times New Roman" panose="02020603050405020304" pitchFamily="18" charset="0"/>
              </a:rPr>
              <a:t>Dacă ați uitat parola, folosiți funcția                    din pagina de login;</a:t>
            </a:r>
          </a:p>
          <a:p>
            <a:pPr>
              <a:spcBef>
                <a:spcPct val="0"/>
              </a:spcBef>
            </a:pPr>
            <a:endParaRPr lang="ro-RO" altLang="en-US" sz="1600">
              <a:latin typeface="Trebuchet MS" panose="020B0603020202020204" pitchFamily="34" charset="0"/>
              <a:ea typeface="Calibri" panose="020F0502020204030204" pitchFamily="34" charset="0"/>
              <a:cs typeface="Times New Roman" panose="02020603050405020304" pitchFamily="18" charset="0"/>
            </a:endParaRPr>
          </a:p>
          <a:p>
            <a:pPr>
              <a:spcBef>
                <a:spcPct val="0"/>
              </a:spcBef>
            </a:pPr>
            <a:r>
              <a:rPr lang="ro-RO" altLang="en-US" sz="1600">
                <a:latin typeface="Trebuchet MS" panose="020B0603020202020204" pitchFamily="34" charset="0"/>
                <a:ea typeface="Calibri" panose="020F0502020204030204" pitchFamily="34" charset="0"/>
                <a:cs typeface="Times New Roman" panose="02020603050405020304" pitchFamily="18" charset="0"/>
              </a:rPr>
              <a:t>După a 5-a încercare consecutivă de conectare nevalidă, contul va fi blocat timp de 60 de minute;</a:t>
            </a:r>
          </a:p>
          <a:p>
            <a:pPr>
              <a:spcBef>
                <a:spcPct val="0"/>
              </a:spcBef>
            </a:pPr>
            <a:endParaRPr lang="ro-RO" altLang="en-US" sz="1600">
              <a:latin typeface="Trebuchet MS" panose="020B0603020202020204" pitchFamily="34" charset="0"/>
              <a:ea typeface="Calibri" panose="020F0502020204030204" pitchFamily="34" charset="0"/>
              <a:cs typeface="Times New Roman" panose="02020603050405020304" pitchFamily="18" charset="0"/>
            </a:endParaRPr>
          </a:p>
          <a:p>
            <a:pPr>
              <a:spcBef>
                <a:spcPct val="0"/>
              </a:spcBef>
            </a:pPr>
            <a:r>
              <a:rPr lang="ro-RO" altLang="en-US" sz="1600">
                <a:latin typeface="Trebuchet MS" panose="020B0603020202020204" pitchFamily="34" charset="0"/>
                <a:ea typeface="Calibri" panose="020F0502020204030204" pitchFamily="34" charset="0"/>
                <a:cs typeface="Times New Roman" panose="02020603050405020304" pitchFamily="18" charset="0"/>
              </a:rPr>
              <a:t>În timpul perioadei de blocare, funcția „Forgot Password” nu va funcționa. Așteptați 60 de minute de la ultima încercare de conectare înainte de a vă schimba parola.</a:t>
            </a:r>
          </a:p>
          <a:p>
            <a:pPr>
              <a:spcBef>
                <a:spcPct val="0"/>
              </a:spcBef>
            </a:pPr>
            <a:endParaRPr lang="ro-RO" altLang="en-US" sz="1600">
              <a:latin typeface="Trebuchet MS" panose="020B0603020202020204" pitchFamily="34" charset="0"/>
              <a:ea typeface="Calibri" panose="020F0502020204030204" pitchFamily="34" charset="0"/>
              <a:cs typeface="Times New Roman" panose="02020603050405020304" pitchFamily="18" charset="0"/>
            </a:endParaRPr>
          </a:p>
        </p:txBody>
      </p:sp>
      <p:pic>
        <p:nvPicPr>
          <p:cNvPr id="4105" name="Picture 3"/>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938588" y="3402013"/>
            <a:ext cx="111442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3030505"/>
      </p:ext>
    </p:extLst>
  </p:cSld>
  <p:clrMapOvr>
    <a:masterClrMapping/>
  </p:clrMapOvr>
  <p:transition advTm="15000">
    <p:cover di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24013" y="987425"/>
            <a:ext cx="5791200" cy="446088"/>
          </a:xfrm>
          <a:prstGeom prst="rect">
            <a:avLst/>
          </a:prstGeom>
        </p:spPr>
        <p:txBody>
          <a:bodyPr>
            <a:spAutoFit/>
          </a:bodyPr>
          <a:lstStyle/>
          <a:p>
            <a:pPr algn="ctr">
              <a:defRPr/>
            </a:pPr>
            <a:r>
              <a:rPr lang="ro-RO" sz="2300" b="1" dirty="0">
                <a:solidFill>
                  <a:srgbClr val="003366"/>
                </a:solidFill>
                <a:effectLst>
                  <a:outerShdw blurRad="38100" dist="38100" dir="2700000" algn="tl">
                    <a:srgbClr val="000000">
                      <a:alpha val="43137"/>
                    </a:srgbClr>
                  </a:outerShdw>
                </a:effectLst>
                <a:latin typeface="Trebuchet MS" panose="020B0603020202020204" pitchFamily="34" charset="0"/>
                <a:cs typeface="Arial" charset="0"/>
              </a:rPr>
              <a:t>Schimbarea utilizatorului Lead Partner</a:t>
            </a:r>
          </a:p>
        </p:txBody>
      </p:sp>
      <p:pic>
        <p:nvPicPr>
          <p:cNvPr id="6147"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54013"/>
            <a:ext cx="2408238"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87350" y="6119813"/>
            <a:ext cx="13414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2"/>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2000" y="6119813"/>
            <a:ext cx="6540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2"/>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28600" y="1371600"/>
            <a:ext cx="8763000" cy="229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Rectangle 3"/>
          <p:cNvSpPr>
            <a:spLocks noChangeArrowheads="1"/>
          </p:cNvSpPr>
          <p:nvPr/>
        </p:nvSpPr>
        <p:spPr bwMode="auto">
          <a:xfrm>
            <a:off x="220663" y="3733800"/>
            <a:ext cx="8805862"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a:spcBef>
                <a:spcPct val="0"/>
              </a:spcBef>
              <a:buFontTx/>
              <a:buNone/>
            </a:pPr>
            <a:r>
              <a:rPr lang="ro-RO" altLang="en-US" sz="1600">
                <a:latin typeface="Trebuchet MS" panose="020B0603020202020204" pitchFamily="34" charset="0"/>
                <a:ea typeface="Calibri" panose="020F0502020204030204" pitchFamily="34" charset="0"/>
                <a:cs typeface="Times New Roman" panose="02020603050405020304" pitchFamily="18" charset="0"/>
              </a:rPr>
              <a:t>Aplicația a fost predată acestui utilizator în perioada de contractare, înainte de semnarea contractului de finanțare. Acest utilizator are posibilitatea de a solicita modificarea aplicației, este singurul utilizator care poate face modificări asupra acesteia, poate crea și completa Rapoarte de Proiect și face modificări în secțiunea „Supplementary Information”. De aceea este important să ne asigurăm că Beneficiarul</a:t>
            </a:r>
            <a:r>
              <a:rPr lang="en-US" altLang="en-US" sz="1600">
                <a:latin typeface="Trebuchet MS" panose="020B0603020202020204" pitchFamily="34" charset="0"/>
                <a:ea typeface="Calibri" panose="020F0502020204030204" pitchFamily="34" charset="0"/>
                <a:cs typeface="Times New Roman" panose="02020603050405020304" pitchFamily="18" charset="0"/>
              </a:rPr>
              <a:t> </a:t>
            </a:r>
            <a:r>
              <a:rPr lang="ro-RO" altLang="en-US" sz="1600">
                <a:latin typeface="Trebuchet MS" panose="020B0603020202020204" pitchFamily="34" charset="0"/>
                <a:ea typeface="Calibri" panose="020F0502020204030204" pitchFamily="34" charset="0"/>
                <a:cs typeface="Times New Roman" panose="02020603050405020304" pitchFamily="18" charset="0"/>
              </a:rPr>
              <a:t>Lider dorește cu adevărat această modificare, prin urmare este necesar ca reprezentantul legal să depună o solicitare oficială (semnată), cu privire la această solicitare.</a:t>
            </a:r>
            <a:endParaRPr lang="ro-RO" altLang="en-US" sz="1600">
              <a:latin typeface="Trebuchet MS" panose="020B0603020202020204" pitchFamily="34" charset="0"/>
              <a:ea typeface="Calibri" panose="020F0502020204030204" pitchFamily="34" charset="0"/>
            </a:endParaRPr>
          </a:p>
        </p:txBody>
      </p:sp>
    </p:spTree>
    <p:extLst>
      <p:ext uri="{BB962C8B-B14F-4D97-AF65-F5344CB8AC3E}">
        <p14:creationId xmlns:p14="http://schemas.microsoft.com/office/powerpoint/2010/main" val="3007078979"/>
      </p:ext>
    </p:extLst>
  </p:cSld>
  <p:clrMapOvr>
    <a:masterClrMapping/>
  </p:clrMapOvr>
  <p:transition advTm="15000">
    <p:cover di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0751" y="75688"/>
            <a:ext cx="8229600" cy="1143000"/>
          </a:xfrm>
        </p:spPr>
        <p:txBody>
          <a:bodyPr/>
          <a:lstStyle/>
          <a:p>
            <a:r>
              <a:rPr lang="en-US" sz="2400" b="1" dirty="0">
                <a:solidFill>
                  <a:srgbClr val="FF0000"/>
                </a:solidFill>
                <a:latin typeface="Trebuchet MS" pitchFamily="34" charset="0"/>
              </a:rPr>
              <a:t/>
            </a:r>
            <a:br>
              <a:rPr lang="en-US" sz="2400" b="1" dirty="0">
                <a:solidFill>
                  <a:srgbClr val="FF0000"/>
                </a:solidFill>
                <a:latin typeface="Trebuchet MS" pitchFamily="34" charset="0"/>
              </a:rPr>
            </a:br>
            <a:r>
              <a:rPr lang="en-US" sz="2400" b="1" dirty="0">
                <a:solidFill>
                  <a:srgbClr val="FF0000"/>
                </a:solidFill>
                <a:latin typeface="Trebuchet MS" pitchFamily="34" charset="0"/>
              </a:rPr>
              <a:t>Pașii </a:t>
            </a:r>
            <a:r>
              <a:rPr lang="en-US" sz="2400" b="1" dirty="0" smtClean="0">
                <a:solidFill>
                  <a:srgbClr val="FF0000"/>
                </a:solidFill>
                <a:latin typeface="Trebuchet MS" pitchFamily="34" charset="0"/>
              </a:rPr>
              <a:t>următori</a:t>
            </a:r>
            <a:br>
              <a:rPr lang="en-US" sz="2400" b="1" dirty="0" smtClean="0">
                <a:solidFill>
                  <a:srgbClr val="FF0000"/>
                </a:solidFill>
                <a:latin typeface="Trebuchet MS" pitchFamily="34" charset="0"/>
              </a:rPr>
            </a:br>
            <a:r>
              <a:rPr lang="en-US" sz="2400" b="1" dirty="0" smtClean="0">
                <a:solidFill>
                  <a:srgbClr val="FF0000"/>
                </a:solidFill>
                <a:latin typeface="Trebuchet MS" pitchFamily="34" charset="0"/>
              </a:rPr>
              <a:t>Decembrie 2022 – Decembrie 2023</a:t>
            </a:r>
            <a:endParaRPr lang="en-US" sz="2400" b="1" dirty="0">
              <a:solidFill>
                <a:srgbClr val="FF0000"/>
              </a:solidFill>
            </a:endParaRPr>
          </a:p>
        </p:txBody>
      </p:sp>
      <p:sp>
        <p:nvSpPr>
          <p:cNvPr id="3" name="Content Placeholder 2"/>
          <p:cNvSpPr>
            <a:spLocks noGrp="1"/>
          </p:cNvSpPr>
          <p:nvPr>
            <p:ph idx="1"/>
          </p:nvPr>
        </p:nvSpPr>
        <p:spPr>
          <a:xfrm>
            <a:off x="313168" y="2057400"/>
            <a:ext cx="8487183" cy="4389120"/>
          </a:xfrm>
        </p:spPr>
        <p:txBody>
          <a:bodyPr/>
          <a:lstStyle/>
          <a:p>
            <a:pPr lvl="0" algn="just">
              <a:spcBef>
                <a:spcPts val="1200"/>
              </a:spcBef>
              <a:buFont typeface="Arial" panose="020B0604020202020204" pitchFamily="34" charset="0"/>
              <a:buChar char="•"/>
            </a:pPr>
            <a:r>
              <a:rPr lang="en-US" sz="2000" dirty="0" smtClean="0">
                <a:solidFill>
                  <a:schemeClr val="tx2"/>
                </a:solidFill>
                <a:latin typeface="Trebuchet MS" panose="020B0603020202020204" pitchFamily="34" charset="0"/>
              </a:rPr>
              <a:t>Elaborarea </a:t>
            </a:r>
            <a:r>
              <a:rPr lang="en-US" sz="2000" dirty="0">
                <a:solidFill>
                  <a:schemeClr val="tx2"/>
                </a:solidFill>
                <a:latin typeface="Trebuchet MS" panose="020B0603020202020204" pitchFamily="34" charset="0"/>
              </a:rPr>
              <a:t>și aprobarea unui plan de acțiuni pentru închiderea Interreg V-A România-Bulgaria (structurile implicate și responsabilitățile acestora, </a:t>
            </a:r>
            <a:r>
              <a:rPr lang="en-US" sz="2000" dirty="0" smtClean="0">
                <a:solidFill>
                  <a:schemeClr val="tx2"/>
                </a:solidFill>
                <a:latin typeface="Trebuchet MS" panose="020B0603020202020204" pitchFamily="34" charset="0"/>
              </a:rPr>
              <a:t>un </a:t>
            </a:r>
            <a:r>
              <a:rPr lang="ro-RO" sz="2000" dirty="0" smtClean="0">
                <a:solidFill>
                  <a:schemeClr val="tx2"/>
                </a:solidFill>
                <a:latin typeface="Trebuchet MS" panose="020B0603020202020204" pitchFamily="34" charset="0"/>
              </a:rPr>
              <a:t>calendar</a:t>
            </a:r>
            <a:r>
              <a:rPr lang="en-US" sz="2000" dirty="0" smtClean="0">
                <a:solidFill>
                  <a:schemeClr val="tx2"/>
                </a:solidFill>
                <a:latin typeface="Trebuchet MS" panose="020B0603020202020204" pitchFamily="34" charset="0"/>
              </a:rPr>
              <a:t> orientativ cu </a:t>
            </a:r>
            <a:r>
              <a:rPr lang="en-US" sz="2000" dirty="0">
                <a:solidFill>
                  <a:schemeClr val="tx2"/>
                </a:solidFill>
                <a:latin typeface="Trebuchet MS" panose="020B0603020202020204" pitchFamily="34" charset="0"/>
              </a:rPr>
              <a:t>termene limită pentru o închidere fără probleme);</a:t>
            </a:r>
          </a:p>
          <a:p>
            <a:pPr lvl="0" algn="just">
              <a:spcBef>
                <a:spcPts val="1200"/>
              </a:spcBef>
              <a:buFont typeface="Arial" panose="020B0604020202020204" pitchFamily="34" charset="0"/>
              <a:buChar char="•"/>
            </a:pPr>
            <a:r>
              <a:rPr lang="en-US" sz="2000" dirty="0" err="1" smtClean="0">
                <a:solidFill>
                  <a:schemeClr val="tx2"/>
                </a:solidFill>
                <a:latin typeface="Trebuchet MS" panose="020B0603020202020204" pitchFamily="34" charset="0"/>
              </a:rPr>
              <a:t>Evalu</a:t>
            </a:r>
            <a:r>
              <a:rPr lang="ro-RO" sz="2000" dirty="0" err="1" smtClean="0">
                <a:solidFill>
                  <a:schemeClr val="tx2"/>
                </a:solidFill>
                <a:latin typeface="Trebuchet MS" panose="020B0603020202020204" pitchFamily="34" charset="0"/>
              </a:rPr>
              <a:t>area</a:t>
            </a:r>
            <a:r>
              <a:rPr lang="en-US" sz="2000" dirty="0" smtClean="0">
                <a:solidFill>
                  <a:schemeClr val="tx2"/>
                </a:solidFill>
                <a:latin typeface="Trebuchet MS" panose="020B0603020202020204" pitchFamily="34" charset="0"/>
              </a:rPr>
              <a:t> </a:t>
            </a:r>
            <a:r>
              <a:rPr lang="en-US" sz="2000" dirty="0">
                <a:solidFill>
                  <a:schemeClr val="tx2"/>
                </a:solidFill>
                <a:latin typeface="Trebuchet MS" panose="020B0603020202020204" pitchFamily="34" charset="0"/>
              </a:rPr>
              <a:t>în stadiu incipient </a:t>
            </a:r>
            <a:r>
              <a:rPr lang="ro-RO" sz="2000" dirty="0" smtClean="0">
                <a:solidFill>
                  <a:schemeClr val="tx2"/>
                </a:solidFill>
                <a:latin typeface="Trebuchet MS" panose="020B0603020202020204" pitchFamily="34" charset="0"/>
              </a:rPr>
              <a:t>a </a:t>
            </a:r>
            <a:r>
              <a:rPr lang="en-US" sz="2000" dirty="0" err="1" smtClean="0">
                <a:solidFill>
                  <a:schemeClr val="tx2"/>
                </a:solidFill>
                <a:latin typeface="Trebuchet MS" panose="020B0603020202020204" pitchFamily="34" charset="0"/>
              </a:rPr>
              <a:t>finaliz</a:t>
            </a:r>
            <a:r>
              <a:rPr lang="ro-RO" sz="2000" dirty="0" err="1" smtClean="0">
                <a:solidFill>
                  <a:schemeClr val="tx2"/>
                </a:solidFill>
                <a:latin typeface="Trebuchet MS" panose="020B0603020202020204" pitchFamily="34" charset="0"/>
              </a:rPr>
              <a:t>ării</a:t>
            </a:r>
            <a:r>
              <a:rPr lang="en-US" sz="2000" dirty="0" smtClean="0">
                <a:solidFill>
                  <a:schemeClr val="tx2"/>
                </a:solidFill>
                <a:latin typeface="Trebuchet MS" panose="020B0603020202020204" pitchFamily="34" charset="0"/>
              </a:rPr>
              <a:t> </a:t>
            </a:r>
            <a:r>
              <a:rPr lang="en-US" sz="2000" dirty="0">
                <a:solidFill>
                  <a:schemeClr val="tx2"/>
                </a:solidFill>
                <a:latin typeface="Trebuchet MS" panose="020B0603020202020204" pitchFamily="34" charset="0"/>
              </a:rPr>
              <a:t>operațiunilor/proiectelor riscante;</a:t>
            </a:r>
          </a:p>
          <a:p>
            <a:pPr lvl="0" algn="just">
              <a:spcBef>
                <a:spcPts val="1200"/>
              </a:spcBef>
              <a:buFont typeface="Arial" panose="020B0604020202020204" pitchFamily="34" charset="0"/>
              <a:buChar char="•"/>
            </a:pPr>
            <a:r>
              <a:rPr lang="en-US" sz="2000" dirty="0" smtClean="0">
                <a:solidFill>
                  <a:schemeClr val="tx2"/>
                </a:solidFill>
                <a:latin typeface="Trebuchet MS" panose="020B0603020202020204" pitchFamily="34" charset="0"/>
              </a:rPr>
              <a:t>Iar </a:t>
            </a:r>
            <a:r>
              <a:rPr lang="en-US" sz="2000" dirty="0">
                <a:solidFill>
                  <a:schemeClr val="tx2"/>
                </a:solidFill>
                <a:latin typeface="Trebuchet MS" panose="020B0603020202020204" pitchFamily="34" charset="0"/>
              </a:rPr>
              <a:t>într-o etapă ulterioară, întocmirea listei proiectelor cu risc de finalizare (lista proiectelor care nu se finalizează în decembrie 2023, dar se preconizează a fi finalizată într-o ultimă etapă – </a:t>
            </a:r>
            <a:r>
              <a:rPr lang="ro-RO" sz="2000" dirty="0" smtClean="0">
                <a:solidFill>
                  <a:schemeClr val="tx2"/>
                </a:solidFill>
                <a:latin typeface="Trebuchet MS" panose="020B0603020202020204" pitchFamily="34" charset="0"/>
              </a:rPr>
              <a:t>cu suport financiar</a:t>
            </a:r>
            <a:r>
              <a:rPr lang="en-US" sz="2000" dirty="0" smtClean="0">
                <a:solidFill>
                  <a:schemeClr val="tx2"/>
                </a:solidFill>
                <a:latin typeface="Trebuchet MS" panose="020B0603020202020204" pitchFamily="34" charset="0"/>
              </a:rPr>
              <a:t> </a:t>
            </a:r>
            <a:r>
              <a:rPr lang="en-US" sz="2000" dirty="0" err="1" smtClean="0">
                <a:solidFill>
                  <a:schemeClr val="tx2"/>
                </a:solidFill>
                <a:latin typeface="Trebuchet MS" panose="020B0603020202020204" pitchFamily="34" charset="0"/>
              </a:rPr>
              <a:t>propri</a:t>
            </a:r>
            <a:r>
              <a:rPr lang="ro-RO" sz="2000" dirty="0" smtClean="0">
                <a:solidFill>
                  <a:schemeClr val="tx2"/>
                </a:solidFill>
                <a:latin typeface="Trebuchet MS" panose="020B0603020202020204" pitchFamily="34" charset="0"/>
              </a:rPr>
              <a:t>u</a:t>
            </a:r>
            <a:r>
              <a:rPr lang="en-US" sz="2000" dirty="0" smtClean="0">
                <a:solidFill>
                  <a:schemeClr val="tx2"/>
                </a:solidFill>
                <a:latin typeface="Trebuchet MS" panose="020B0603020202020204" pitchFamily="34" charset="0"/>
              </a:rPr>
              <a:t> al </a:t>
            </a:r>
            <a:r>
              <a:rPr lang="en-US" sz="2000" dirty="0">
                <a:solidFill>
                  <a:schemeClr val="tx2"/>
                </a:solidFill>
                <a:latin typeface="Trebuchet MS" panose="020B0603020202020204" pitchFamily="34" charset="0"/>
              </a:rPr>
              <a:t>beneficiarilor – și lista proiectelor nefuncționale).</a:t>
            </a:r>
            <a:endParaRPr lang="en-GB" sz="2000" dirty="0">
              <a:solidFill>
                <a:schemeClr val="tx2"/>
              </a:solidFill>
              <a:latin typeface="Trebuchet MS" panose="020B0603020202020204" pitchFamily="34" charset="0"/>
            </a:endParaRPr>
          </a:p>
          <a:p>
            <a:pPr marL="0" lvl="0" indent="0" algn="just">
              <a:buNone/>
            </a:pPr>
            <a:endParaRPr lang="en-GB" sz="2400" dirty="0">
              <a:solidFill>
                <a:srgbClr val="003366"/>
              </a:solidFill>
              <a:latin typeface="Trebuchet MS" panose="020B0603020202020204" pitchFamily="34" charset="0"/>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9167" y="1195597"/>
            <a:ext cx="1191034" cy="794410"/>
          </a:xfrm>
          <a:prstGeom prst="rect">
            <a:avLst/>
          </a:prstGeom>
        </p:spPr>
      </p:pic>
      <p:pic>
        <p:nvPicPr>
          <p:cNvPr id="5" name="Picture 4"/>
          <p:cNvPicPr>
            <a:picLocks noChangeAspect="1"/>
          </p:cNvPicPr>
          <p:nvPr/>
        </p:nvPicPr>
        <p:blipFill>
          <a:blip r:embed="rId4"/>
          <a:stretch>
            <a:fillRect/>
          </a:stretch>
        </p:blipFill>
        <p:spPr>
          <a:xfrm>
            <a:off x="304800" y="5867400"/>
            <a:ext cx="8474174" cy="847417"/>
          </a:xfrm>
          <a:prstGeom prst="rect">
            <a:avLst/>
          </a:prstGeom>
        </p:spPr>
      </p:pic>
    </p:spTree>
    <p:extLst>
      <p:ext uri="{BB962C8B-B14F-4D97-AF65-F5344CB8AC3E}">
        <p14:creationId xmlns:p14="http://schemas.microsoft.com/office/powerpoint/2010/main" val="17924157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229600" cy="792162"/>
          </a:xfrm>
        </p:spPr>
        <p:txBody>
          <a:bodyPr/>
          <a:lstStyle/>
          <a:p>
            <a:r>
              <a:rPr lang="en-US" sz="2400" b="1" dirty="0">
                <a:solidFill>
                  <a:srgbClr val="FF0000"/>
                </a:solidFill>
                <a:latin typeface="Trebuchet MS" panose="020B0603020202020204" pitchFamily="34" charset="0"/>
              </a:rPr>
              <a:t/>
            </a:r>
            <a:br>
              <a:rPr lang="en-US" sz="2400" b="1" dirty="0">
                <a:solidFill>
                  <a:srgbClr val="FF0000"/>
                </a:solidFill>
                <a:latin typeface="Trebuchet MS" panose="020B0603020202020204" pitchFamily="34" charset="0"/>
              </a:rPr>
            </a:br>
            <a:r>
              <a:rPr lang="en-US" sz="2400" b="1" dirty="0">
                <a:solidFill>
                  <a:srgbClr val="FF0000"/>
                </a:solidFill>
                <a:latin typeface="Trebuchet MS" panose="020B0603020202020204" pitchFamily="34" charset="0"/>
              </a:rPr>
              <a:t>Date cheie pentru închidere 2014-2020</a:t>
            </a:r>
            <a:endParaRPr lang="en-US" sz="2400" dirty="0"/>
          </a:p>
        </p:txBody>
      </p:sp>
      <p:sp>
        <p:nvSpPr>
          <p:cNvPr id="3" name="Content Placeholder 2"/>
          <p:cNvSpPr>
            <a:spLocks noGrp="1"/>
          </p:cNvSpPr>
          <p:nvPr>
            <p:ph idx="1"/>
          </p:nvPr>
        </p:nvSpPr>
        <p:spPr>
          <a:xfrm>
            <a:off x="304800" y="1524000"/>
            <a:ext cx="8229600" cy="4678363"/>
          </a:xfrm>
        </p:spPr>
        <p:txBody>
          <a:bodyPr/>
          <a:lstStyle/>
          <a:p>
            <a:pPr algn="just"/>
            <a:r>
              <a:rPr lang="en-US" sz="2000" dirty="0" smtClean="0">
                <a:solidFill>
                  <a:srgbClr val="FF0000"/>
                </a:solidFill>
                <a:latin typeface="Trebuchet MS" panose="020B0603020202020204" pitchFamily="34" charset="0"/>
              </a:rPr>
              <a:t>În </a:t>
            </a:r>
            <a:r>
              <a:rPr lang="en-US" sz="2000" dirty="0">
                <a:solidFill>
                  <a:srgbClr val="FF0000"/>
                </a:solidFill>
                <a:latin typeface="Trebuchet MS" panose="020B0603020202020204" pitchFamily="34" charset="0"/>
              </a:rPr>
              <a:t>caz de eșec grav (&lt;65% din valoarea țintă </a:t>
            </a:r>
            <a:r>
              <a:rPr lang="en-US" sz="2000" dirty="0">
                <a:solidFill>
                  <a:schemeClr val="tx2"/>
                </a:solidFill>
                <a:latin typeface="Trebuchet MS" panose="020B0603020202020204" pitchFamily="34" charset="0"/>
              </a:rPr>
              <a:t>în conformitate cu criteriile prevăzute la art. 6 alineatele (3) și (4) din Regulamentul de </a:t>
            </a:r>
            <a:r>
              <a:rPr lang="en-US" sz="2000" dirty="0" smtClean="0">
                <a:solidFill>
                  <a:schemeClr val="tx2"/>
                </a:solidFill>
                <a:latin typeface="Trebuchet MS" panose="020B0603020202020204" pitchFamily="34" charset="0"/>
              </a:rPr>
              <a:t>Implementare al Comisiei </a:t>
            </a:r>
            <a:r>
              <a:rPr lang="en-US" sz="2000" dirty="0">
                <a:solidFill>
                  <a:schemeClr val="tx2"/>
                </a:solidFill>
                <a:latin typeface="Trebuchet MS" panose="020B0603020202020204" pitchFamily="34" charset="0"/>
              </a:rPr>
              <a:t>(UE) nr. </a:t>
            </a:r>
            <a:r>
              <a:rPr lang="en-US" sz="2000" dirty="0" smtClean="0">
                <a:solidFill>
                  <a:schemeClr val="tx2"/>
                </a:solidFill>
                <a:latin typeface="Trebuchet MS" panose="020B0603020202020204" pitchFamily="34" charset="0"/>
              </a:rPr>
              <a:t>215/2014 </a:t>
            </a:r>
            <a:r>
              <a:rPr lang="en-US" sz="2000" dirty="0">
                <a:solidFill>
                  <a:schemeClr val="tx2"/>
                </a:solidFill>
                <a:latin typeface="Trebuchet MS" panose="020B0603020202020204" pitchFamily="34" charset="0"/>
              </a:rPr>
              <a:t>de a atinge obiectivele referitoare numai la </a:t>
            </a:r>
            <a:r>
              <a:rPr lang="en-US" sz="2000" dirty="0" smtClean="0">
                <a:solidFill>
                  <a:schemeClr val="tx2"/>
                </a:solidFill>
                <a:latin typeface="Trebuchet MS" panose="020B0603020202020204" pitchFamily="34" charset="0"/>
              </a:rPr>
              <a:t>indicatorii financiari, </a:t>
            </a:r>
            <a:r>
              <a:rPr lang="en-US" sz="2000" dirty="0">
                <a:solidFill>
                  <a:schemeClr val="tx2"/>
                </a:solidFill>
                <a:latin typeface="Trebuchet MS" panose="020B0603020202020204" pitchFamily="34" charset="0"/>
              </a:rPr>
              <a:t>indicatorii de rezultate și etapele cheie de implementare </a:t>
            </a:r>
            <a:r>
              <a:rPr lang="en-US" sz="2000" dirty="0">
                <a:solidFill>
                  <a:srgbClr val="FF0000"/>
                </a:solidFill>
                <a:latin typeface="Trebuchet MS" panose="020B0603020202020204" pitchFamily="34" charset="0"/>
              </a:rPr>
              <a:t>pot da naștere la corecții financiare </a:t>
            </a:r>
            <a:r>
              <a:rPr lang="en-US" sz="2000" dirty="0">
                <a:solidFill>
                  <a:schemeClr val="tx2"/>
                </a:solidFill>
                <a:latin typeface="Trebuchet MS" panose="020B0603020202020204" pitchFamily="34" charset="0"/>
              </a:rPr>
              <a:t>dacă sunt îndeplinite condițiile prevăzute la articolul 22 alineatul (7) din </a:t>
            </a:r>
            <a:r>
              <a:rPr lang="en-US" sz="2000" dirty="0" smtClean="0">
                <a:solidFill>
                  <a:schemeClr val="tx2"/>
                </a:solidFill>
                <a:latin typeface="Trebuchet MS" panose="020B0603020202020204" pitchFamily="34" charset="0"/>
              </a:rPr>
              <a:t>CPR;</a:t>
            </a:r>
          </a:p>
          <a:p>
            <a:pPr algn="just"/>
            <a:endParaRPr lang="en-US" sz="2000" dirty="0" smtClean="0">
              <a:solidFill>
                <a:schemeClr val="tx2"/>
              </a:solidFill>
              <a:latin typeface="Trebuchet MS" panose="020B0603020202020204" pitchFamily="34" charset="0"/>
            </a:endParaRPr>
          </a:p>
          <a:p>
            <a:pPr algn="just">
              <a:spcBef>
                <a:spcPts val="1200"/>
              </a:spcBef>
            </a:pPr>
            <a:r>
              <a:rPr lang="en-US" sz="2000" dirty="0" smtClean="0">
                <a:solidFill>
                  <a:schemeClr val="tx2"/>
                </a:solidFill>
                <a:latin typeface="Trebuchet MS" panose="020B0603020202020204" pitchFamily="34" charset="0"/>
              </a:rPr>
              <a:t>În </a:t>
            </a:r>
            <a:r>
              <a:rPr lang="en-US" sz="2000" dirty="0">
                <a:solidFill>
                  <a:schemeClr val="tx2"/>
                </a:solidFill>
                <a:latin typeface="Trebuchet MS" panose="020B0603020202020204" pitchFamily="34" charset="0"/>
              </a:rPr>
              <a:t>cazul operațiunilor nefuncționale - se poate aplica o corecție financiară dacă rezultatele (pentru cadrul de performanță) nu sunt </a:t>
            </a:r>
            <a:r>
              <a:rPr lang="en-US" sz="2000" dirty="0" smtClean="0">
                <a:solidFill>
                  <a:schemeClr val="tx2"/>
                </a:solidFill>
                <a:latin typeface="Trebuchet MS" panose="020B0603020202020204" pitchFamily="34" charset="0"/>
              </a:rPr>
              <a:t>trimise </a:t>
            </a:r>
            <a:r>
              <a:rPr lang="en-US" sz="2000" dirty="0">
                <a:solidFill>
                  <a:schemeClr val="tx2"/>
                </a:solidFill>
                <a:latin typeface="Trebuchet MS" panose="020B0603020202020204" pitchFamily="34" charset="0"/>
              </a:rPr>
              <a:t>până la 15 februarie 2026.</a:t>
            </a:r>
          </a:p>
          <a:p>
            <a:pPr marL="0" indent="0" algn="ctr">
              <a:spcBef>
                <a:spcPts val="1200"/>
              </a:spcBef>
              <a:buNone/>
            </a:pPr>
            <a:endParaRPr lang="en-US" sz="2000" b="1" dirty="0" smtClean="0">
              <a:solidFill>
                <a:srgbClr val="FF0000"/>
              </a:solidFill>
              <a:latin typeface="Trebuchet MS" panose="020B0603020202020204" pitchFamily="34" charset="0"/>
            </a:endParaRPr>
          </a:p>
          <a:p>
            <a:pPr marL="0" indent="0">
              <a:buNone/>
            </a:pPr>
            <a:endParaRPr lang="en-US" dirty="0"/>
          </a:p>
        </p:txBody>
      </p:sp>
      <p:pic>
        <p:nvPicPr>
          <p:cNvPr id="4" name="Picture 3"/>
          <p:cNvPicPr>
            <a:picLocks noChangeAspect="1"/>
          </p:cNvPicPr>
          <p:nvPr/>
        </p:nvPicPr>
        <p:blipFill>
          <a:blip r:embed="rId2"/>
          <a:stretch>
            <a:fillRect/>
          </a:stretch>
        </p:blipFill>
        <p:spPr>
          <a:xfrm>
            <a:off x="304800" y="5867400"/>
            <a:ext cx="8474174" cy="847417"/>
          </a:xfrm>
          <a:prstGeom prst="rect">
            <a:avLst/>
          </a:prstGeom>
        </p:spPr>
      </p:pic>
    </p:spTree>
    <p:extLst>
      <p:ext uri="{BB962C8B-B14F-4D97-AF65-F5344CB8AC3E}">
        <p14:creationId xmlns:p14="http://schemas.microsoft.com/office/powerpoint/2010/main" val="40464643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Box 1"/>
          <p:cNvSpPr txBox="1">
            <a:spLocks noChangeArrowheads="1"/>
          </p:cNvSpPr>
          <p:nvPr/>
        </p:nvSpPr>
        <p:spPr bwMode="auto">
          <a:xfrm>
            <a:off x="457200" y="2667000"/>
            <a:ext cx="8229600" cy="1754326"/>
          </a:xfrm>
          <a:prstGeom prst="rect">
            <a:avLst/>
          </a:prstGeom>
          <a:noFill/>
          <a:ln w="9525">
            <a:noFill/>
            <a:miter lim="800000"/>
            <a:headEnd/>
            <a:tailEnd/>
          </a:ln>
        </p:spPr>
        <p:txBody>
          <a:bodyPr wrap="square">
            <a:spAutoFit/>
          </a:bodyPr>
          <a:lstStyle/>
          <a:p>
            <a:pPr algn="ctr"/>
            <a:r>
              <a:rPr lang="en-US" sz="3600" b="1" dirty="0" smtClean="0">
                <a:solidFill>
                  <a:srgbClr val="1F497D"/>
                </a:solidFill>
                <a:latin typeface="Trebuchet MS" pitchFamily="34" charset="0"/>
              </a:rPr>
              <a:t>Mulțumim </a:t>
            </a:r>
            <a:r>
              <a:rPr lang="en-US" sz="3600" b="1" dirty="0">
                <a:solidFill>
                  <a:srgbClr val="1F497D"/>
                </a:solidFill>
                <a:latin typeface="Trebuchet MS" pitchFamily="34" charset="0"/>
              </a:rPr>
              <a:t>pentru </a:t>
            </a:r>
            <a:r>
              <a:rPr lang="en-US" sz="3600" b="1" dirty="0" smtClean="0">
                <a:solidFill>
                  <a:srgbClr val="1F497D"/>
                </a:solidFill>
                <a:latin typeface="Trebuchet MS" pitchFamily="34" charset="0"/>
              </a:rPr>
              <a:t>atenție!</a:t>
            </a:r>
          </a:p>
          <a:p>
            <a:pPr algn="ctr"/>
            <a:endParaRPr lang="en-US" sz="3600" b="1" dirty="0" smtClean="0">
              <a:solidFill>
                <a:srgbClr val="1F497D"/>
              </a:solidFill>
              <a:latin typeface="Trebuchet MS" pitchFamily="34" charset="0"/>
            </a:endParaRPr>
          </a:p>
          <a:p>
            <a:pPr algn="ctr"/>
            <a:r>
              <a:rPr lang="en-US" sz="3600" b="1" dirty="0">
                <a:solidFill>
                  <a:srgbClr val="1F497D"/>
                </a:solidFill>
                <a:latin typeface="Trebuchet MS" pitchFamily="34" charset="0"/>
                <a:hlinkClick r:id="rId3"/>
              </a:rPr>
              <a:t>https</a:t>
            </a:r>
            <a:r>
              <a:rPr lang="en-US" sz="3600" b="1" dirty="0" smtClean="0">
                <a:solidFill>
                  <a:srgbClr val="1F497D"/>
                </a:solidFill>
                <a:latin typeface="Trebuchet MS" pitchFamily="34" charset="0"/>
                <a:hlinkClick r:id="rId3"/>
              </a:rPr>
              <a:t>://www.interregrobg.eu/en/</a:t>
            </a:r>
            <a:endParaRPr lang="en-US" sz="3600" b="1" dirty="0" smtClean="0">
              <a:solidFill>
                <a:srgbClr val="1F497D"/>
              </a:solidFill>
              <a:latin typeface="Trebuchet MS" pitchFamily="34" charset="0"/>
            </a:endParaRPr>
          </a:p>
        </p:txBody>
      </p:sp>
      <p:pic>
        <p:nvPicPr>
          <p:cNvPr id="29700" name="Picture 26"/>
          <p:cNvPicPr>
            <a:picLocks noChangeAspect="1" noChangeArrowheads="1"/>
          </p:cNvPicPr>
          <p:nvPr/>
        </p:nvPicPr>
        <p:blipFill>
          <a:blip r:embed="rId4"/>
          <a:srcRect/>
          <a:stretch>
            <a:fillRect/>
          </a:stretch>
        </p:blipFill>
        <p:spPr bwMode="auto">
          <a:xfrm>
            <a:off x="6781800" y="152400"/>
            <a:ext cx="2052637" cy="1524000"/>
          </a:xfrm>
          <a:prstGeom prst="rect">
            <a:avLst/>
          </a:prstGeom>
          <a:noFill/>
          <a:ln w="9525">
            <a:noFill/>
            <a:miter lim="800000"/>
            <a:headEnd/>
            <a:tailEnd/>
          </a:ln>
        </p:spPr>
      </p:pic>
      <p:pic>
        <p:nvPicPr>
          <p:cNvPr id="7"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95700" y="304800"/>
            <a:ext cx="800100" cy="8001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Drmie_dgcte\dcti\Programe CTE 2007-2013\Romania-Bulgaria\Informare si publicitate\LOGO INTERREG V A RO BG\logo Interreg V-A revizuit.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01937" y="5029200"/>
            <a:ext cx="3387725" cy="1492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82000" y="6119813"/>
            <a:ext cx="6540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6856252"/>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6760972" cy="381000"/>
          </a:xfrm>
        </p:spPr>
        <p:txBody>
          <a:bodyPr/>
          <a:lstStyle/>
          <a:p>
            <a:pPr marL="0" lvl="0" indent="0">
              <a:buNone/>
            </a:pPr>
            <a:r>
              <a:rPr lang="en-US" sz="2800" b="1" dirty="0" smtClean="0">
                <a:solidFill>
                  <a:srgbClr val="FF0000"/>
                </a:solidFill>
                <a:latin typeface="Trebuchet MS" panose="020B0603020202020204" pitchFamily="34" charset="0"/>
              </a:rPr>
              <a:t/>
            </a:r>
            <a:br>
              <a:rPr lang="en-US" sz="2800" b="1" dirty="0" smtClean="0">
                <a:solidFill>
                  <a:srgbClr val="FF0000"/>
                </a:solidFill>
                <a:latin typeface="Trebuchet MS" panose="020B0603020202020204" pitchFamily="34" charset="0"/>
              </a:rPr>
            </a:br>
            <a:r>
              <a:rPr lang="en-US" sz="2800" b="1" dirty="0" smtClean="0">
                <a:solidFill>
                  <a:srgbClr val="FF0000"/>
                </a:solidFill>
                <a:latin typeface="Trebuchet MS" panose="020B0603020202020204" pitchFamily="34" charset="0"/>
              </a:rPr>
              <a:t>Date cheie </a:t>
            </a:r>
            <a:r>
              <a:rPr lang="en-US" sz="2800" b="1" dirty="0">
                <a:solidFill>
                  <a:srgbClr val="FF0000"/>
                </a:solidFill>
                <a:latin typeface="Trebuchet MS" panose="020B0603020202020204" pitchFamily="34" charset="0"/>
              </a:rPr>
              <a:t>pentru închidere</a:t>
            </a:r>
          </a:p>
        </p:txBody>
      </p:sp>
      <p:sp>
        <p:nvSpPr>
          <p:cNvPr id="3" name="Content Placeholder 2"/>
          <p:cNvSpPr>
            <a:spLocks noGrp="1"/>
          </p:cNvSpPr>
          <p:nvPr>
            <p:ph idx="1"/>
          </p:nvPr>
        </p:nvSpPr>
        <p:spPr>
          <a:xfrm>
            <a:off x="218186" y="1160106"/>
            <a:ext cx="8458200" cy="5715000"/>
          </a:xfrm>
        </p:spPr>
        <p:txBody>
          <a:bodyPr/>
          <a:lstStyle/>
          <a:p>
            <a:pPr marL="0" lvl="0" indent="0" algn="just">
              <a:spcBef>
                <a:spcPts val="2400"/>
              </a:spcBef>
              <a:buNone/>
            </a:pPr>
            <a:r>
              <a:rPr lang="en-US" sz="2000" b="1" dirty="0" smtClean="0">
                <a:solidFill>
                  <a:schemeClr val="tx2"/>
                </a:solidFill>
                <a:latin typeface="Trebuchet MS" panose="020B0603020202020204" pitchFamily="34" charset="0"/>
              </a:rPr>
              <a:t> Contextul</a:t>
            </a:r>
            <a:r>
              <a:rPr lang="en-US" sz="2000" b="1" dirty="0">
                <a:solidFill>
                  <a:schemeClr val="tx2"/>
                </a:solidFill>
                <a:latin typeface="Trebuchet MS" panose="020B0603020202020204" pitchFamily="34" charset="0"/>
              </a:rPr>
              <a:t> legal, legislația în </a:t>
            </a:r>
            <a:r>
              <a:rPr lang="en-US" sz="2000" b="1" dirty="0" err="1" smtClean="0">
                <a:solidFill>
                  <a:schemeClr val="tx2"/>
                </a:solidFill>
                <a:latin typeface="Trebuchet MS" panose="020B0603020202020204" pitchFamily="34" charset="0"/>
              </a:rPr>
              <a:t>vigoare</a:t>
            </a:r>
            <a:r>
              <a:rPr lang="en-US" sz="2000" b="1" dirty="0" smtClean="0">
                <a:solidFill>
                  <a:schemeClr val="tx2"/>
                </a:solidFill>
                <a:latin typeface="Trebuchet MS" panose="020B0603020202020204" pitchFamily="34" charset="0"/>
              </a:rPr>
              <a:t> </a:t>
            </a:r>
          </a:p>
          <a:p>
            <a:pPr marL="0" lvl="0" indent="0" algn="just">
              <a:spcBef>
                <a:spcPts val="2400"/>
              </a:spcBef>
              <a:buNone/>
            </a:pPr>
            <a:endParaRPr lang="en-US" sz="2000" b="1" dirty="0" smtClean="0">
              <a:solidFill>
                <a:schemeClr val="tx2"/>
              </a:solidFill>
              <a:latin typeface="Trebuchet MS" panose="020B0603020202020204" pitchFamily="34" charset="0"/>
            </a:endParaRPr>
          </a:p>
          <a:p>
            <a:pPr marL="457200" lvl="0" indent="-457200" algn="just">
              <a:spcBef>
                <a:spcPts val="2400"/>
              </a:spcBef>
              <a:buAutoNum type="arabicPeriod"/>
            </a:pPr>
            <a:r>
              <a:rPr lang="en-US" sz="2000" b="1" dirty="0" err="1" smtClean="0">
                <a:solidFill>
                  <a:schemeClr val="tx2"/>
                </a:solidFill>
                <a:latin typeface="Trebuchet MS" panose="020B0603020202020204" pitchFamily="34" charset="0"/>
              </a:rPr>
              <a:t>Instrucțiuni</a:t>
            </a:r>
            <a:r>
              <a:rPr lang="en-US" sz="2000" b="1" dirty="0" smtClean="0">
                <a:solidFill>
                  <a:schemeClr val="tx2"/>
                </a:solidFill>
                <a:latin typeface="Trebuchet MS" panose="020B0603020202020204" pitchFamily="34" charset="0"/>
              </a:rPr>
              <a:t> </a:t>
            </a:r>
            <a:r>
              <a:rPr lang="en-US" sz="2000" b="1" dirty="0">
                <a:solidFill>
                  <a:schemeClr val="tx2"/>
                </a:solidFill>
                <a:latin typeface="Trebuchet MS" panose="020B0603020202020204" pitchFamily="34" charset="0"/>
              </a:rPr>
              <a:t>privind închiderea programului </a:t>
            </a:r>
            <a:r>
              <a:rPr lang="en-US" sz="2000" b="1" dirty="0" smtClean="0">
                <a:solidFill>
                  <a:schemeClr val="tx2"/>
                </a:solidFill>
                <a:latin typeface="Trebuchet MS" panose="020B0603020202020204" pitchFamily="34" charset="0"/>
              </a:rPr>
              <a:t>operațional (2014-2020) 2021/C  417/01)</a:t>
            </a:r>
          </a:p>
          <a:p>
            <a:pPr marL="457200" lvl="0" indent="-457200" algn="just">
              <a:spcBef>
                <a:spcPts val="2400"/>
              </a:spcBef>
              <a:buAutoNum type="arabicPeriod"/>
            </a:pPr>
            <a:endParaRPr lang="en-US" sz="2000" b="1" dirty="0" smtClean="0">
              <a:solidFill>
                <a:schemeClr val="tx2"/>
              </a:solidFill>
              <a:latin typeface="Trebuchet MS" panose="020B0603020202020204" pitchFamily="34" charset="0"/>
            </a:endParaRPr>
          </a:p>
          <a:p>
            <a:pPr marL="457200" lvl="0" indent="-457200" algn="just">
              <a:spcBef>
                <a:spcPts val="2400"/>
              </a:spcBef>
              <a:buAutoNum type="arabicPeriod"/>
            </a:pPr>
            <a:r>
              <a:rPr lang="en-US" sz="2000" b="1" dirty="0">
                <a:solidFill>
                  <a:schemeClr val="tx2"/>
                </a:solidFill>
                <a:latin typeface="Trebuchet MS" panose="020B0603020202020204" pitchFamily="34" charset="0"/>
              </a:rPr>
              <a:t>ORDONANŢĂ DE URGENŢĂ </a:t>
            </a:r>
            <a:r>
              <a:rPr lang="en-US" sz="2000" b="1" dirty="0" err="1">
                <a:solidFill>
                  <a:schemeClr val="tx2"/>
                </a:solidFill>
                <a:latin typeface="Trebuchet MS" panose="020B0603020202020204" pitchFamily="34" charset="0"/>
              </a:rPr>
              <a:t>nr</a:t>
            </a:r>
            <a:r>
              <a:rPr lang="en-US" sz="2000" b="1" dirty="0">
                <a:solidFill>
                  <a:schemeClr val="tx2"/>
                </a:solidFill>
                <a:latin typeface="Trebuchet MS" panose="020B0603020202020204" pitchFamily="34" charset="0"/>
              </a:rPr>
              <a:t>. 36 din 17 </a:t>
            </a:r>
            <a:r>
              <a:rPr lang="en-US" sz="2000" b="1" dirty="0" err="1">
                <a:solidFill>
                  <a:schemeClr val="tx2"/>
                </a:solidFill>
                <a:latin typeface="Trebuchet MS" panose="020B0603020202020204" pitchFamily="34" charset="0"/>
              </a:rPr>
              <a:t>mai</a:t>
            </a:r>
            <a:r>
              <a:rPr lang="en-US" sz="2000" b="1" dirty="0">
                <a:solidFill>
                  <a:schemeClr val="tx2"/>
                </a:solidFill>
                <a:latin typeface="Trebuchet MS" panose="020B0603020202020204" pitchFamily="34" charset="0"/>
              </a:rPr>
              <a:t> </a:t>
            </a:r>
            <a:r>
              <a:rPr lang="en-US" sz="2000" b="1" dirty="0" smtClean="0">
                <a:solidFill>
                  <a:schemeClr val="tx2"/>
                </a:solidFill>
                <a:latin typeface="Trebuchet MS" panose="020B0603020202020204" pitchFamily="34" charset="0"/>
              </a:rPr>
              <a:t>2023 </a:t>
            </a:r>
            <a:r>
              <a:rPr lang="en-US" sz="2000" b="1" dirty="0" err="1" smtClean="0">
                <a:solidFill>
                  <a:schemeClr val="tx2"/>
                </a:solidFill>
                <a:latin typeface="Trebuchet MS" panose="020B0603020202020204" pitchFamily="34" charset="0"/>
              </a:rPr>
              <a:t>privind</a:t>
            </a:r>
            <a:r>
              <a:rPr lang="en-US" sz="2000" b="1" dirty="0" smtClean="0">
                <a:solidFill>
                  <a:schemeClr val="tx2"/>
                </a:solidFill>
                <a:latin typeface="Trebuchet MS" panose="020B0603020202020204" pitchFamily="34" charset="0"/>
              </a:rPr>
              <a:t> </a:t>
            </a:r>
            <a:r>
              <a:rPr lang="en-US" sz="2000" b="1" dirty="0" err="1">
                <a:solidFill>
                  <a:schemeClr val="tx2"/>
                </a:solidFill>
                <a:latin typeface="Trebuchet MS" panose="020B0603020202020204" pitchFamily="34" charset="0"/>
              </a:rPr>
              <a:t>stabilirea</a:t>
            </a:r>
            <a:r>
              <a:rPr lang="en-US" sz="2000" b="1" dirty="0">
                <a:solidFill>
                  <a:schemeClr val="tx2"/>
                </a:solidFill>
                <a:latin typeface="Trebuchet MS" panose="020B0603020202020204" pitchFamily="34" charset="0"/>
              </a:rPr>
              <a:t> </a:t>
            </a:r>
            <a:r>
              <a:rPr lang="en-US" sz="2000" b="1" dirty="0" err="1">
                <a:solidFill>
                  <a:schemeClr val="tx2"/>
                </a:solidFill>
                <a:latin typeface="Trebuchet MS" panose="020B0603020202020204" pitchFamily="34" charset="0"/>
              </a:rPr>
              <a:t>cadrului</a:t>
            </a:r>
            <a:r>
              <a:rPr lang="en-US" sz="2000" b="1" dirty="0">
                <a:solidFill>
                  <a:schemeClr val="tx2"/>
                </a:solidFill>
                <a:latin typeface="Trebuchet MS" panose="020B0603020202020204" pitchFamily="34" charset="0"/>
              </a:rPr>
              <a:t> general </a:t>
            </a:r>
            <a:r>
              <a:rPr lang="en-US" sz="2000" b="1" dirty="0" err="1">
                <a:solidFill>
                  <a:schemeClr val="tx2"/>
                </a:solidFill>
                <a:latin typeface="Trebuchet MS" panose="020B0603020202020204" pitchFamily="34" charset="0"/>
              </a:rPr>
              <a:t>pentru</a:t>
            </a:r>
            <a:r>
              <a:rPr lang="en-US" sz="2000" b="1" dirty="0">
                <a:solidFill>
                  <a:schemeClr val="tx2"/>
                </a:solidFill>
                <a:latin typeface="Trebuchet MS" panose="020B0603020202020204" pitchFamily="34" charset="0"/>
              </a:rPr>
              <a:t> </a:t>
            </a:r>
            <a:r>
              <a:rPr lang="en-US" sz="2000" b="1" dirty="0" err="1">
                <a:solidFill>
                  <a:schemeClr val="tx2"/>
                </a:solidFill>
                <a:latin typeface="Trebuchet MS" panose="020B0603020202020204" pitchFamily="34" charset="0"/>
              </a:rPr>
              <a:t>închiderea</a:t>
            </a:r>
            <a:r>
              <a:rPr lang="en-US" sz="2000" b="1" dirty="0">
                <a:solidFill>
                  <a:schemeClr val="tx2"/>
                </a:solidFill>
                <a:latin typeface="Trebuchet MS" panose="020B0603020202020204" pitchFamily="34" charset="0"/>
              </a:rPr>
              <a:t> </a:t>
            </a:r>
            <a:r>
              <a:rPr lang="en-US" sz="2000" b="1" dirty="0" err="1">
                <a:solidFill>
                  <a:schemeClr val="tx2"/>
                </a:solidFill>
                <a:latin typeface="Trebuchet MS" panose="020B0603020202020204" pitchFamily="34" charset="0"/>
              </a:rPr>
              <a:t>programelor</a:t>
            </a:r>
            <a:r>
              <a:rPr lang="en-US" sz="2000" b="1" dirty="0">
                <a:solidFill>
                  <a:schemeClr val="tx2"/>
                </a:solidFill>
                <a:latin typeface="Trebuchet MS" panose="020B0603020202020204" pitchFamily="34" charset="0"/>
              </a:rPr>
              <a:t> </a:t>
            </a:r>
            <a:r>
              <a:rPr lang="en-US" sz="2000" b="1" dirty="0" err="1">
                <a:solidFill>
                  <a:schemeClr val="tx2"/>
                </a:solidFill>
                <a:latin typeface="Trebuchet MS" panose="020B0603020202020204" pitchFamily="34" charset="0"/>
              </a:rPr>
              <a:t>operaţionale</a:t>
            </a:r>
            <a:r>
              <a:rPr lang="en-US" sz="2000" b="1" dirty="0">
                <a:solidFill>
                  <a:schemeClr val="tx2"/>
                </a:solidFill>
                <a:latin typeface="Trebuchet MS" panose="020B0603020202020204" pitchFamily="34" charset="0"/>
              </a:rPr>
              <a:t>  </a:t>
            </a:r>
            <a:r>
              <a:rPr lang="en-US" sz="2000" b="1" dirty="0" err="1">
                <a:solidFill>
                  <a:schemeClr val="tx2"/>
                </a:solidFill>
                <a:latin typeface="Trebuchet MS" panose="020B0603020202020204" pitchFamily="34" charset="0"/>
              </a:rPr>
              <a:t>finanţate</a:t>
            </a:r>
            <a:r>
              <a:rPr lang="en-US" sz="2000" b="1" dirty="0">
                <a:solidFill>
                  <a:schemeClr val="tx2"/>
                </a:solidFill>
                <a:latin typeface="Trebuchet MS" panose="020B0603020202020204" pitchFamily="34" charset="0"/>
              </a:rPr>
              <a:t> </a:t>
            </a:r>
            <a:r>
              <a:rPr lang="en-US" sz="2000" b="1" dirty="0" err="1">
                <a:solidFill>
                  <a:schemeClr val="tx2"/>
                </a:solidFill>
                <a:latin typeface="Trebuchet MS" panose="020B0603020202020204" pitchFamily="34" charset="0"/>
              </a:rPr>
              <a:t>în</a:t>
            </a:r>
            <a:r>
              <a:rPr lang="en-US" sz="2000" b="1" dirty="0">
                <a:solidFill>
                  <a:schemeClr val="tx2"/>
                </a:solidFill>
                <a:latin typeface="Trebuchet MS" panose="020B0603020202020204" pitchFamily="34" charset="0"/>
              </a:rPr>
              <a:t> </a:t>
            </a:r>
            <a:r>
              <a:rPr lang="en-US" sz="2000" b="1" dirty="0" err="1">
                <a:solidFill>
                  <a:schemeClr val="tx2"/>
                </a:solidFill>
                <a:latin typeface="Trebuchet MS" panose="020B0603020202020204" pitchFamily="34" charset="0"/>
              </a:rPr>
              <a:t>perioada</a:t>
            </a:r>
            <a:r>
              <a:rPr lang="en-US" sz="2000" b="1" dirty="0">
                <a:solidFill>
                  <a:schemeClr val="tx2"/>
                </a:solidFill>
                <a:latin typeface="Trebuchet MS" panose="020B0603020202020204" pitchFamily="34" charset="0"/>
              </a:rPr>
              <a:t> de </a:t>
            </a:r>
            <a:r>
              <a:rPr lang="en-US" sz="2000" b="1" dirty="0" err="1">
                <a:solidFill>
                  <a:schemeClr val="tx2"/>
                </a:solidFill>
                <a:latin typeface="Trebuchet MS" panose="020B0603020202020204" pitchFamily="34" charset="0"/>
              </a:rPr>
              <a:t>programare</a:t>
            </a:r>
            <a:r>
              <a:rPr lang="en-US" sz="2000" b="1" dirty="0">
                <a:solidFill>
                  <a:schemeClr val="tx2"/>
                </a:solidFill>
                <a:latin typeface="Trebuchet MS" panose="020B0603020202020204" pitchFamily="34" charset="0"/>
              </a:rPr>
              <a:t> 2014-2020</a:t>
            </a:r>
            <a:endParaRPr lang="en-US" sz="2000" b="1" dirty="0" smtClean="0">
              <a:solidFill>
                <a:schemeClr val="tx2"/>
              </a:solidFill>
              <a:latin typeface="Trebuchet MS" panose="020B0603020202020204" pitchFamily="34" charset="0"/>
            </a:endParaRPr>
          </a:p>
          <a:p>
            <a:pPr marL="0" lvl="0" indent="0" algn="just">
              <a:spcBef>
                <a:spcPts val="1200"/>
              </a:spcBef>
              <a:buNone/>
            </a:pPr>
            <a:endParaRPr lang="en-US" sz="2000" dirty="0" smtClean="0">
              <a:solidFill>
                <a:schemeClr val="tx2"/>
              </a:solidFill>
              <a:latin typeface="Trebuchet MS" panose="020B0603020202020204" pitchFamily="34" charset="0"/>
            </a:endParaRPr>
          </a:p>
          <a:p>
            <a:pPr lvl="0" algn="just">
              <a:spcBef>
                <a:spcPts val="1200"/>
              </a:spcBef>
              <a:buFont typeface="Arial" panose="020B0604020202020204" pitchFamily="34" charset="0"/>
              <a:buChar char="•"/>
            </a:pPr>
            <a:endParaRPr lang="en-US" sz="2000" dirty="0" smtClean="0">
              <a:solidFill>
                <a:schemeClr val="tx2"/>
              </a:solidFill>
              <a:latin typeface="Trebuchet MS" panose="020B0603020202020204" pitchFamily="34" charset="0"/>
            </a:endParaRPr>
          </a:p>
          <a:p>
            <a:pPr lvl="0" algn="just">
              <a:spcBef>
                <a:spcPts val="1200"/>
              </a:spcBef>
              <a:buFont typeface="Arial" panose="020B0604020202020204" pitchFamily="34" charset="0"/>
              <a:buChar char="•"/>
            </a:pPr>
            <a:endParaRPr lang="en-US" sz="2000" dirty="0" smtClean="0">
              <a:solidFill>
                <a:schemeClr val="tx2"/>
              </a:solidFill>
              <a:latin typeface="Trebuchet MS" panose="020B0603020202020204" pitchFamily="34" charset="0"/>
            </a:endParaRPr>
          </a:p>
          <a:p>
            <a:pPr lvl="0" algn="just">
              <a:spcBef>
                <a:spcPts val="1200"/>
              </a:spcBef>
              <a:buFont typeface="Arial" panose="020B0604020202020204" pitchFamily="34" charset="0"/>
              <a:buChar char="•"/>
            </a:pPr>
            <a:endParaRPr lang="en-US" sz="2000" dirty="0" smtClean="0">
              <a:solidFill>
                <a:schemeClr val="tx2"/>
              </a:solidFill>
              <a:latin typeface="Trebuchet MS" panose="020B0603020202020204" pitchFamily="34" charset="0"/>
            </a:endParaRPr>
          </a:p>
          <a:p>
            <a:pPr lvl="0" algn="just">
              <a:spcBef>
                <a:spcPts val="1200"/>
              </a:spcBef>
              <a:buFont typeface="Arial" panose="020B0604020202020204" pitchFamily="34" charset="0"/>
              <a:buChar char="•"/>
            </a:pPr>
            <a:endParaRPr lang="en-US" sz="2000" dirty="0" smtClean="0">
              <a:solidFill>
                <a:schemeClr val="tx2"/>
              </a:solidFill>
              <a:latin typeface="Trebuchet MS" panose="020B0603020202020204" pitchFamily="34" charset="0"/>
            </a:endParaRPr>
          </a:p>
          <a:p>
            <a:pPr marL="0" lvl="0" indent="0" algn="just">
              <a:spcBef>
                <a:spcPts val="1200"/>
              </a:spcBef>
              <a:buNone/>
            </a:pPr>
            <a:endParaRPr lang="en-US" sz="2400" dirty="0" smtClean="0">
              <a:solidFill>
                <a:schemeClr val="tx2"/>
              </a:solidFill>
              <a:latin typeface="Trebuchet MS" panose="020B0603020202020204" pitchFamily="34" charset="0"/>
            </a:endParaRPr>
          </a:p>
        </p:txBody>
      </p:sp>
      <p:pic>
        <p:nvPicPr>
          <p:cNvPr id="4" name="Picture 3"/>
          <p:cNvPicPr>
            <a:picLocks noChangeAspect="1"/>
          </p:cNvPicPr>
          <p:nvPr/>
        </p:nvPicPr>
        <p:blipFill>
          <a:blip r:embed="rId3"/>
          <a:stretch>
            <a:fillRect/>
          </a:stretch>
        </p:blipFill>
        <p:spPr>
          <a:xfrm>
            <a:off x="304800" y="5867400"/>
            <a:ext cx="8474174" cy="847417"/>
          </a:xfrm>
          <a:prstGeom prst="rect">
            <a:avLst/>
          </a:prstGeom>
        </p:spPr>
      </p:pic>
    </p:spTree>
    <p:extLst>
      <p:ext uri="{BB962C8B-B14F-4D97-AF65-F5344CB8AC3E}">
        <p14:creationId xmlns:p14="http://schemas.microsoft.com/office/powerpoint/2010/main" val="34821595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471447"/>
            <a:ext cx="8534401" cy="4525963"/>
          </a:xfrm>
        </p:spPr>
        <p:txBody>
          <a:bodyPr/>
          <a:lstStyle/>
          <a:p>
            <a:pPr marL="533400" indent="-177800" algn="just">
              <a:buFont typeface="Courier New" panose="02070309020205020404" pitchFamily="49" charset="0"/>
              <a:buChar char="o"/>
            </a:pPr>
            <a:r>
              <a:rPr lang="en-US" sz="2000" dirty="0" smtClean="0">
                <a:solidFill>
                  <a:schemeClr val="tx2"/>
                </a:solidFill>
                <a:latin typeface="Trebuchet MS" panose="020B0603020202020204" pitchFamily="34" charset="0"/>
              </a:rPr>
              <a:t>Secretariatul </a:t>
            </a:r>
            <a:r>
              <a:rPr lang="en-US" sz="2000" dirty="0">
                <a:solidFill>
                  <a:schemeClr val="tx2"/>
                </a:solidFill>
                <a:latin typeface="Trebuchet MS" panose="020B0603020202020204" pitchFamily="34" charset="0"/>
              </a:rPr>
              <a:t>Comun să efectueze</a:t>
            </a:r>
            <a:r>
              <a:rPr lang="en-US" sz="2000" dirty="0" smtClean="0">
                <a:solidFill>
                  <a:schemeClr val="tx2"/>
                </a:solidFill>
                <a:latin typeface="Trebuchet MS" panose="020B0603020202020204" pitchFamily="34" charset="0"/>
              </a:rPr>
              <a:t> verificările  </a:t>
            </a:r>
            <a:r>
              <a:rPr lang="en-US" sz="2000" dirty="0">
                <a:solidFill>
                  <a:schemeClr val="tx2"/>
                </a:solidFill>
                <a:latin typeface="Trebuchet MS" panose="020B0603020202020204" pitchFamily="34" charset="0"/>
              </a:rPr>
              <a:t>și să </a:t>
            </a:r>
            <a:r>
              <a:rPr lang="en-US" sz="2000" dirty="0" smtClean="0">
                <a:solidFill>
                  <a:schemeClr val="tx2"/>
                </a:solidFill>
                <a:latin typeface="Trebuchet MS" panose="020B0603020202020204" pitchFamily="34" charset="0"/>
              </a:rPr>
              <a:t>depună ultimele rapoarte </a:t>
            </a:r>
            <a:r>
              <a:rPr lang="en-US" sz="2000" dirty="0">
                <a:solidFill>
                  <a:schemeClr val="tx2"/>
                </a:solidFill>
                <a:latin typeface="Trebuchet MS" panose="020B0603020202020204" pitchFamily="34" charset="0"/>
              </a:rPr>
              <a:t>de proiect </a:t>
            </a:r>
            <a:r>
              <a:rPr lang="en-US" sz="2000" dirty="0" smtClean="0">
                <a:solidFill>
                  <a:schemeClr val="tx2"/>
                </a:solidFill>
                <a:latin typeface="Trebuchet MS" panose="020B0603020202020204" pitchFamily="34" charset="0"/>
              </a:rPr>
              <a:t>către AM; </a:t>
            </a:r>
          </a:p>
          <a:p>
            <a:pPr marL="533400" indent="-177800" algn="just">
              <a:buFont typeface="Courier New" panose="02070309020205020404" pitchFamily="49" charset="0"/>
              <a:buChar char="o"/>
            </a:pPr>
            <a:r>
              <a:rPr lang="en-US" sz="2000" dirty="0" smtClean="0">
                <a:solidFill>
                  <a:schemeClr val="tx2"/>
                </a:solidFill>
                <a:latin typeface="Trebuchet MS" panose="020B0603020202020204" pitchFamily="34" charset="0"/>
              </a:rPr>
              <a:t>AM </a:t>
            </a:r>
            <a:r>
              <a:rPr lang="en-US" sz="2000" dirty="0">
                <a:solidFill>
                  <a:schemeClr val="tx2"/>
                </a:solidFill>
                <a:latin typeface="Trebuchet MS" panose="020B0603020202020204" pitchFamily="34" charset="0"/>
              </a:rPr>
              <a:t>să </a:t>
            </a:r>
            <a:r>
              <a:rPr lang="en-US" sz="2000" dirty="0" smtClean="0">
                <a:solidFill>
                  <a:schemeClr val="tx2"/>
                </a:solidFill>
                <a:latin typeface="Trebuchet MS" panose="020B0603020202020204" pitchFamily="34" charset="0"/>
              </a:rPr>
              <a:t>verifice, </a:t>
            </a:r>
            <a:r>
              <a:rPr lang="en-US" sz="2000" dirty="0">
                <a:solidFill>
                  <a:schemeClr val="tx2"/>
                </a:solidFill>
                <a:latin typeface="Trebuchet MS" panose="020B0603020202020204" pitchFamily="34" charset="0"/>
              </a:rPr>
              <a:t>autorizeze și să </a:t>
            </a:r>
            <a:r>
              <a:rPr lang="en-US" sz="2000" dirty="0" smtClean="0">
                <a:solidFill>
                  <a:schemeClr val="tx2"/>
                </a:solidFill>
                <a:latin typeface="Trebuchet MS" panose="020B0603020202020204" pitchFamily="34" charset="0"/>
              </a:rPr>
              <a:t>plătească rapoartele finale ale proiectului</a:t>
            </a:r>
            <a:r>
              <a:rPr lang="en-US" sz="2000" dirty="0">
                <a:solidFill>
                  <a:schemeClr val="tx2"/>
                </a:solidFill>
                <a:latin typeface="Trebuchet MS" panose="020B0603020202020204" pitchFamily="34" charset="0"/>
              </a:rPr>
              <a:t>;</a:t>
            </a:r>
            <a:r>
              <a:rPr lang="en-US" sz="2000" dirty="0" smtClean="0">
                <a:solidFill>
                  <a:schemeClr val="tx2"/>
                </a:solidFill>
                <a:latin typeface="Trebuchet MS" panose="020B0603020202020204" pitchFamily="34" charset="0"/>
              </a:rPr>
              <a:t> </a:t>
            </a:r>
            <a:endParaRPr lang="en-US" sz="2000" dirty="0">
              <a:solidFill>
                <a:schemeClr val="tx2"/>
              </a:solidFill>
              <a:latin typeface="Trebuchet MS" panose="020B0603020202020204" pitchFamily="34" charset="0"/>
            </a:endParaRPr>
          </a:p>
          <a:p>
            <a:pPr marL="533400" indent="-177800" algn="just">
              <a:buFont typeface="Courier New" panose="02070309020205020404" pitchFamily="49" charset="0"/>
              <a:buChar char="o"/>
            </a:pPr>
            <a:r>
              <a:rPr lang="en-US" sz="2000" dirty="0" smtClean="0">
                <a:solidFill>
                  <a:schemeClr val="tx2"/>
                </a:solidFill>
                <a:latin typeface="Trebuchet MS" panose="020B0603020202020204" pitchFamily="34" charset="0"/>
              </a:rPr>
              <a:t>Autoritatea de Certificare </a:t>
            </a:r>
            <a:r>
              <a:rPr lang="en-US" sz="2000" dirty="0">
                <a:solidFill>
                  <a:schemeClr val="tx2"/>
                </a:solidFill>
                <a:latin typeface="Trebuchet MS" panose="020B0603020202020204" pitchFamily="34" charset="0"/>
              </a:rPr>
              <a:t>să depună </a:t>
            </a:r>
            <a:r>
              <a:rPr lang="en-US" sz="2000" dirty="0" smtClean="0">
                <a:solidFill>
                  <a:schemeClr val="tx2"/>
                </a:solidFill>
                <a:latin typeface="Trebuchet MS" panose="020B0603020202020204" pitchFamily="34" charset="0"/>
              </a:rPr>
              <a:t>către CE </a:t>
            </a:r>
            <a:r>
              <a:rPr lang="en-US" sz="2000" dirty="0">
                <a:solidFill>
                  <a:schemeClr val="tx2"/>
                </a:solidFill>
                <a:latin typeface="Trebuchet MS" panose="020B0603020202020204" pitchFamily="34" charset="0"/>
              </a:rPr>
              <a:t>cererea interimară finală de </a:t>
            </a:r>
            <a:r>
              <a:rPr lang="en-US" sz="2000" dirty="0" smtClean="0">
                <a:solidFill>
                  <a:schemeClr val="tx2"/>
                </a:solidFill>
                <a:latin typeface="Trebuchet MS" panose="020B0603020202020204" pitchFamily="34" charset="0"/>
              </a:rPr>
              <a:t>plată.</a:t>
            </a:r>
          </a:p>
          <a:p>
            <a:pPr marL="0" indent="0" algn="just">
              <a:spcBef>
                <a:spcPts val="1800"/>
              </a:spcBef>
              <a:buNone/>
            </a:pPr>
            <a:r>
              <a:rPr lang="en-US" sz="2000" b="1" dirty="0" smtClean="0">
                <a:solidFill>
                  <a:srgbClr val="FF0000"/>
                </a:solidFill>
                <a:latin typeface="Trebuchet MS" panose="020B0603020202020204" pitchFamily="34" charset="0"/>
              </a:rPr>
              <a:t>Luând </a:t>
            </a:r>
            <a:r>
              <a:rPr lang="en-US" sz="2000" b="1" dirty="0">
                <a:solidFill>
                  <a:srgbClr val="FF0000"/>
                </a:solidFill>
                <a:latin typeface="Trebuchet MS" panose="020B0603020202020204" pitchFamily="34" charset="0"/>
              </a:rPr>
              <a:t>în considerare perioada scurtă de timp pentru depunerea cererii interimare finale de </a:t>
            </a:r>
            <a:r>
              <a:rPr lang="en-US" sz="2000" b="1" dirty="0" smtClean="0">
                <a:solidFill>
                  <a:srgbClr val="FF0000"/>
                </a:solidFill>
                <a:latin typeface="Trebuchet MS" panose="020B0603020202020204" pitchFamily="34" charset="0"/>
              </a:rPr>
              <a:t>plată, numeroșii pași </a:t>
            </a:r>
            <a:r>
              <a:rPr lang="en-US" sz="2000" b="1" dirty="0">
                <a:solidFill>
                  <a:srgbClr val="FF0000"/>
                </a:solidFill>
                <a:latin typeface="Trebuchet MS" panose="020B0603020202020204" pitchFamily="34" charset="0"/>
              </a:rPr>
              <a:t>care trebuiesc parcurși și structurile implicate </a:t>
            </a:r>
            <a:r>
              <a:rPr lang="en-US" sz="2000" b="1" dirty="0" smtClean="0">
                <a:solidFill>
                  <a:srgbClr val="FF0000"/>
                </a:solidFill>
                <a:latin typeface="Trebuchet MS" panose="020B0603020202020204" pitchFamily="34" charset="0"/>
              </a:rPr>
              <a:t>în acest proces, structurile </a:t>
            </a:r>
            <a:r>
              <a:rPr lang="en-US" sz="2000" b="1" dirty="0">
                <a:solidFill>
                  <a:srgbClr val="FF0000"/>
                </a:solidFill>
                <a:latin typeface="Trebuchet MS" panose="020B0603020202020204" pitchFamily="34" charset="0"/>
              </a:rPr>
              <a:t>Programului recomandă și </a:t>
            </a:r>
            <a:r>
              <a:rPr lang="en-US" sz="2000" b="1" dirty="0" smtClean="0">
                <a:solidFill>
                  <a:srgbClr val="FF0000"/>
                </a:solidFill>
                <a:latin typeface="Trebuchet MS" panose="020B0603020202020204" pitchFamily="34" charset="0"/>
              </a:rPr>
              <a:t>încurajează beneficiarii Programului </a:t>
            </a:r>
            <a:r>
              <a:rPr lang="it-IT" sz="2000" b="1" dirty="0">
                <a:solidFill>
                  <a:srgbClr val="FF0000"/>
                </a:solidFill>
                <a:latin typeface="Trebuchet MS" panose="020B0603020202020204" pitchFamily="34" charset="0"/>
              </a:rPr>
              <a:t>să raporteze sumele ce urmează a fi  rambursate cât mai curând </a:t>
            </a:r>
            <a:r>
              <a:rPr lang="it-IT" sz="2000" b="1" dirty="0" smtClean="0">
                <a:solidFill>
                  <a:srgbClr val="FF0000"/>
                </a:solidFill>
                <a:latin typeface="Trebuchet MS" panose="020B0603020202020204" pitchFamily="34" charset="0"/>
              </a:rPr>
              <a:t>posibil.</a:t>
            </a:r>
            <a:endParaRPr lang="en-US" sz="2000" b="1" dirty="0" smtClean="0">
              <a:solidFill>
                <a:srgbClr val="FF0000"/>
              </a:solidFill>
              <a:latin typeface="Trebuchet MS" panose="020B0603020202020204" pitchFamily="34" charset="0"/>
            </a:endParaRPr>
          </a:p>
          <a:p>
            <a:pPr marL="533400" indent="-177800">
              <a:buFont typeface="Courier New" panose="02070309020205020404" pitchFamily="49" charset="0"/>
              <a:buChar char="o"/>
            </a:pPr>
            <a:endParaRPr lang="en-US" sz="2000" dirty="0">
              <a:solidFill>
                <a:schemeClr val="tx2"/>
              </a:solidFill>
              <a:latin typeface="Trebuchet MS" panose="020B0603020202020204" pitchFamily="34" charset="0"/>
            </a:endParaRPr>
          </a:p>
          <a:p>
            <a:endParaRPr lang="en-US" dirty="0"/>
          </a:p>
        </p:txBody>
      </p:sp>
      <p:sp>
        <p:nvSpPr>
          <p:cNvPr id="4" name="Title 1"/>
          <p:cNvSpPr txBox="1">
            <a:spLocks/>
          </p:cNvSpPr>
          <p:nvPr/>
        </p:nvSpPr>
        <p:spPr bwMode="auto">
          <a:xfrm>
            <a:off x="457200" y="609600"/>
            <a:ext cx="8077200" cy="87108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800" b="1" dirty="0" smtClean="0">
                <a:solidFill>
                  <a:srgbClr val="FF0000"/>
                </a:solidFill>
                <a:latin typeface="Trebuchet MS" panose="020B0603020202020204" pitchFamily="34" charset="0"/>
              </a:rPr>
              <a:t>Date cheie </a:t>
            </a:r>
            <a:r>
              <a:rPr lang="en-US" sz="2800" b="1" dirty="0">
                <a:solidFill>
                  <a:srgbClr val="FF0000"/>
                </a:solidFill>
                <a:latin typeface="Trebuchet MS" panose="020B0603020202020204" pitchFamily="34" charset="0"/>
              </a:rPr>
              <a:t>pentru </a:t>
            </a:r>
            <a:r>
              <a:rPr lang="en-US" sz="2800" b="1" dirty="0" smtClean="0">
                <a:solidFill>
                  <a:srgbClr val="FF0000"/>
                </a:solidFill>
                <a:latin typeface="Trebuchet MS" panose="020B0603020202020204" pitchFamily="34" charset="0"/>
              </a:rPr>
              <a:t>închidere 2014-2020</a:t>
            </a:r>
            <a:endParaRPr lang="en-US" sz="2800" b="1" dirty="0">
              <a:solidFill>
                <a:srgbClr val="FF0000"/>
              </a:solidFill>
              <a:latin typeface="Trebuchet MS" panose="020B0603020202020204" pitchFamily="34" charset="0"/>
            </a:endParaRPr>
          </a:p>
        </p:txBody>
      </p:sp>
      <p:pic>
        <p:nvPicPr>
          <p:cNvPr id="5" name="Picture 4"/>
          <p:cNvPicPr>
            <a:picLocks noChangeAspect="1"/>
          </p:cNvPicPr>
          <p:nvPr/>
        </p:nvPicPr>
        <p:blipFill>
          <a:blip r:embed="rId2"/>
          <a:stretch>
            <a:fillRect/>
          </a:stretch>
        </p:blipFill>
        <p:spPr>
          <a:xfrm>
            <a:off x="304800" y="5867400"/>
            <a:ext cx="8474174" cy="847417"/>
          </a:xfrm>
          <a:prstGeom prst="rect">
            <a:avLst/>
          </a:prstGeom>
        </p:spPr>
      </p:pic>
    </p:spTree>
    <p:extLst>
      <p:ext uri="{BB962C8B-B14F-4D97-AF65-F5344CB8AC3E}">
        <p14:creationId xmlns:p14="http://schemas.microsoft.com/office/powerpoint/2010/main" val="15386922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371600"/>
            <a:ext cx="8229600" cy="5237935"/>
          </a:xfrm>
        </p:spPr>
        <p:txBody>
          <a:bodyPr/>
          <a:lstStyle/>
          <a:p>
            <a:pPr marL="0" indent="0" algn="just">
              <a:buNone/>
            </a:pPr>
            <a:r>
              <a:rPr lang="en-US" sz="2000" b="1" dirty="0" smtClean="0">
                <a:solidFill>
                  <a:srgbClr val="FF0000"/>
                </a:solidFill>
                <a:latin typeface="Trebuchet MS" panose="020B0603020202020204" pitchFamily="34" charset="0"/>
              </a:rPr>
              <a:t>Cererea </a:t>
            </a:r>
            <a:r>
              <a:rPr lang="en-US" sz="2000" b="1" dirty="0">
                <a:solidFill>
                  <a:srgbClr val="FF0000"/>
                </a:solidFill>
                <a:latin typeface="Trebuchet MS" panose="020B0603020202020204" pitchFamily="34" charset="0"/>
              </a:rPr>
              <a:t>finală interimară de plată  </a:t>
            </a:r>
            <a:r>
              <a:rPr lang="en-US" sz="2000" b="1" dirty="0" smtClean="0">
                <a:solidFill>
                  <a:srgbClr val="FF0000"/>
                </a:solidFill>
                <a:latin typeface="Trebuchet MS" panose="020B0603020202020204" pitchFamily="34" charset="0"/>
              </a:rPr>
              <a:t>(pentru ultimul an contabil- 1 </a:t>
            </a:r>
            <a:r>
              <a:rPr lang="en-US" sz="2000" b="1" dirty="0">
                <a:solidFill>
                  <a:srgbClr val="FF0000"/>
                </a:solidFill>
                <a:latin typeface="Trebuchet MS" panose="020B0603020202020204" pitchFamily="34" charset="0"/>
              </a:rPr>
              <a:t>iulie 2023 până </a:t>
            </a:r>
            <a:r>
              <a:rPr lang="en-US" sz="2000" b="1" dirty="0" smtClean="0">
                <a:solidFill>
                  <a:srgbClr val="FF0000"/>
                </a:solidFill>
                <a:latin typeface="Trebuchet MS" panose="020B0603020202020204" pitchFamily="34" charset="0"/>
              </a:rPr>
              <a:t>la 30 iunie 2024) </a:t>
            </a:r>
            <a:r>
              <a:rPr lang="en-US" sz="2000" b="1" dirty="0">
                <a:solidFill>
                  <a:srgbClr val="FF0000"/>
                </a:solidFill>
                <a:latin typeface="Trebuchet MS" panose="020B0603020202020204" pitchFamily="34" charset="0"/>
              </a:rPr>
              <a:t>trebuie depusă către CE până </a:t>
            </a:r>
            <a:r>
              <a:rPr lang="en-US" sz="2000" b="1" dirty="0" smtClean="0">
                <a:solidFill>
                  <a:srgbClr val="FF0000"/>
                </a:solidFill>
                <a:latin typeface="Trebuchet MS" panose="020B0603020202020204" pitchFamily="34" charset="0"/>
              </a:rPr>
              <a:t>la 30 iunie 2024. </a:t>
            </a:r>
          </a:p>
          <a:p>
            <a:pPr marL="0" indent="0" algn="just">
              <a:buNone/>
            </a:pPr>
            <a:endParaRPr lang="en-US" sz="2000" b="1" dirty="0">
              <a:solidFill>
                <a:srgbClr val="FF0000"/>
              </a:solidFill>
              <a:latin typeface="Trebuchet MS" panose="020B0603020202020204" pitchFamily="34" charset="0"/>
            </a:endParaRPr>
          </a:p>
          <a:p>
            <a:pPr marL="0" indent="0" algn="just">
              <a:buNone/>
            </a:pPr>
            <a:r>
              <a:rPr lang="en-US" sz="2000" b="1" dirty="0" smtClean="0">
                <a:solidFill>
                  <a:srgbClr val="FF0000"/>
                </a:solidFill>
                <a:latin typeface="Trebuchet MS" panose="020B0603020202020204" pitchFamily="34" charset="0"/>
              </a:rPr>
              <a:t>Cheltuielile care nu sunt </a:t>
            </a:r>
            <a:r>
              <a:rPr lang="en-US" sz="2000" b="1" dirty="0">
                <a:solidFill>
                  <a:srgbClr val="FF0000"/>
                </a:solidFill>
                <a:latin typeface="Trebuchet MS" panose="020B0603020202020204" pitchFamily="34" charset="0"/>
              </a:rPr>
              <a:t>incluse în cererea interimară finală de </a:t>
            </a:r>
            <a:r>
              <a:rPr lang="en-US" sz="2000" b="1" dirty="0" smtClean="0">
                <a:solidFill>
                  <a:srgbClr val="FF0000"/>
                </a:solidFill>
                <a:latin typeface="Trebuchet MS" panose="020B0603020202020204" pitchFamily="34" charset="0"/>
              </a:rPr>
              <a:t>plată, din </a:t>
            </a:r>
            <a:r>
              <a:rPr lang="en-US" sz="2000" b="1" dirty="0">
                <a:solidFill>
                  <a:srgbClr val="FF0000"/>
                </a:solidFill>
                <a:latin typeface="Trebuchet MS" panose="020B0603020202020204" pitchFamily="34" charset="0"/>
              </a:rPr>
              <a:t>cauza întârzierilor </a:t>
            </a:r>
            <a:r>
              <a:rPr lang="en-US" sz="2000" b="1" dirty="0" smtClean="0">
                <a:solidFill>
                  <a:srgbClr val="FF0000"/>
                </a:solidFill>
                <a:latin typeface="Trebuchet MS" panose="020B0603020202020204" pitchFamily="34" charset="0"/>
              </a:rPr>
              <a:t>beneficiarilor</a:t>
            </a:r>
            <a:r>
              <a:rPr lang="en-US" sz="2000" b="1" dirty="0">
                <a:solidFill>
                  <a:srgbClr val="FF0000"/>
                </a:solidFill>
                <a:latin typeface="Trebuchet MS" panose="020B0603020202020204" pitchFamily="34" charset="0"/>
              </a:rPr>
              <a:t> </a:t>
            </a:r>
            <a:r>
              <a:rPr lang="en-US" sz="2000" b="1" dirty="0" smtClean="0">
                <a:solidFill>
                  <a:srgbClr val="FF0000"/>
                </a:solidFill>
                <a:latin typeface="Trebuchet MS" panose="020B0603020202020204" pitchFamily="34" charset="0"/>
              </a:rPr>
              <a:t>vor fi suportate </a:t>
            </a:r>
            <a:r>
              <a:rPr lang="en-US" sz="2000" b="1" dirty="0">
                <a:solidFill>
                  <a:srgbClr val="FF0000"/>
                </a:solidFill>
                <a:latin typeface="Trebuchet MS" panose="020B0603020202020204" pitchFamily="34" charset="0"/>
              </a:rPr>
              <a:t>de </a:t>
            </a:r>
            <a:r>
              <a:rPr lang="en-US" sz="2000" b="1" dirty="0" smtClean="0">
                <a:solidFill>
                  <a:srgbClr val="FF0000"/>
                </a:solidFill>
                <a:latin typeface="Trebuchet MS" panose="020B0603020202020204" pitchFamily="34" charset="0"/>
              </a:rPr>
              <a:t>către partenerii lideri și partenerii din </a:t>
            </a:r>
            <a:r>
              <a:rPr lang="en-US" sz="2000" b="1" dirty="0" err="1" smtClean="0">
                <a:solidFill>
                  <a:srgbClr val="FF0000"/>
                </a:solidFill>
                <a:latin typeface="Trebuchet MS" panose="020B0603020202020204" pitchFamily="34" charset="0"/>
              </a:rPr>
              <a:t>buget</a:t>
            </a:r>
            <a:r>
              <a:rPr lang="ro-RO" sz="2000" b="1" dirty="0" err="1" smtClean="0">
                <a:solidFill>
                  <a:srgbClr val="FF0000"/>
                </a:solidFill>
                <a:latin typeface="Trebuchet MS" panose="020B0603020202020204" pitchFamily="34" charset="0"/>
              </a:rPr>
              <a:t>ul</a:t>
            </a:r>
            <a:r>
              <a:rPr lang="ro-RO" sz="2000" b="1" dirty="0" smtClean="0">
                <a:solidFill>
                  <a:srgbClr val="FF0000"/>
                </a:solidFill>
                <a:latin typeface="Trebuchet MS" panose="020B0603020202020204" pitchFamily="34" charset="0"/>
              </a:rPr>
              <a:t> </a:t>
            </a:r>
            <a:r>
              <a:rPr lang="en-US" sz="2000" b="1" dirty="0" err="1" smtClean="0">
                <a:solidFill>
                  <a:srgbClr val="FF0000"/>
                </a:solidFill>
                <a:latin typeface="Trebuchet MS" panose="020B0603020202020204" pitchFamily="34" charset="0"/>
              </a:rPr>
              <a:t>propriul</a:t>
            </a:r>
            <a:r>
              <a:rPr lang="en-US" sz="2000" b="1" dirty="0">
                <a:solidFill>
                  <a:srgbClr val="FF0000"/>
                </a:solidFill>
                <a:latin typeface="Trebuchet MS" panose="020B0603020202020204" pitchFamily="34" charset="0"/>
              </a:rPr>
              <a:t>. </a:t>
            </a:r>
          </a:p>
          <a:p>
            <a:pPr marL="0" indent="0" algn="just">
              <a:buNone/>
            </a:pPr>
            <a:endParaRPr lang="en-US" sz="2000" b="1" dirty="0">
              <a:solidFill>
                <a:srgbClr val="FF0000"/>
              </a:solidFill>
              <a:latin typeface="Trebuchet MS" panose="020B0603020202020204" pitchFamily="34" charset="0"/>
            </a:endParaRPr>
          </a:p>
          <a:p>
            <a:pPr marL="0" indent="0" algn="just">
              <a:buNone/>
            </a:pPr>
            <a:r>
              <a:rPr lang="en-US" sz="2000" b="1" dirty="0" err="1" smtClean="0">
                <a:solidFill>
                  <a:srgbClr val="FF0000"/>
                </a:solidFill>
                <a:latin typeface="Trebuchet MS" panose="020B0603020202020204" pitchFamily="34" charset="0"/>
              </a:rPr>
              <a:t>Vor</a:t>
            </a:r>
            <a:r>
              <a:rPr lang="en-US" sz="2000" b="1" dirty="0" smtClean="0">
                <a:solidFill>
                  <a:srgbClr val="FF0000"/>
                </a:solidFill>
                <a:latin typeface="Trebuchet MS" panose="020B0603020202020204" pitchFamily="34" charset="0"/>
              </a:rPr>
              <a:t> fi </a:t>
            </a:r>
            <a:r>
              <a:rPr lang="en-US" sz="2000" b="1" dirty="0" err="1" smtClean="0">
                <a:solidFill>
                  <a:srgbClr val="FF0000"/>
                </a:solidFill>
                <a:latin typeface="Trebuchet MS" panose="020B0603020202020204" pitchFamily="34" charset="0"/>
              </a:rPr>
              <a:t>stabilite</a:t>
            </a:r>
            <a:r>
              <a:rPr lang="en-US" sz="2000" b="1" dirty="0" smtClean="0">
                <a:solidFill>
                  <a:srgbClr val="FF0000"/>
                </a:solidFill>
                <a:latin typeface="Trebuchet MS" panose="020B0603020202020204" pitchFamily="34" charset="0"/>
              </a:rPr>
              <a:t> </a:t>
            </a:r>
            <a:r>
              <a:rPr lang="en-US" sz="2000" b="1" dirty="0" err="1" smtClean="0">
                <a:solidFill>
                  <a:srgbClr val="FF0000"/>
                </a:solidFill>
                <a:latin typeface="Trebuchet MS" panose="020B0603020202020204" pitchFamily="34" charset="0"/>
              </a:rPr>
              <a:t>termene</a:t>
            </a:r>
            <a:r>
              <a:rPr lang="en-US" sz="2000" b="1" dirty="0" smtClean="0">
                <a:solidFill>
                  <a:srgbClr val="FF0000"/>
                </a:solidFill>
                <a:latin typeface="Trebuchet MS" panose="020B0603020202020204" pitchFamily="34" charset="0"/>
              </a:rPr>
              <a:t> limită care trebuiesc observate </a:t>
            </a:r>
            <a:r>
              <a:rPr lang="en-US" sz="2000" b="1" dirty="0">
                <a:solidFill>
                  <a:srgbClr val="FF0000"/>
                </a:solidFill>
                <a:latin typeface="Trebuchet MS" panose="020B0603020202020204" pitchFamily="34" charset="0"/>
              </a:rPr>
              <a:t>de </a:t>
            </a:r>
            <a:r>
              <a:rPr lang="en-US" sz="2000" b="1" dirty="0" smtClean="0">
                <a:solidFill>
                  <a:srgbClr val="FF0000"/>
                </a:solidFill>
                <a:latin typeface="Trebuchet MS" panose="020B0603020202020204" pitchFamily="34" charset="0"/>
              </a:rPr>
              <a:t>către beneficiari legate de </a:t>
            </a:r>
            <a:r>
              <a:rPr lang="ro-RO" sz="2000" b="1" dirty="0" smtClean="0">
                <a:solidFill>
                  <a:srgbClr val="FF0000"/>
                </a:solidFill>
                <a:latin typeface="Trebuchet MS" panose="020B0603020202020204" pitchFamily="34" charset="0"/>
              </a:rPr>
              <a:t>solicitarea validării cheltuielilor de către</a:t>
            </a:r>
            <a:r>
              <a:rPr lang="en-US" sz="2000" b="1" dirty="0" smtClean="0">
                <a:solidFill>
                  <a:srgbClr val="FF0000"/>
                </a:solidFill>
                <a:latin typeface="Trebuchet MS" panose="020B0603020202020204" pitchFamily="34" charset="0"/>
              </a:rPr>
              <a:t> CPN, depunerea rapoartelor finale de proiect etc</a:t>
            </a:r>
            <a:r>
              <a:rPr lang="en-US" sz="2000" b="1" dirty="0">
                <a:solidFill>
                  <a:srgbClr val="FF0000"/>
                </a:solidFill>
                <a:latin typeface="Trebuchet MS" panose="020B0603020202020204" pitchFamily="34" charset="0"/>
              </a:rPr>
              <a:t>.</a:t>
            </a:r>
          </a:p>
        </p:txBody>
      </p:sp>
      <p:sp>
        <p:nvSpPr>
          <p:cNvPr id="4" name="Title 1"/>
          <p:cNvSpPr txBox="1">
            <a:spLocks/>
          </p:cNvSpPr>
          <p:nvPr/>
        </p:nvSpPr>
        <p:spPr bwMode="auto">
          <a:xfrm>
            <a:off x="228600" y="685800"/>
            <a:ext cx="8229600" cy="8683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en-US" sz="2400" b="1" dirty="0" smtClean="0">
                <a:solidFill>
                  <a:srgbClr val="FF0000"/>
                </a:solidFill>
                <a:latin typeface="Trebuchet MS" panose="020B0603020202020204" pitchFamily="34" charset="0"/>
              </a:rPr>
              <a:t>Date </a:t>
            </a:r>
            <a:r>
              <a:rPr lang="en-US" sz="2400" b="1" dirty="0">
                <a:solidFill>
                  <a:srgbClr val="FF0000"/>
                </a:solidFill>
                <a:latin typeface="Trebuchet MS" panose="020B0603020202020204" pitchFamily="34" charset="0"/>
              </a:rPr>
              <a:t>cheie pentru închidere 2014-2020</a:t>
            </a:r>
          </a:p>
          <a:p>
            <a:endParaRPr lang="en-US" sz="3600" b="1" dirty="0" smtClean="0">
              <a:solidFill>
                <a:srgbClr val="FF0000"/>
              </a:solidFill>
              <a:latin typeface="Trebuchet MS" panose="020B0603020202020204" pitchFamily="34" charset="0"/>
            </a:endParaRPr>
          </a:p>
          <a:p>
            <a:endParaRPr lang="en-US" sz="2400" b="1" dirty="0">
              <a:solidFill>
                <a:srgbClr val="FF0000"/>
              </a:solidFill>
              <a:latin typeface="Trebuchet MS" panose="020B0603020202020204" pitchFamily="34" charset="0"/>
            </a:endParaRPr>
          </a:p>
        </p:txBody>
      </p:sp>
      <p:pic>
        <p:nvPicPr>
          <p:cNvPr id="5" name="Picture 4"/>
          <p:cNvPicPr>
            <a:picLocks noChangeAspect="1"/>
          </p:cNvPicPr>
          <p:nvPr/>
        </p:nvPicPr>
        <p:blipFill>
          <a:blip r:embed="rId2"/>
          <a:stretch>
            <a:fillRect/>
          </a:stretch>
        </p:blipFill>
        <p:spPr>
          <a:xfrm>
            <a:off x="304800" y="5867400"/>
            <a:ext cx="8474174" cy="847417"/>
          </a:xfrm>
          <a:prstGeom prst="rect">
            <a:avLst/>
          </a:prstGeom>
        </p:spPr>
      </p:pic>
    </p:spTree>
    <p:extLst>
      <p:ext uri="{BB962C8B-B14F-4D97-AF65-F5344CB8AC3E}">
        <p14:creationId xmlns:p14="http://schemas.microsoft.com/office/powerpoint/2010/main" val="9147133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6177" y="589197"/>
            <a:ext cx="8382002" cy="1011058"/>
          </a:xfrm>
        </p:spPr>
        <p:txBody>
          <a:bodyPr/>
          <a:lstStyle/>
          <a:p>
            <a:r>
              <a:rPr lang="en-US" sz="2800" b="1" dirty="0">
                <a:solidFill>
                  <a:srgbClr val="FF0000"/>
                </a:solidFill>
                <a:latin typeface="Trebuchet MS" panose="020B0603020202020204" pitchFamily="34" charset="0"/>
              </a:rPr>
              <a:t/>
            </a:r>
            <a:br>
              <a:rPr lang="en-US" sz="2800" b="1" dirty="0">
                <a:solidFill>
                  <a:srgbClr val="FF0000"/>
                </a:solidFill>
                <a:latin typeface="Trebuchet MS" panose="020B0603020202020204" pitchFamily="34" charset="0"/>
              </a:rPr>
            </a:br>
            <a:r>
              <a:rPr lang="en-US" sz="2800" b="1" dirty="0">
                <a:solidFill>
                  <a:srgbClr val="FF0000"/>
                </a:solidFill>
                <a:latin typeface="Trebuchet MS" panose="020B0603020202020204" pitchFamily="34" charset="0"/>
              </a:rPr>
              <a:t>Date cheie pentru închidere 2014-2020</a:t>
            </a:r>
            <a:r>
              <a:rPr lang="en-US" sz="3600" b="1" dirty="0">
                <a:solidFill>
                  <a:srgbClr val="FF0000"/>
                </a:solidFill>
                <a:latin typeface="Trebuchet MS" panose="020B0603020202020204" pitchFamily="34" charset="0"/>
              </a:rPr>
              <a:t/>
            </a:r>
            <a:br>
              <a:rPr lang="en-US" sz="3600" b="1" dirty="0">
                <a:solidFill>
                  <a:srgbClr val="FF0000"/>
                </a:solidFill>
                <a:latin typeface="Trebuchet MS" panose="020B0603020202020204" pitchFamily="34" charset="0"/>
              </a:rPr>
            </a:br>
            <a:endParaRPr lang="en-US" sz="3600" dirty="0">
              <a:solidFill>
                <a:srgbClr val="FF0000"/>
              </a:solidFill>
            </a:endParaRPr>
          </a:p>
        </p:txBody>
      </p:sp>
      <p:sp>
        <p:nvSpPr>
          <p:cNvPr id="29" name="Freeform 28"/>
          <p:cNvSpPr/>
          <p:nvPr/>
        </p:nvSpPr>
        <p:spPr>
          <a:xfrm>
            <a:off x="325374" y="3530066"/>
            <a:ext cx="1004475" cy="609600"/>
          </a:xfrm>
          <a:custGeom>
            <a:avLst/>
            <a:gdLst>
              <a:gd name="connsiteX0" fmla="*/ 0 w 1415305"/>
              <a:gd name="connsiteY0" fmla="*/ 0 h 990714"/>
              <a:gd name="connsiteX1" fmla="*/ 919948 w 1415305"/>
              <a:gd name="connsiteY1" fmla="*/ 0 h 990714"/>
              <a:gd name="connsiteX2" fmla="*/ 1415305 w 1415305"/>
              <a:gd name="connsiteY2" fmla="*/ 495357 h 990714"/>
              <a:gd name="connsiteX3" fmla="*/ 919948 w 1415305"/>
              <a:gd name="connsiteY3" fmla="*/ 990714 h 990714"/>
              <a:gd name="connsiteX4" fmla="*/ 0 w 1415305"/>
              <a:gd name="connsiteY4" fmla="*/ 990714 h 990714"/>
              <a:gd name="connsiteX5" fmla="*/ 495357 w 1415305"/>
              <a:gd name="connsiteY5" fmla="*/ 495357 h 990714"/>
              <a:gd name="connsiteX6" fmla="*/ 0 w 1415305"/>
              <a:gd name="connsiteY6" fmla="*/ 0 h 990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15305" h="990714">
                <a:moveTo>
                  <a:pt x="1415304" y="0"/>
                </a:moveTo>
                <a:lnTo>
                  <a:pt x="1415304" y="643964"/>
                </a:lnTo>
                <a:lnTo>
                  <a:pt x="707653" y="990714"/>
                </a:lnTo>
                <a:lnTo>
                  <a:pt x="1" y="643964"/>
                </a:lnTo>
                <a:lnTo>
                  <a:pt x="1" y="0"/>
                </a:lnTo>
                <a:lnTo>
                  <a:pt x="707653" y="346750"/>
                </a:lnTo>
                <a:lnTo>
                  <a:pt x="1415304"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971" tIns="509327" rIns="13970" bIns="509328" numCol="1" spcCol="1270" anchor="ctr" anchorCtr="0">
            <a:noAutofit/>
          </a:bodyPr>
          <a:lstStyle/>
          <a:p>
            <a:pPr lvl="0" algn="ctr" defTabSz="977900">
              <a:lnSpc>
                <a:spcPct val="90000"/>
              </a:lnSpc>
              <a:spcBef>
                <a:spcPct val="0"/>
              </a:spcBef>
              <a:spcAft>
                <a:spcPct val="35000"/>
              </a:spcAft>
            </a:pPr>
            <a:r>
              <a:rPr lang="en-US" sz="1600" b="1" dirty="0" smtClean="0">
                <a:solidFill>
                  <a:schemeClr val="tx2">
                    <a:lumMod val="50000"/>
                  </a:schemeClr>
                </a:solidFill>
              </a:rPr>
              <a:t>15.02.2025</a:t>
            </a:r>
            <a:endParaRPr lang="en-US" sz="1600" b="1" kern="1200" dirty="0">
              <a:solidFill>
                <a:schemeClr val="tx2">
                  <a:lumMod val="50000"/>
                </a:schemeClr>
              </a:solidFill>
            </a:endParaRPr>
          </a:p>
        </p:txBody>
      </p:sp>
      <p:sp>
        <p:nvSpPr>
          <p:cNvPr id="7" name="Freeform 6"/>
          <p:cNvSpPr/>
          <p:nvPr/>
        </p:nvSpPr>
        <p:spPr>
          <a:xfrm>
            <a:off x="325375" y="1450860"/>
            <a:ext cx="1004475" cy="685800"/>
          </a:xfrm>
          <a:custGeom>
            <a:avLst/>
            <a:gdLst>
              <a:gd name="connsiteX0" fmla="*/ 0 w 1415305"/>
              <a:gd name="connsiteY0" fmla="*/ 0 h 990714"/>
              <a:gd name="connsiteX1" fmla="*/ 919948 w 1415305"/>
              <a:gd name="connsiteY1" fmla="*/ 0 h 990714"/>
              <a:gd name="connsiteX2" fmla="*/ 1415305 w 1415305"/>
              <a:gd name="connsiteY2" fmla="*/ 495357 h 990714"/>
              <a:gd name="connsiteX3" fmla="*/ 919948 w 1415305"/>
              <a:gd name="connsiteY3" fmla="*/ 990714 h 990714"/>
              <a:gd name="connsiteX4" fmla="*/ 0 w 1415305"/>
              <a:gd name="connsiteY4" fmla="*/ 990714 h 990714"/>
              <a:gd name="connsiteX5" fmla="*/ 495357 w 1415305"/>
              <a:gd name="connsiteY5" fmla="*/ 495357 h 990714"/>
              <a:gd name="connsiteX6" fmla="*/ 0 w 1415305"/>
              <a:gd name="connsiteY6" fmla="*/ 0 h 990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15305" h="990714">
                <a:moveTo>
                  <a:pt x="1415304" y="0"/>
                </a:moveTo>
                <a:lnTo>
                  <a:pt x="1415304" y="643964"/>
                </a:lnTo>
                <a:lnTo>
                  <a:pt x="707653" y="990714"/>
                </a:lnTo>
                <a:lnTo>
                  <a:pt x="1" y="643964"/>
                </a:lnTo>
                <a:lnTo>
                  <a:pt x="1" y="0"/>
                </a:lnTo>
                <a:lnTo>
                  <a:pt x="707653" y="346750"/>
                </a:lnTo>
                <a:lnTo>
                  <a:pt x="1415304"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971" tIns="509327" rIns="13970" bIns="509328" numCol="1" spcCol="1270" anchor="ctr" anchorCtr="0">
            <a:noAutofit/>
          </a:bodyPr>
          <a:lstStyle/>
          <a:p>
            <a:pPr lvl="0" algn="ctr" defTabSz="977900">
              <a:lnSpc>
                <a:spcPct val="90000"/>
              </a:lnSpc>
              <a:spcBef>
                <a:spcPct val="0"/>
              </a:spcBef>
              <a:spcAft>
                <a:spcPct val="35000"/>
              </a:spcAft>
            </a:pPr>
            <a:r>
              <a:rPr lang="en-US" sz="1600" b="1" kern="1200" dirty="0" smtClean="0">
                <a:solidFill>
                  <a:schemeClr val="tx2">
                    <a:lumMod val="50000"/>
                  </a:schemeClr>
                </a:solidFill>
              </a:rPr>
              <a:t>31.12.2023</a:t>
            </a:r>
            <a:endParaRPr lang="en-US" sz="1600" b="1" kern="1200" dirty="0">
              <a:solidFill>
                <a:schemeClr val="tx2">
                  <a:lumMod val="50000"/>
                </a:schemeClr>
              </a:solidFill>
            </a:endParaRPr>
          </a:p>
        </p:txBody>
      </p:sp>
      <p:sp>
        <p:nvSpPr>
          <p:cNvPr id="8" name="Freeform 7"/>
          <p:cNvSpPr/>
          <p:nvPr/>
        </p:nvSpPr>
        <p:spPr>
          <a:xfrm>
            <a:off x="1351476" y="1306398"/>
            <a:ext cx="7339424" cy="1081565"/>
          </a:xfrm>
          <a:custGeom>
            <a:avLst/>
            <a:gdLst>
              <a:gd name="connsiteX0" fmla="*/ 153328 w 919948"/>
              <a:gd name="connsiteY0" fmla="*/ 0 h 7238885"/>
              <a:gd name="connsiteX1" fmla="*/ 766620 w 919948"/>
              <a:gd name="connsiteY1" fmla="*/ 0 h 7238885"/>
              <a:gd name="connsiteX2" fmla="*/ 919948 w 919948"/>
              <a:gd name="connsiteY2" fmla="*/ 153328 h 7238885"/>
              <a:gd name="connsiteX3" fmla="*/ 919948 w 919948"/>
              <a:gd name="connsiteY3" fmla="*/ 7238885 h 7238885"/>
              <a:gd name="connsiteX4" fmla="*/ 919948 w 919948"/>
              <a:gd name="connsiteY4" fmla="*/ 7238885 h 7238885"/>
              <a:gd name="connsiteX5" fmla="*/ 0 w 919948"/>
              <a:gd name="connsiteY5" fmla="*/ 7238885 h 7238885"/>
              <a:gd name="connsiteX6" fmla="*/ 0 w 919948"/>
              <a:gd name="connsiteY6" fmla="*/ 7238885 h 7238885"/>
              <a:gd name="connsiteX7" fmla="*/ 0 w 919948"/>
              <a:gd name="connsiteY7" fmla="*/ 153328 h 7238885"/>
              <a:gd name="connsiteX8" fmla="*/ 153328 w 919948"/>
              <a:gd name="connsiteY8" fmla="*/ 0 h 7238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9948" h="7238885">
                <a:moveTo>
                  <a:pt x="919948" y="1206510"/>
                </a:moveTo>
                <a:lnTo>
                  <a:pt x="919948" y="6032375"/>
                </a:lnTo>
                <a:cubicBezTo>
                  <a:pt x="919948" y="6698712"/>
                  <a:pt x="911224" y="7238881"/>
                  <a:pt x="900462" y="7238881"/>
                </a:cubicBezTo>
                <a:lnTo>
                  <a:pt x="0" y="7238881"/>
                </a:lnTo>
                <a:lnTo>
                  <a:pt x="0" y="7238881"/>
                </a:lnTo>
                <a:lnTo>
                  <a:pt x="0" y="4"/>
                </a:lnTo>
                <a:lnTo>
                  <a:pt x="0" y="4"/>
                </a:lnTo>
                <a:lnTo>
                  <a:pt x="900462" y="4"/>
                </a:lnTo>
                <a:cubicBezTo>
                  <a:pt x="911224" y="4"/>
                  <a:pt x="919948" y="540173"/>
                  <a:pt x="919948" y="1206510"/>
                </a:cubicBez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84913" tIns="61418" rIns="61418" bIns="61419" numCol="1" spcCol="1270" anchor="ctr" anchorCtr="0">
            <a:noAutofit/>
          </a:bodyPr>
          <a:lstStyle/>
          <a:p>
            <a:pPr marL="228600" lvl="1" indent="-228600" defTabSz="1155700">
              <a:lnSpc>
                <a:spcPct val="90000"/>
              </a:lnSpc>
              <a:spcAft>
                <a:spcPct val="15000"/>
              </a:spcAft>
              <a:buChar char="••"/>
            </a:pPr>
            <a:r>
              <a:rPr lang="en-US" dirty="0" smtClean="0">
                <a:solidFill>
                  <a:srgbClr val="FF0000"/>
                </a:solidFill>
                <a:latin typeface="Trebuchet MS" panose="020B0603020202020204" pitchFamily="34" charset="0"/>
              </a:rPr>
              <a:t>Data finală a perioadei de </a:t>
            </a:r>
            <a:r>
              <a:rPr lang="en-US" dirty="0" err="1" smtClean="0">
                <a:solidFill>
                  <a:srgbClr val="FF0000"/>
                </a:solidFill>
                <a:latin typeface="Trebuchet MS" panose="020B0603020202020204" pitchFamily="34" charset="0"/>
              </a:rPr>
              <a:t>implementare</a:t>
            </a:r>
            <a:r>
              <a:rPr lang="ro-RO" dirty="0" smtClean="0">
                <a:solidFill>
                  <a:srgbClr val="FF0000"/>
                </a:solidFill>
                <a:latin typeface="Trebuchet MS" panose="020B0603020202020204" pitchFamily="34" charset="0"/>
              </a:rPr>
              <a:t> a proiectelor</a:t>
            </a:r>
            <a:endParaRPr lang="en-US" kern="1200" dirty="0" smtClean="0">
              <a:solidFill>
                <a:srgbClr val="FF0000"/>
              </a:solidFill>
              <a:latin typeface="Trebuchet MS" panose="020B0603020202020204" pitchFamily="34" charset="0"/>
            </a:endParaRPr>
          </a:p>
          <a:p>
            <a:pPr marL="228600" lvl="1" indent="-228600" defTabSz="1155700">
              <a:lnSpc>
                <a:spcPct val="90000"/>
              </a:lnSpc>
              <a:spcAft>
                <a:spcPct val="15000"/>
              </a:spcAft>
              <a:buChar char="••"/>
            </a:pPr>
            <a:r>
              <a:rPr lang="en-US" dirty="0" smtClean="0">
                <a:solidFill>
                  <a:srgbClr val="FF0000"/>
                </a:solidFill>
                <a:latin typeface="Trebuchet MS" panose="020B0603020202020204" pitchFamily="34" charset="0"/>
              </a:rPr>
              <a:t>Data </a:t>
            </a:r>
            <a:r>
              <a:rPr lang="en-US" dirty="0">
                <a:solidFill>
                  <a:srgbClr val="FF0000"/>
                </a:solidFill>
                <a:latin typeface="Trebuchet MS" panose="020B0603020202020204" pitchFamily="34" charset="0"/>
              </a:rPr>
              <a:t>finală a eligibilității cheltuielilor  </a:t>
            </a:r>
            <a:endParaRPr lang="en-US" kern="1200" dirty="0">
              <a:solidFill>
                <a:srgbClr val="FF0000"/>
              </a:solidFill>
              <a:latin typeface="Trebuchet MS" panose="020B0603020202020204" pitchFamily="34" charset="0"/>
            </a:endParaRPr>
          </a:p>
        </p:txBody>
      </p:sp>
      <p:sp>
        <p:nvSpPr>
          <p:cNvPr id="9" name="Freeform 8"/>
          <p:cNvSpPr/>
          <p:nvPr/>
        </p:nvSpPr>
        <p:spPr>
          <a:xfrm>
            <a:off x="344280" y="2596187"/>
            <a:ext cx="1004475" cy="659863"/>
          </a:xfrm>
          <a:custGeom>
            <a:avLst/>
            <a:gdLst>
              <a:gd name="connsiteX0" fmla="*/ 0 w 1415305"/>
              <a:gd name="connsiteY0" fmla="*/ 0 h 990714"/>
              <a:gd name="connsiteX1" fmla="*/ 919948 w 1415305"/>
              <a:gd name="connsiteY1" fmla="*/ 0 h 990714"/>
              <a:gd name="connsiteX2" fmla="*/ 1415305 w 1415305"/>
              <a:gd name="connsiteY2" fmla="*/ 495357 h 990714"/>
              <a:gd name="connsiteX3" fmla="*/ 919948 w 1415305"/>
              <a:gd name="connsiteY3" fmla="*/ 990714 h 990714"/>
              <a:gd name="connsiteX4" fmla="*/ 0 w 1415305"/>
              <a:gd name="connsiteY4" fmla="*/ 990714 h 990714"/>
              <a:gd name="connsiteX5" fmla="*/ 495357 w 1415305"/>
              <a:gd name="connsiteY5" fmla="*/ 495357 h 990714"/>
              <a:gd name="connsiteX6" fmla="*/ 0 w 1415305"/>
              <a:gd name="connsiteY6" fmla="*/ 0 h 990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15305" h="990714">
                <a:moveTo>
                  <a:pt x="1415304" y="0"/>
                </a:moveTo>
                <a:lnTo>
                  <a:pt x="1415304" y="643964"/>
                </a:lnTo>
                <a:lnTo>
                  <a:pt x="707653" y="990714"/>
                </a:lnTo>
                <a:lnTo>
                  <a:pt x="1" y="643964"/>
                </a:lnTo>
                <a:lnTo>
                  <a:pt x="1" y="0"/>
                </a:lnTo>
                <a:lnTo>
                  <a:pt x="707653" y="346750"/>
                </a:lnTo>
                <a:lnTo>
                  <a:pt x="1415304"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971" tIns="509327" rIns="13970" bIns="509328" numCol="1" spcCol="1270" anchor="ctr" anchorCtr="0">
            <a:noAutofit/>
          </a:bodyPr>
          <a:lstStyle/>
          <a:p>
            <a:pPr lvl="0" algn="ctr" defTabSz="977900">
              <a:lnSpc>
                <a:spcPct val="90000"/>
              </a:lnSpc>
              <a:spcBef>
                <a:spcPct val="0"/>
              </a:spcBef>
              <a:spcAft>
                <a:spcPct val="35000"/>
              </a:spcAft>
            </a:pPr>
            <a:r>
              <a:rPr lang="en-US" sz="1600" b="1" dirty="0" smtClean="0">
                <a:solidFill>
                  <a:schemeClr val="tx2">
                    <a:lumMod val="50000"/>
                  </a:schemeClr>
                </a:solidFill>
              </a:rPr>
              <a:t>30.06.2024</a:t>
            </a:r>
            <a:endParaRPr lang="en-US" sz="1600" b="1" kern="1200" dirty="0">
              <a:solidFill>
                <a:schemeClr val="tx2">
                  <a:lumMod val="50000"/>
                </a:schemeClr>
              </a:solidFill>
            </a:endParaRPr>
          </a:p>
        </p:txBody>
      </p:sp>
      <p:sp>
        <p:nvSpPr>
          <p:cNvPr id="10" name="Freeform 9"/>
          <p:cNvSpPr/>
          <p:nvPr/>
        </p:nvSpPr>
        <p:spPr>
          <a:xfrm>
            <a:off x="1348755" y="2479254"/>
            <a:ext cx="7339424" cy="831282"/>
          </a:xfrm>
          <a:custGeom>
            <a:avLst/>
            <a:gdLst>
              <a:gd name="connsiteX0" fmla="*/ 153328 w 919948"/>
              <a:gd name="connsiteY0" fmla="*/ 0 h 7238885"/>
              <a:gd name="connsiteX1" fmla="*/ 766620 w 919948"/>
              <a:gd name="connsiteY1" fmla="*/ 0 h 7238885"/>
              <a:gd name="connsiteX2" fmla="*/ 919948 w 919948"/>
              <a:gd name="connsiteY2" fmla="*/ 153328 h 7238885"/>
              <a:gd name="connsiteX3" fmla="*/ 919948 w 919948"/>
              <a:gd name="connsiteY3" fmla="*/ 7238885 h 7238885"/>
              <a:gd name="connsiteX4" fmla="*/ 919948 w 919948"/>
              <a:gd name="connsiteY4" fmla="*/ 7238885 h 7238885"/>
              <a:gd name="connsiteX5" fmla="*/ 0 w 919948"/>
              <a:gd name="connsiteY5" fmla="*/ 7238885 h 7238885"/>
              <a:gd name="connsiteX6" fmla="*/ 0 w 919948"/>
              <a:gd name="connsiteY6" fmla="*/ 7238885 h 7238885"/>
              <a:gd name="connsiteX7" fmla="*/ 0 w 919948"/>
              <a:gd name="connsiteY7" fmla="*/ 153328 h 7238885"/>
              <a:gd name="connsiteX8" fmla="*/ 153328 w 919948"/>
              <a:gd name="connsiteY8" fmla="*/ 0 h 7238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9948" h="7238885">
                <a:moveTo>
                  <a:pt x="919948" y="1206510"/>
                </a:moveTo>
                <a:lnTo>
                  <a:pt x="919948" y="6032375"/>
                </a:lnTo>
                <a:cubicBezTo>
                  <a:pt x="919948" y="6698712"/>
                  <a:pt x="911224" y="7238881"/>
                  <a:pt x="900462" y="7238881"/>
                </a:cubicBezTo>
                <a:lnTo>
                  <a:pt x="0" y="7238881"/>
                </a:lnTo>
                <a:lnTo>
                  <a:pt x="0" y="7238881"/>
                </a:lnTo>
                <a:lnTo>
                  <a:pt x="0" y="4"/>
                </a:lnTo>
                <a:lnTo>
                  <a:pt x="0" y="4"/>
                </a:lnTo>
                <a:lnTo>
                  <a:pt x="900462" y="4"/>
                </a:lnTo>
                <a:cubicBezTo>
                  <a:pt x="911224" y="4"/>
                  <a:pt x="919948" y="540173"/>
                  <a:pt x="919948" y="1206510"/>
                </a:cubicBez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84913" tIns="61418" rIns="61418" bIns="61419" numCol="1" spcCol="1270" anchor="ctr" anchorCtr="0">
            <a:noAutofit/>
          </a:bodyPr>
          <a:lstStyle/>
          <a:p>
            <a:pPr marL="0" lvl="1" algn="l" defTabSz="1155700">
              <a:lnSpc>
                <a:spcPct val="90000"/>
              </a:lnSpc>
              <a:spcBef>
                <a:spcPct val="0"/>
              </a:spcBef>
              <a:spcAft>
                <a:spcPct val="15000"/>
              </a:spcAft>
            </a:pPr>
            <a:endParaRPr lang="en-US" sz="2000" kern="1200" dirty="0" smtClean="0"/>
          </a:p>
          <a:p>
            <a:pPr marL="228600" lvl="1" indent="-228600" defTabSz="1155700">
              <a:lnSpc>
                <a:spcPct val="90000"/>
              </a:lnSpc>
              <a:spcAft>
                <a:spcPct val="15000"/>
              </a:spcAft>
              <a:buChar char="••"/>
            </a:pPr>
            <a:r>
              <a:rPr lang="en-US" dirty="0" smtClean="0">
                <a:solidFill>
                  <a:srgbClr val="FF0000"/>
                </a:solidFill>
                <a:latin typeface="Trebuchet MS" panose="020B0603020202020204" pitchFamily="34" charset="0"/>
              </a:rPr>
              <a:t>Termenul </a:t>
            </a:r>
            <a:r>
              <a:rPr lang="en-US" dirty="0">
                <a:solidFill>
                  <a:srgbClr val="FF0000"/>
                </a:solidFill>
                <a:latin typeface="Trebuchet MS" panose="020B0603020202020204" pitchFamily="34" charset="0"/>
              </a:rPr>
              <a:t>limită de depunere a cererii </a:t>
            </a:r>
            <a:r>
              <a:rPr lang="en-US" dirty="0" smtClean="0">
                <a:solidFill>
                  <a:srgbClr val="FF0000"/>
                </a:solidFill>
                <a:latin typeface="Trebuchet MS" panose="020B0603020202020204" pitchFamily="34" charset="0"/>
              </a:rPr>
              <a:t>interimare </a:t>
            </a:r>
            <a:r>
              <a:rPr lang="en-US" dirty="0">
                <a:solidFill>
                  <a:srgbClr val="FF0000"/>
                </a:solidFill>
                <a:latin typeface="Trebuchet MS" panose="020B0603020202020204" pitchFamily="34" charset="0"/>
              </a:rPr>
              <a:t>finale de </a:t>
            </a:r>
            <a:r>
              <a:rPr lang="en-US" dirty="0" err="1">
                <a:solidFill>
                  <a:srgbClr val="FF0000"/>
                </a:solidFill>
                <a:latin typeface="Trebuchet MS" panose="020B0603020202020204" pitchFamily="34" charset="0"/>
              </a:rPr>
              <a:t>plată</a:t>
            </a:r>
            <a:r>
              <a:rPr lang="en-US" dirty="0">
                <a:solidFill>
                  <a:srgbClr val="FF0000"/>
                </a:solidFill>
                <a:latin typeface="Trebuchet MS" panose="020B0603020202020204" pitchFamily="34" charset="0"/>
              </a:rPr>
              <a:t> </a:t>
            </a:r>
            <a:r>
              <a:rPr lang="ro-RO" dirty="0" smtClean="0">
                <a:solidFill>
                  <a:srgbClr val="FF0000"/>
                </a:solidFill>
                <a:latin typeface="Trebuchet MS" panose="020B0603020202020204" pitchFamily="34" charset="0"/>
              </a:rPr>
              <a:t>de către structurile Programului</a:t>
            </a:r>
            <a:r>
              <a:rPr lang="en-US" dirty="0" smtClean="0">
                <a:solidFill>
                  <a:srgbClr val="FF0000"/>
                </a:solidFill>
                <a:latin typeface="Trebuchet MS" panose="020B0603020202020204" pitchFamily="34" charset="0"/>
              </a:rPr>
              <a:t>   </a:t>
            </a:r>
            <a:endParaRPr lang="en-US" kern="1200" dirty="0" smtClean="0">
              <a:solidFill>
                <a:srgbClr val="FF0000"/>
              </a:solidFill>
              <a:latin typeface="Trebuchet MS" panose="020B0603020202020204" pitchFamily="34" charset="0"/>
            </a:endParaRPr>
          </a:p>
          <a:p>
            <a:pPr marL="0" lvl="1" algn="l" defTabSz="1155700">
              <a:lnSpc>
                <a:spcPct val="90000"/>
              </a:lnSpc>
              <a:spcBef>
                <a:spcPct val="0"/>
              </a:spcBef>
              <a:spcAft>
                <a:spcPct val="15000"/>
              </a:spcAft>
            </a:pPr>
            <a:endParaRPr lang="en-US" sz="2600" kern="1200" dirty="0"/>
          </a:p>
        </p:txBody>
      </p:sp>
      <p:sp>
        <p:nvSpPr>
          <p:cNvPr id="30" name="Freeform 29"/>
          <p:cNvSpPr/>
          <p:nvPr/>
        </p:nvSpPr>
        <p:spPr>
          <a:xfrm>
            <a:off x="1357064" y="3447537"/>
            <a:ext cx="7339424" cy="750643"/>
          </a:xfrm>
          <a:custGeom>
            <a:avLst/>
            <a:gdLst>
              <a:gd name="connsiteX0" fmla="*/ 153328 w 919948"/>
              <a:gd name="connsiteY0" fmla="*/ 0 h 7238885"/>
              <a:gd name="connsiteX1" fmla="*/ 766620 w 919948"/>
              <a:gd name="connsiteY1" fmla="*/ 0 h 7238885"/>
              <a:gd name="connsiteX2" fmla="*/ 919948 w 919948"/>
              <a:gd name="connsiteY2" fmla="*/ 153328 h 7238885"/>
              <a:gd name="connsiteX3" fmla="*/ 919948 w 919948"/>
              <a:gd name="connsiteY3" fmla="*/ 7238885 h 7238885"/>
              <a:gd name="connsiteX4" fmla="*/ 919948 w 919948"/>
              <a:gd name="connsiteY4" fmla="*/ 7238885 h 7238885"/>
              <a:gd name="connsiteX5" fmla="*/ 0 w 919948"/>
              <a:gd name="connsiteY5" fmla="*/ 7238885 h 7238885"/>
              <a:gd name="connsiteX6" fmla="*/ 0 w 919948"/>
              <a:gd name="connsiteY6" fmla="*/ 7238885 h 7238885"/>
              <a:gd name="connsiteX7" fmla="*/ 0 w 919948"/>
              <a:gd name="connsiteY7" fmla="*/ 153328 h 7238885"/>
              <a:gd name="connsiteX8" fmla="*/ 153328 w 919948"/>
              <a:gd name="connsiteY8" fmla="*/ 0 h 7238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9948" h="7238885">
                <a:moveTo>
                  <a:pt x="919948" y="1206510"/>
                </a:moveTo>
                <a:lnTo>
                  <a:pt x="919948" y="6032375"/>
                </a:lnTo>
                <a:cubicBezTo>
                  <a:pt x="919948" y="6698712"/>
                  <a:pt x="911224" y="7238881"/>
                  <a:pt x="900462" y="7238881"/>
                </a:cubicBezTo>
                <a:lnTo>
                  <a:pt x="0" y="7238881"/>
                </a:lnTo>
                <a:lnTo>
                  <a:pt x="0" y="7238881"/>
                </a:lnTo>
                <a:lnTo>
                  <a:pt x="0" y="4"/>
                </a:lnTo>
                <a:lnTo>
                  <a:pt x="0" y="4"/>
                </a:lnTo>
                <a:lnTo>
                  <a:pt x="900462" y="4"/>
                </a:lnTo>
                <a:cubicBezTo>
                  <a:pt x="911224" y="4"/>
                  <a:pt x="919948" y="540173"/>
                  <a:pt x="919948" y="1206510"/>
                </a:cubicBez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84913" tIns="61418" rIns="61418" bIns="61419" numCol="1" spcCol="1270" anchor="ctr" anchorCtr="0">
            <a:noAutofit/>
          </a:bodyPr>
          <a:lstStyle/>
          <a:p>
            <a:pPr marL="228600" lvl="1" indent="-228600" algn="l" defTabSz="1155700">
              <a:lnSpc>
                <a:spcPct val="90000"/>
              </a:lnSpc>
              <a:spcBef>
                <a:spcPct val="0"/>
              </a:spcBef>
              <a:spcAft>
                <a:spcPct val="15000"/>
              </a:spcAft>
              <a:buChar char="••"/>
            </a:pPr>
            <a:endParaRPr lang="en-US" sz="2000" kern="1200" dirty="0" smtClean="0"/>
          </a:p>
          <a:p>
            <a:pPr marL="228600" lvl="1" indent="-228600" defTabSz="1155700">
              <a:lnSpc>
                <a:spcPct val="90000"/>
              </a:lnSpc>
              <a:spcAft>
                <a:spcPct val="15000"/>
              </a:spcAft>
              <a:buChar char="••"/>
            </a:pPr>
            <a:r>
              <a:rPr lang="en-US" dirty="0" smtClean="0">
                <a:latin typeface="Trebuchet MS" panose="020B0603020202020204" pitchFamily="34" charset="0"/>
              </a:rPr>
              <a:t>Termenul limită de depunere a documentelor </a:t>
            </a:r>
            <a:r>
              <a:rPr lang="en-US" dirty="0">
                <a:latin typeface="Trebuchet MS" panose="020B0603020202020204" pitchFamily="34" charset="0"/>
              </a:rPr>
              <a:t>de </a:t>
            </a:r>
            <a:r>
              <a:rPr lang="en-US" dirty="0" smtClean="0">
                <a:latin typeface="Trebuchet MS" panose="020B0603020202020204" pitchFamily="34" charset="0"/>
              </a:rPr>
              <a:t>închidere </a:t>
            </a:r>
            <a:endParaRPr lang="en-US" kern="1200" dirty="0" smtClean="0">
              <a:latin typeface="Trebuchet MS" panose="020B0603020202020204" pitchFamily="34" charset="0"/>
            </a:endParaRPr>
          </a:p>
          <a:p>
            <a:pPr marL="228600" lvl="1" indent="-228600" algn="l" defTabSz="1155700">
              <a:lnSpc>
                <a:spcPct val="90000"/>
              </a:lnSpc>
              <a:spcBef>
                <a:spcPct val="0"/>
              </a:spcBef>
              <a:spcAft>
                <a:spcPct val="15000"/>
              </a:spcAft>
              <a:buChar char="••"/>
            </a:pPr>
            <a:endParaRPr lang="en-US" sz="2600" kern="1200" dirty="0"/>
          </a:p>
        </p:txBody>
      </p:sp>
      <p:sp>
        <p:nvSpPr>
          <p:cNvPr id="32" name="Freeform 31"/>
          <p:cNvSpPr/>
          <p:nvPr/>
        </p:nvSpPr>
        <p:spPr>
          <a:xfrm>
            <a:off x="325373" y="4495800"/>
            <a:ext cx="1004475" cy="570033"/>
          </a:xfrm>
          <a:custGeom>
            <a:avLst/>
            <a:gdLst>
              <a:gd name="connsiteX0" fmla="*/ 0 w 1415305"/>
              <a:gd name="connsiteY0" fmla="*/ 0 h 990714"/>
              <a:gd name="connsiteX1" fmla="*/ 919948 w 1415305"/>
              <a:gd name="connsiteY1" fmla="*/ 0 h 990714"/>
              <a:gd name="connsiteX2" fmla="*/ 1415305 w 1415305"/>
              <a:gd name="connsiteY2" fmla="*/ 495357 h 990714"/>
              <a:gd name="connsiteX3" fmla="*/ 919948 w 1415305"/>
              <a:gd name="connsiteY3" fmla="*/ 990714 h 990714"/>
              <a:gd name="connsiteX4" fmla="*/ 0 w 1415305"/>
              <a:gd name="connsiteY4" fmla="*/ 990714 h 990714"/>
              <a:gd name="connsiteX5" fmla="*/ 495357 w 1415305"/>
              <a:gd name="connsiteY5" fmla="*/ 495357 h 990714"/>
              <a:gd name="connsiteX6" fmla="*/ 0 w 1415305"/>
              <a:gd name="connsiteY6" fmla="*/ 0 h 990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15305" h="990714">
                <a:moveTo>
                  <a:pt x="1415304" y="0"/>
                </a:moveTo>
                <a:lnTo>
                  <a:pt x="1415304" y="643964"/>
                </a:lnTo>
                <a:lnTo>
                  <a:pt x="707653" y="990714"/>
                </a:lnTo>
                <a:lnTo>
                  <a:pt x="1" y="643964"/>
                </a:lnTo>
                <a:lnTo>
                  <a:pt x="1" y="0"/>
                </a:lnTo>
                <a:lnTo>
                  <a:pt x="707653" y="346750"/>
                </a:lnTo>
                <a:lnTo>
                  <a:pt x="1415304"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971" tIns="509327" rIns="13970" bIns="509328" numCol="1" spcCol="1270" anchor="ctr" anchorCtr="0">
            <a:noAutofit/>
          </a:bodyPr>
          <a:lstStyle/>
          <a:p>
            <a:pPr lvl="0" algn="ctr" defTabSz="977900">
              <a:lnSpc>
                <a:spcPct val="90000"/>
              </a:lnSpc>
              <a:spcBef>
                <a:spcPct val="0"/>
              </a:spcBef>
              <a:spcAft>
                <a:spcPct val="35000"/>
              </a:spcAft>
            </a:pPr>
            <a:r>
              <a:rPr lang="en-US" sz="1600" b="1" dirty="0" smtClean="0">
                <a:solidFill>
                  <a:schemeClr val="tx2">
                    <a:lumMod val="50000"/>
                  </a:schemeClr>
                </a:solidFill>
              </a:rPr>
              <a:t>01.01.202415.02.2026</a:t>
            </a:r>
            <a:endParaRPr lang="en-US" sz="1600" b="1" kern="1200" dirty="0">
              <a:solidFill>
                <a:schemeClr val="tx2">
                  <a:lumMod val="50000"/>
                </a:schemeClr>
              </a:solidFill>
            </a:endParaRPr>
          </a:p>
        </p:txBody>
      </p:sp>
      <p:sp>
        <p:nvSpPr>
          <p:cNvPr id="33" name="Freeform 32"/>
          <p:cNvSpPr/>
          <p:nvPr/>
        </p:nvSpPr>
        <p:spPr>
          <a:xfrm>
            <a:off x="1340843" y="4307355"/>
            <a:ext cx="7355645" cy="1362749"/>
          </a:xfrm>
          <a:custGeom>
            <a:avLst/>
            <a:gdLst>
              <a:gd name="connsiteX0" fmla="*/ 153328 w 919948"/>
              <a:gd name="connsiteY0" fmla="*/ 0 h 7238885"/>
              <a:gd name="connsiteX1" fmla="*/ 766620 w 919948"/>
              <a:gd name="connsiteY1" fmla="*/ 0 h 7238885"/>
              <a:gd name="connsiteX2" fmla="*/ 919948 w 919948"/>
              <a:gd name="connsiteY2" fmla="*/ 153328 h 7238885"/>
              <a:gd name="connsiteX3" fmla="*/ 919948 w 919948"/>
              <a:gd name="connsiteY3" fmla="*/ 7238885 h 7238885"/>
              <a:gd name="connsiteX4" fmla="*/ 919948 w 919948"/>
              <a:gd name="connsiteY4" fmla="*/ 7238885 h 7238885"/>
              <a:gd name="connsiteX5" fmla="*/ 0 w 919948"/>
              <a:gd name="connsiteY5" fmla="*/ 7238885 h 7238885"/>
              <a:gd name="connsiteX6" fmla="*/ 0 w 919948"/>
              <a:gd name="connsiteY6" fmla="*/ 7238885 h 7238885"/>
              <a:gd name="connsiteX7" fmla="*/ 0 w 919948"/>
              <a:gd name="connsiteY7" fmla="*/ 153328 h 7238885"/>
              <a:gd name="connsiteX8" fmla="*/ 153328 w 919948"/>
              <a:gd name="connsiteY8" fmla="*/ 0 h 7238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9948" h="7238885">
                <a:moveTo>
                  <a:pt x="919948" y="1206510"/>
                </a:moveTo>
                <a:lnTo>
                  <a:pt x="919948" y="6032375"/>
                </a:lnTo>
                <a:cubicBezTo>
                  <a:pt x="919948" y="6698712"/>
                  <a:pt x="911224" y="7238881"/>
                  <a:pt x="900462" y="7238881"/>
                </a:cubicBezTo>
                <a:lnTo>
                  <a:pt x="0" y="7238881"/>
                </a:lnTo>
                <a:lnTo>
                  <a:pt x="0" y="7238881"/>
                </a:lnTo>
                <a:lnTo>
                  <a:pt x="0" y="4"/>
                </a:lnTo>
                <a:lnTo>
                  <a:pt x="0" y="4"/>
                </a:lnTo>
                <a:lnTo>
                  <a:pt x="900462" y="4"/>
                </a:lnTo>
                <a:cubicBezTo>
                  <a:pt x="911224" y="4"/>
                  <a:pt x="919948" y="540173"/>
                  <a:pt x="919948" y="1206510"/>
                </a:cubicBez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84913" tIns="61418" rIns="61418" bIns="61419" numCol="1" spcCol="1270" anchor="ctr" anchorCtr="0">
            <a:noAutofit/>
          </a:bodyPr>
          <a:lstStyle/>
          <a:p>
            <a:pPr marL="228600" lvl="1" indent="-228600" algn="just" defTabSz="1155700">
              <a:lnSpc>
                <a:spcPct val="90000"/>
              </a:lnSpc>
              <a:spcAft>
                <a:spcPct val="15000"/>
              </a:spcAft>
              <a:buChar char="••"/>
            </a:pPr>
            <a:r>
              <a:rPr lang="en-US" dirty="0" smtClean="0">
                <a:latin typeface="Trebuchet MS" panose="020B0603020202020204" pitchFamily="34" charset="0"/>
              </a:rPr>
              <a:t>Termenul </a:t>
            </a:r>
            <a:r>
              <a:rPr lang="en-US" dirty="0" err="1">
                <a:latin typeface="Trebuchet MS" panose="020B0603020202020204" pitchFamily="34" charset="0"/>
              </a:rPr>
              <a:t>limită</a:t>
            </a:r>
            <a:r>
              <a:rPr lang="en-US" dirty="0">
                <a:latin typeface="Trebuchet MS" panose="020B0603020202020204" pitchFamily="34" charset="0"/>
              </a:rPr>
              <a:t> </a:t>
            </a:r>
            <a:r>
              <a:rPr lang="ro-RO" dirty="0" smtClean="0">
                <a:latin typeface="Trebuchet MS" panose="020B0603020202020204" pitchFamily="34" charset="0"/>
              </a:rPr>
              <a:t>pentru beneficiarii proiectelor nefuncționale </a:t>
            </a:r>
            <a:r>
              <a:rPr lang="en-US" dirty="0" err="1" smtClean="0">
                <a:latin typeface="Trebuchet MS" panose="020B0603020202020204" pitchFamily="34" charset="0"/>
              </a:rPr>
              <a:t>să</a:t>
            </a:r>
            <a:r>
              <a:rPr lang="en-US" dirty="0" smtClean="0">
                <a:latin typeface="Trebuchet MS" panose="020B0603020202020204" pitchFamily="34" charset="0"/>
              </a:rPr>
              <a:t> </a:t>
            </a:r>
            <a:r>
              <a:rPr lang="en-US" dirty="0">
                <a:latin typeface="Trebuchet MS" panose="020B0603020202020204" pitchFamily="34" charset="0"/>
              </a:rPr>
              <a:t>finalizeze fizic sau să implementeze integral operațiunile nefuncționale din bugetul propriu</a:t>
            </a:r>
            <a:endParaRPr lang="en-US" kern="1200" dirty="0" smtClean="0">
              <a:latin typeface="Trebuchet MS" panose="020B0603020202020204" pitchFamily="34" charset="0"/>
            </a:endParaRPr>
          </a:p>
          <a:p>
            <a:pPr marL="228600" lvl="1" indent="-228600" algn="l" defTabSz="1155700">
              <a:lnSpc>
                <a:spcPct val="90000"/>
              </a:lnSpc>
              <a:spcBef>
                <a:spcPct val="0"/>
              </a:spcBef>
              <a:spcAft>
                <a:spcPct val="15000"/>
              </a:spcAft>
              <a:buChar char="••"/>
            </a:pPr>
            <a:endParaRPr lang="en-US" sz="2600" kern="1200" dirty="0"/>
          </a:p>
        </p:txBody>
      </p:sp>
      <p:sp>
        <p:nvSpPr>
          <p:cNvPr id="34" name="Freeform 33"/>
          <p:cNvSpPr/>
          <p:nvPr/>
        </p:nvSpPr>
        <p:spPr>
          <a:xfrm>
            <a:off x="325372" y="5749379"/>
            <a:ext cx="1004475" cy="657485"/>
          </a:xfrm>
          <a:custGeom>
            <a:avLst/>
            <a:gdLst>
              <a:gd name="connsiteX0" fmla="*/ 0 w 1415305"/>
              <a:gd name="connsiteY0" fmla="*/ 0 h 990714"/>
              <a:gd name="connsiteX1" fmla="*/ 919948 w 1415305"/>
              <a:gd name="connsiteY1" fmla="*/ 0 h 990714"/>
              <a:gd name="connsiteX2" fmla="*/ 1415305 w 1415305"/>
              <a:gd name="connsiteY2" fmla="*/ 495357 h 990714"/>
              <a:gd name="connsiteX3" fmla="*/ 919948 w 1415305"/>
              <a:gd name="connsiteY3" fmla="*/ 990714 h 990714"/>
              <a:gd name="connsiteX4" fmla="*/ 0 w 1415305"/>
              <a:gd name="connsiteY4" fmla="*/ 990714 h 990714"/>
              <a:gd name="connsiteX5" fmla="*/ 495357 w 1415305"/>
              <a:gd name="connsiteY5" fmla="*/ 495357 h 990714"/>
              <a:gd name="connsiteX6" fmla="*/ 0 w 1415305"/>
              <a:gd name="connsiteY6" fmla="*/ 0 h 990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15305" h="990714">
                <a:moveTo>
                  <a:pt x="1415304" y="0"/>
                </a:moveTo>
                <a:lnTo>
                  <a:pt x="1415304" y="643964"/>
                </a:lnTo>
                <a:lnTo>
                  <a:pt x="707653" y="990714"/>
                </a:lnTo>
                <a:lnTo>
                  <a:pt x="1" y="643964"/>
                </a:lnTo>
                <a:lnTo>
                  <a:pt x="1" y="0"/>
                </a:lnTo>
                <a:lnTo>
                  <a:pt x="707653" y="346750"/>
                </a:lnTo>
                <a:lnTo>
                  <a:pt x="1415304"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971" tIns="509327" rIns="13970" bIns="509328" numCol="1" spcCol="1270" anchor="ctr" anchorCtr="0">
            <a:noAutofit/>
          </a:bodyPr>
          <a:lstStyle/>
          <a:p>
            <a:pPr lvl="0" algn="ctr" defTabSz="977900">
              <a:lnSpc>
                <a:spcPct val="90000"/>
              </a:lnSpc>
              <a:spcBef>
                <a:spcPct val="0"/>
              </a:spcBef>
              <a:spcAft>
                <a:spcPct val="35000"/>
              </a:spcAft>
            </a:pPr>
            <a:r>
              <a:rPr lang="en-US" sz="1600" b="1" dirty="0" smtClean="0">
                <a:solidFill>
                  <a:schemeClr val="tx2">
                    <a:lumMod val="50000"/>
                  </a:schemeClr>
                </a:solidFill>
              </a:rPr>
              <a:t>15.02.2026</a:t>
            </a:r>
            <a:endParaRPr lang="en-US" sz="1600" b="1" kern="1200" dirty="0">
              <a:solidFill>
                <a:schemeClr val="tx2">
                  <a:lumMod val="50000"/>
                </a:schemeClr>
              </a:solidFill>
            </a:endParaRPr>
          </a:p>
        </p:txBody>
      </p:sp>
      <p:sp>
        <p:nvSpPr>
          <p:cNvPr id="35" name="Freeform 34"/>
          <p:cNvSpPr/>
          <p:nvPr/>
        </p:nvSpPr>
        <p:spPr>
          <a:xfrm>
            <a:off x="1348755" y="5670104"/>
            <a:ext cx="7339424" cy="1187896"/>
          </a:xfrm>
          <a:custGeom>
            <a:avLst/>
            <a:gdLst>
              <a:gd name="connsiteX0" fmla="*/ 153328 w 919948"/>
              <a:gd name="connsiteY0" fmla="*/ 0 h 7238885"/>
              <a:gd name="connsiteX1" fmla="*/ 766620 w 919948"/>
              <a:gd name="connsiteY1" fmla="*/ 0 h 7238885"/>
              <a:gd name="connsiteX2" fmla="*/ 919948 w 919948"/>
              <a:gd name="connsiteY2" fmla="*/ 153328 h 7238885"/>
              <a:gd name="connsiteX3" fmla="*/ 919948 w 919948"/>
              <a:gd name="connsiteY3" fmla="*/ 7238885 h 7238885"/>
              <a:gd name="connsiteX4" fmla="*/ 919948 w 919948"/>
              <a:gd name="connsiteY4" fmla="*/ 7238885 h 7238885"/>
              <a:gd name="connsiteX5" fmla="*/ 0 w 919948"/>
              <a:gd name="connsiteY5" fmla="*/ 7238885 h 7238885"/>
              <a:gd name="connsiteX6" fmla="*/ 0 w 919948"/>
              <a:gd name="connsiteY6" fmla="*/ 7238885 h 7238885"/>
              <a:gd name="connsiteX7" fmla="*/ 0 w 919948"/>
              <a:gd name="connsiteY7" fmla="*/ 153328 h 7238885"/>
              <a:gd name="connsiteX8" fmla="*/ 153328 w 919948"/>
              <a:gd name="connsiteY8" fmla="*/ 0 h 7238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9948" h="7238885">
                <a:moveTo>
                  <a:pt x="919948" y="1206510"/>
                </a:moveTo>
                <a:lnTo>
                  <a:pt x="919948" y="6032375"/>
                </a:lnTo>
                <a:cubicBezTo>
                  <a:pt x="919948" y="6698712"/>
                  <a:pt x="911224" y="7238881"/>
                  <a:pt x="900462" y="7238881"/>
                </a:cubicBezTo>
                <a:lnTo>
                  <a:pt x="0" y="7238881"/>
                </a:lnTo>
                <a:lnTo>
                  <a:pt x="0" y="7238881"/>
                </a:lnTo>
                <a:lnTo>
                  <a:pt x="0" y="4"/>
                </a:lnTo>
                <a:lnTo>
                  <a:pt x="0" y="4"/>
                </a:lnTo>
                <a:lnTo>
                  <a:pt x="900462" y="4"/>
                </a:lnTo>
                <a:cubicBezTo>
                  <a:pt x="911224" y="4"/>
                  <a:pt x="919948" y="540173"/>
                  <a:pt x="919948" y="1206510"/>
                </a:cubicBez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84913" tIns="61418" rIns="61418" bIns="61419" numCol="1" spcCol="1270" anchor="ctr" anchorCtr="0">
            <a:noAutofit/>
          </a:bodyPr>
          <a:lstStyle/>
          <a:p>
            <a:pPr marL="228600" lvl="1" indent="-228600" algn="l" defTabSz="1155700">
              <a:lnSpc>
                <a:spcPct val="90000"/>
              </a:lnSpc>
              <a:spcBef>
                <a:spcPct val="0"/>
              </a:spcBef>
              <a:spcAft>
                <a:spcPct val="15000"/>
              </a:spcAft>
              <a:buChar char="••"/>
            </a:pPr>
            <a:endParaRPr lang="en-US" sz="2000" kern="1200" dirty="0" smtClean="0"/>
          </a:p>
          <a:p>
            <a:pPr marL="228600" lvl="1" indent="-228600" algn="just" defTabSz="1155700">
              <a:lnSpc>
                <a:spcPct val="90000"/>
              </a:lnSpc>
              <a:spcAft>
                <a:spcPct val="15000"/>
              </a:spcAft>
              <a:buChar char="••"/>
            </a:pPr>
            <a:r>
              <a:rPr lang="en-US" kern="1200" dirty="0" smtClean="0">
                <a:latin typeface="Trebuchet MS" panose="020B0603020202020204" pitchFamily="34" charset="0"/>
              </a:rPr>
              <a:t> Rambursarea </a:t>
            </a:r>
            <a:r>
              <a:rPr lang="en-US" dirty="0">
                <a:latin typeface="Trebuchet MS" panose="020B0603020202020204" pitchFamily="34" charset="0"/>
              </a:rPr>
              <a:t>sumelor în cauză către bugetul UE dacă operațiunile nefuncționale nu funcționează până la această dată</a:t>
            </a:r>
            <a:endParaRPr lang="en-US" kern="1200" dirty="0" smtClean="0">
              <a:latin typeface="Trebuchet MS" panose="020B0603020202020204" pitchFamily="34" charset="0"/>
            </a:endParaRPr>
          </a:p>
          <a:p>
            <a:pPr marL="228600" lvl="1" indent="-228600" algn="l" defTabSz="1155700">
              <a:lnSpc>
                <a:spcPct val="90000"/>
              </a:lnSpc>
              <a:spcBef>
                <a:spcPct val="0"/>
              </a:spcBef>
              <a:spcAft>
                <a:spcPct val="15000"/>
              </a:spcAft>
              <a:buChar char="••"/>
            </a:pPr>
            <a:endParaRPr lang="en-US" sz="2600" kern="1200" dirty="0"/>
          </a:p>
        </p:txBody>
      </p:sp>
    </p:spTree>
    <p:extLst>
      <p:ext uri="{BB962C8B-B14F-4D97-AF65-F5344CB8AC3E}">
        <p14:creationId xmlns:p14="http://schemas.microsoft.com/office/powerpoint/2010/main" val="1332214804"/>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0"/>
            <a:ext cx="8229600" cy="1096962"/>
          </a:xfrm>
        </p:spPr>
        <p:txBody>
          <a:bodyPr/>
          <a:lstStyle/>
          <a:p>
            <a:r>
              <a:rPr lang="en-US" sz="2000" dirty="0">
                <a:solidFill>
                  <a:schemeClr val="tx2"/>
                </a:solidFill>
                <a:latin typeface="Trebuchet MS" panose="020B0603020202020204" pitchFamily="34" charset="0"/>
              </a:rPr>
              <a:t/>
            </a:r>
            <a:br>
              <a:rPr lang="en-US" sz="2000" dirty="0">
                <a:solidFill>
                  <a:schemeClr val="tx2"/>
                </a:solidFill>
                <a:latin typeface="Trebuchet MS" panose="020B0603020202020204" pitchFamily="34" charset="0"/>
              </a:rPr>
            </a:br>
            <a:r>
              <a:rPr lang="en-US" sz="2800" b="1" dirty="0">
                <a:solidFill>
                  <a:schemeClr val="tx2"/>
                </a:solidFill>
                <a:latin typeface="Trebuchet MS" panose="020B0603020202020204" pitchFamily="34" charset="0"/>
              </a:rPr>
              <a:t>Operațiuni </a:t>
            </a:r>
            <a:r>
              <a:rPr lang="en-US" sz="2800" b="1" dirty="0" smtClean="0">
                <a:solidFill>
                  <a:schemeClr val="tx2"/>
                </a:solidFill>
                <a:latin typeface="Trebuchet MS" panose="020B0603020202020204" pitchFamily="34" charset="0"/>
              </a:rPr>
              <a:t>nefuncționale</a:t>
            </a:r>
            <a:br>
              <a:rPr lang="en-US" sz="2800" b="1" dirty="0" smtClean="0">
                <a:solidFill>
                  <a:schemeClr val="tx2"/>
                </a:solidFill>
                <a:latin typeface="Trebuchet MS" panose="020B0603020202020204" pitchFamily="34" charset="0"/>
              </a:rPr>
            </a:br>
            <a:r>
              <a:rPr lang="en-US" sz="2800" dirty="0" smtClean="0">
                <a:solidFill>
                  <a:schemeClr val="tx2">
                    <a:lumMod val="75000"/>
                  </a:schemeClr>
                </a:solidFill>
                <a:latin typeface="Trebuchet MS" panose="020B0603020202020204" pitchFamily="34" charset="0"/>
              </a:rPr>
              <a:t/>
            </a:r>
            <a:br>
              <a:rPr lang="en-US" sz="2800" dirty="0" smtClean="0">
                <a:solidFill>
                  <a:schemeClr val="tx2">
                    <a:lumMod val="75000"/>
                  </a:schemeClr>
                </a:solidFill>
                <a:latin typeface="Trebuchet MS" panose="020B0603020202020204" pitchFamily="34" charset="0"/>
              </a:rPr>
            </a:br>
            <a:r>
              <a:rPr lang="en-US" sz="2800" b="1" dirty="0" smtClean="0">
                <a:solidFill>
                  <a:schemeClr val="tx2"/>
                </a:solidFill>
                <a:latin typeface="Trebuchet MS" panose="020B0603020202020204" pitchFamily="34" charset="0"/>
              </a:rPr>
              <a:t/>
            </a:r>
            <a:br>
              <a:rPr lang="en-US" sz="2800" b="1" dirty="0" smtClean="0">
                <a:solidFill>
                  <a:schemeClr val="tx2"/>
                </a:solidFill>
                <a:latin typeface="Trebuchet MS" panose="020B0603020202020204" pitchFamily="34" charset="0"/>
              </a:rPr>
            </a:br>
            <a:r>
              <a:rPr lang="en-US" sz="2000" dirty="0" smtClean="0">
                <a:solidFill>
                  <a:schemeClr val="tx2"/>
                </a:solidFill>
                <a:latin typeface="Trebuchet MS" panose="020B0603020202020204" pitchFamily="34" charset="0"/>
              </a:rPr>
              <a:t/>
            </a:r>
            <a:br>
              <a:rPr lang="en-US" sz="2000" dirty="0" smtClean="0">
                <a:solidFill>
                  <a:schemeClr val="tx2"/>
                </a:solidFill>
                <a:latin typeface="Trebuchet MS" panose="020B0603020202020204" pitchFamily="34" charset="0"/>
              </a:rPr>
            </a:br>
            <a:r>
              <a:rPr lang="en-US" sz="2000" dirty="0">
                <a:latin typeface="Trebuchet MS" panose="020B0603020202020204" pitchFamily="34" charset="0"/>
              </a:rPr>
              <a:t/>
            </a:r>
            <a:br>
              <a:rPr lang="en-US" sz="2000" dirty="0">
                <a:latin typeface="Trebuchet MS" panose="020B0603020202020204" pitchFamily="34" charset="0"/>
              </a:rPr>
            </a:br>
            <a:endParaRPr lang="en-US" sz="2000" b="1" dirty="0">
              <a:solidFill>
                <a:schemeClr val="tx2"/>
              </a:solidFill>
              <a:latin typeface="Trebuchet MS" panose="020B0603020202020204" pitchFamily="34" charset="0"/>
            </a:endParaRPr>
          </a:p>
        </p:txBody>
      </p:sp>
      <p:sp>
        <p:nvSpPr>
          <p:cNvPr id="3" name="Content Placeholder 2"/>
          <p:cNvSpPr>
            <a:spLocks noGrp="1"/>
          </p:cNvSpPr>
          <p:nvPr>
            <p:ph idx="1"/>
          </p:nvPr>
        </p:nvSpPr>
        <p:spPr>
          <a:xfrm>
            <a:off x="533400" y="914400"/>
            <a:ext cx="8153400" cy="5550424"/>
          </a:xfrm>
        </p:spPr>
        <p:txBody>
          <a:bodyPr/>
          <a:lstStyle/>
          <a:p>
            <a:pPr marL="0" lvl="0" indent="0" algn="just">
              <a:spcBef>
                <a:spcPts val="1200"/>
              </a:spcBef>
              <a:buNone/>
            </a:pPr>
            <a:r>
              <a:rPr lang="en-US" sz="2000" dirty="0">
                <a:solidFill>
                  <a:schemeClr val="tx2"/>
                </a:solidFill>
                <a:latin typeface="Trebuchet MS" panose="020B0603020202020204" pitchFamily="34" charset="0"/>
              </a:rPr>
              <a:t>E</a:t>
            </a:r>
            <a:r>
              <a:rPr lang="en-US" sz="2000" dirty="0" smtClean="0">
                <a:solidFill>
                  <a:schemeClr val="tx2"/>
                </a:solidFill>
                <a:latin typeface="Trebuchet MS" panose="020B0603020202020204" pitchFamily="34" charset="0"/>
              </a:rPr>
              <a:t>xclude cheltuielile din ultimele conturi</a:t>
            </a:r>
            <a:r>
              <a:rPr lang="en-US" sz="2000" dirty="0">
                <a:solidFill>
                  <a:schemeClr val="tx2"/>
                </a:solidFill>
                <a:latin typeface="Trebuchet MS" panose="020B0603020202020204" pitchFamily="34" charset="0"/>
              </a:rPr>
              <a:t> pentru operațiunile </a:t>
            </a:r>
            <a:r>
              <a:rPr lang="en-US" sz="2000" dirty="0" smtClean="0">
                <a:solidFill>
                  <a:schemeClr val="tx2"/>
                </a:solidFill>
                <a:latin typeface="Trebuchet MS" panose="020B0603020202020204" pitchFamily="34" charset="0"/>
              </a:rPr>
              <a:t>nefuncționale, </a:t>
            </a:r>
            <a:r>
              <a:rPr lang="pt-BR" sz="2000" dirty="0">
                <a:solidFill>
                  <a:schemeClr val="tx2"/>
                </a:solidFill>
                <a:latin typeface="Trebuchet MS" panose="020B0603020202020204" pitchFamily="34" charset="0"/>
              </a:rPr>
              <a:t>cu excepția cazurilor </a:t>
            </a:r>
            <a:r>
              <a:rPr lang="pt-BR" sz="2000" dirty="0" smtClean="0">
                <a:solidFill>
                  <a:schemeClr val="tx2"/>
                </a:solidFill>
                <a:latin typeface="Trebuchet MS" panose="020B0603020202020204" pitchFamily="34" charset="0"/>
              </a:rPr>
              <a:t>următoare :</a:t>
            </a:r>
            <a:endParaRPr lang="en-US" sz="2000" dirty="0">
              <a:latin typeface="Trebuchet MS" panose="020B0603020202020204" pitchFamily="34" charset="0"/>
            </a:endParaRPr>
          </a:p>
          <a:p>
            <a:pPr algn="just"/>
            <a:r>
              <a:rPr lang="en-US" sz="2000" dirty="0" smtClean="0">
                <a:solidFill>
                  <a:schemeClr val="tx2"/>
                </a:solidFill>
                <a:latin typeface="Trebuchet MS" panose="020B0603020202020204" pitchFamily="34" charset="0"/>
              </a:rPr>
              <a:t>costurile </a:t>
            </a:r>
            <a:r>
              <a:rPr lang="en-US" sz="2000" dirty="0">
                <a:solidFill>
                  <a:schemeClr val="tx2"/>
                </a:solidFill>
                <a:latin typeface="Trebuchet MS" panose="020B0603020202020204" pitchFamily="34" charset="0"/>
              </a:rPr>
              <a:t>totale a fiecărei operațiuni nefuncționale care </a:t>
            </a:r>
            <a:r>
              <a:rPr lang="en-US" sz="2000" dirty="0" err="1">
                <a:solidFill>
                  <a:srgbClr val="FF0000"/>
                </a:solidFill>
                <a:latin typeface="Trebuchet MS" panose="020B0603020202020204" pitchFamily="34" charset="0"/>
              </a:rPr>
              <a:t>depășește</a:t>
            </a:r>
            <a:r>
              <a:rPr lang="en-US" sz="2000" dirty="0">
                <a:solidFill>
                  <a:srgbClr val="FF0000"/>
                </a:solidFill>
                <a:latin typeface="Trebuchet MS" panose="020B0603020202020204" pitchFamily="34" charset="0"/>
              </a:rPr>
              <a:t> </a:t>
            </a:r>
            <a:r>
              <a:rPr lang="ro-RO" sz="2000" dirty="0">
                <a:solidFill>
                  <a:srgbClr val="FF0000"/>
                </a:solidFill>
                <a:latin typeface="Trebuchet MS" panose="020B0603020202020204" pitchFamily="34" charset="0"/>
              </a:rPr>
              <a:t>1</a:t>
            </a:r>
            <a:r>
              <a:rPr lang="en-US" sz="2000" dirty="0" smtClean="0">
                <a:solidFill>
                  <a:srgbClr val="FF0000"/>
                </a:solidFill>
                <a:latin typeface="Trebuchet MS" panose="020B0603020202020204" pitchFamily="34" charset="0"/>
              </a:rPr>
              <a:t> </a:t>
            </a:r>
            <a:r>
              <a:rPr lang="en-US" sz="2000" dirty="0" err="1" smtClean="0">
                <a:solidFill>
                  <a:srgbClr val="FF0000"/>
                </a:solidFill>
                <a:latin typeface="Trebuchet MS" panose="020B0603020202020204" pitchFamily="34" charset="0"/>
              </a:rPr>
              <a:t>milion</a:t>
            </a:r>
            <a:r>
              <a:rPr lang="en-US" sz="2000" dirty="0" smtClean="0">
                <a:solidFill>
                  <a:srgbClr val="FF0000"/>
                </a:solidFill>
                <a:latin typeface="Trebuchet MS" panose="020B0603020202020204" pitchFamily="34" charset="0"/>
              </a:rPr>
              <a:t> de euro</a:t>
            </a:r>
            <a:r>
              <a:rPr lang="en-US" sz="2000" dirty="0" smtClean="0">
                <a:solidFill>
                  <a:schemeClr val="tx2">
                    <a:lumMod val="75000"/>
                  </a:schemeClr>
                </a:solidFill>
                <a:latin typeface="Trebuchet MS" panose="020B0603020202020204" pitchFamily="34" charset="0"/>
              </a:rPr>
              <a:t>;</a:t>
            </a:r>
            <a:endParaRPr lang="en-US" sz="2000" dirty="0">
              <a:solidFill>
                <a:schemeClr val="tx2">
                  <a:lumMod val="75000"/>
                </a:schemeClr>
              </a:solidFill>
              <a:latin typeface="Trebuchet MS" panose="020B0603020202020204" pitchFamily="34" charset="0"/>
            </a:endParaRPr>
          </a:p>
          <a:p>
            <a:pPr algn="just"/>
            <a:r>
              <a:rPr lang="en-US" sz="2000" dirty="0" smtClean="0">
                <a:solidFill>
                  <a:schemeClr val="tx2"/>
                </a:solidFill>
                <a:latin typeface="Trebuchet MS" panose="020B0603020202020204" pitchFamily="34" charset="0"/>
              </a:rPr>
              <a:t>Cheltuielile </a:t>
            </a:r>
            <a:r>
              <a:rPr lang="en-US" sz="2000" dirty="0">
                <a:solidFill>
                  <a:schemeClr val="tx2"/>
                </a:solidFill>
                <a:latin typeface="Trebuchet MS" panose="020B0603020202020204" pitchFamily="34" charset="0"/>
              </a:rPr>
              <a:t>totale certificate Comisiei pentru operațiunile nefuncționale </a:t>
            </a:r>
            <a:r>
              <a:rPr lang="en-US" sz="2000" dirty="0">
                <a:solidFill>
                  <a:srgbClr val="FF0000"/>
                </a:solidFill>
                <a:latin typeface="Trebuchet MS" panose="020B0603020202020204" pitchFamily="34" charset="0"/>
              </a:rPr>
              <a:t>nu depășesc 10 % din cheltuielile totale eligibile </a:t>
            </a:r>
            <a:r>
              <a:rPr lang="en-US" sz="2000" dirty="0">
                <a:solidFill>
                  <a:schemeClr val="tx2"/>
                </a:solidFill>
                <a:latin typeface="Trebuchet MS" panose="020B0603020202020204" pitchFamily="34" charset="0"/>
              </a:rPr>
              <a:t>(UE și naționale) ale PO.</a:t>
            </a:r>
          </a:p>
          <a:p>
            <a:pPr algn="just"/>
            <a:r>
              <a:rPr lang="en-US" sz="2000" dirty="0" smtClean="0">
                <a:solidFill>
                  <a:srgbClr val="FF0000"/>
                </a:solidFill>
                <a:latin typeface="Trebuchet MS" panose="020B0603020202020204" pitchFamily="34" charset="0"/>
              </a:rPr>
              <a:t>să </a:t>
            </a:r>
            <a:r>
              <a:rPr lang="en-US" sz="2000" dirty="0">
                <a:solidFill>
                  <a:srgbClr val="FF0000"/>
                </a:solidFill>
                <a:latin typeface="Trebuchet MS" panose="020B0603020202020204" pitchFamily="34" charset="0"/>
              </a:rPr>
              <a:t>finalizeze fizic sau </a:t>
            </a:r>
            <a:r>
              <a:rPr lang="en-US" sz="2000" dirty="0" smtClean="0">
                <a:solidFill>
                  <a:srgbClr val="FF0000"/>
                </a:solidFill>
                <a:latin typeface="Trebuchet MS" panose="020B0603020202020204" pitchFamily="34" charset="0"/>
              </a:rPr>
              <a:t>să implementeze </a:t>
            </a:r>
            <a:r>
              <a:rPr lang="en-US" sz="2000" dirty="0">
                <a:solidFill>
                  <a:srgbClr val="FF0000"/>
                </a:solidFill>
                <a:latin typeface="Trebuchet MS" panose="020B0603020202020204" pitchFamily="34" charset="0"/>
              </a:rPr>
              <a:t>pe deplin </a:t>
            </a:r>
            <a:r>
              <a:rPr lang="en-US" sz="2000" dirty="0">
                <a:solidFill>
                  <a:schemeClr val="tx2"/>
                </a:solidFill>
                <a:latin typeface="Trebuchet MS" panose="020B0603020202020204" pitchFamily="34" charset="0"/>
              </a:rPr>
              <a:t>toate aceste operațiuni nefuncționale și să se asigure că acestea contribuie la obiectivele </a:t>
            </a:r>
            <a:r>
              <a:rPr lang="en-US" sz="2000" dirty="0" err="1">
                <a:solidFill>
                  <a:schemeClr val="tx2"/>
                </a:solidFill>
                <a:latin typeface="Trebuchet MS" panose="020B0603020202020204" pitchFamily="34" charset="0"/>
              </a:rPr>
              <a:t>priorităților</a:t>
            </a:r>
            <a:r>
              <a:rPr lang="en-US" sz="2000" dirty="0">
                <a:solidFill>
                  <a:schemeClr val="tx2"/>
                </a:solidFill>
                <a:latin typeface="Trebuchet MS" panose="020B0603020202020204" pitchFamily="34" charset="0"/>
              </a:rPr>
              <a:t> </a:t>
            </a:r>
            <a:r>
              <a:rPr lang="en-US" sz="2000" dirty="0" err="1" smtClean="0">
                <a:solidFill>
                  <a:schemeClr val="tx2"/>
                </a:solidFill>
                <a:latin typeface="Trebuchet MS" panose="020B0603020202020204" pitchFamily="34" charset="0"/>
              </a:rPr>
              <a:t>relevante</a:t>
            </a:r>
            <a:r>
              <a:rPr lang="ro-RO" sz="2000" dirty="0" smtClean="0">
                <a:solidFill>
                  <a:schemeClr val="tx2"/>
                </a:solidFill>
                <a:latin typeface="Trebuchet MS" panose="020B0603020202020204" pitchFamily="34" charset="0"/>
              </a:rPr>
              <a:t>,</a:t>
            </a:r>
            <a:r>
              <a:rPr lang="en-US" sz="2000" dirty="0" smtClean="0">
                <a:solidFill>
                  <a:schemeClr val="tx2"/>
                </a:solidFill>
                <a:latin typeface="Trebuchet MS" panose="020B0603020202020204" pitchFamily="34" charset="0"/>
              </a:rPr>
              <a:t> </a:t>
            </a:r>
            <a:r>
              <a:rPr lang="en-US" sz="2000" u="sng" dirty="0" smtClean="0">
                <a:solidFill>
                  <a:srgbClr val="FF0000"/>
                </a:solidFill>
                <a:latin typeface="Trebuchet MS" panose="020B0603020202020204" pitchFamily="34" charset="0"/>
              </a:rPr>
              <a:t>dar nu mai</a:t>
            </a:r>
            <a:r>
              <a:rPr lang="en-US" sz="2000" u="sng" dirty="0">
                <a:solidFill>
                  <a:srgbClr val="FF0000"/>
                </a:solidFill>
                <a:latin typeface="Trebuchet MS" panose="020B0603020202020204" pitchFamily="34" charset="0"/>
              </a:rPr>
              <a:t> </a:t>
            </a:r>
            <a:r>
              <a:rPr lang="en-US" sz="2000" u="sng" dirty="0" smtClean="0">
                <a:solidFill>
                  <a:srgbClr val="FF0000"/>
                </a:solidFill>
                <a:latin typeface="Trebuchet MS" panose="020B0603020202020204" pitchFamily="34" charset="0"/>
              </a:rPr>
              <a:t>târziu de 15 </a:t>
            </a:r>
            <a:r>
              <a:rPr lang="en-US" sz="2000" u="sng" dirty="0">
                <a:solidFill>
                  <a:srgbClr val="FF0000"/>
                </a:solidFill>
                <a:latin typeface="Trebuchet MS" panose="020B0603020202020204" pitchFamily="34" charset="0"/>
              </a:rPr>
              <a:t>februarie 2026 </a:t>
            </a:r>
            <a:r>
              <a:rPr lang="en-US" sz="2000" dirty="0">
                <a:solidFill>
                  <a:schemeClr val="tx2"/>
                </a:solidFill>
                <a:latin typeface="Trebuchet MS" panose="020B0603020202020204" pitchFamily="34" charset="0"/>
              </a:rPr>
              <a:t>sau</a:t>
            </a:r>
          </a:p>
          <a:p>
            <a:pPr algn="just"/>
            <a:r>
              <a:rPr lang="en-US" sz="2000" dirty="0" smtClean="0">
                <a:solidFill>
                  <a:srgbClr val="FF0000"/>
                </a:solidFill>
                <a:latin typeface="Trebuchet MS" panose="020B0603020202020204" pitchFamily="34" charset="0"/>
              </a:rPr>
              <a:t>Rambursează </a:t>
            </a:r>
            <a:r>
              <a:rPr lang="en-US" sz="2000" dirty="0">
                <a:solidFill>
                  <a:srgbClr val="FF0000"/>
                </a:solidFill>
                <a:latin typeface="Trebuchet MS" panose="020B0603020202020204" pitchFamily="34" charset="0"/>
              </a:rPr>
              <a:t>sumele în cauză </a:t>
            </a:r>
            <a:r>
              <a:rPr lang="en-US" sz="2000" dirty="0">
                <a:solidFill>
                  <a:schemeClr val="tx2"/>
                </a:solidFill>
                <a:latin typeface="Trebuchet MS" panose="020B0603020202020204" pitchFamily="34" charset="0"/>
              </a:rPr>
              <a:t>către bugetul UE </a:t>
            </a:r>
            <a:r>
              <a:rPr lang="en-US" sz="2000" dirty="0">
                <a:solidFill>
                  <a:srgbClr val="FF0000"/>
                </a:solidFill>
                <a:latin typeface="Trebuchet MS" panose="020B0603020202020204" pitchFamily="34" charset="0"/>
              </a:rPr>
              <a:t>dacă astfel de operațiuni nu funcționează până la </a:t>
            </a:r>
            <a:r>
              <a:rPr lang="en-US" sz="2000" dirty="0" err="1">
                <a:solidFill>
                  <a:srgbClr val="FF0000"/>
                </a:solidFill>
                <a:latin typeface="Trebuchet MS" panose="020B0603020202020204" pitchFamily="34" charset="0"/>
              </a:rPr>
              <a:t>această</a:t>
            </a:r>
            <a:r>
              <a:rPr lang="en-US" sz="2000" dirty="0">
                <a:solidFill>
                  <a:srgbClr val="FF0000"/>
                </a:solidFill>
                <a:latin typeface="Trebuchet MS" panose="020B0603020202020204" pitchFamily="34" charset="0"/>
              </a:rPr>
              <a:t> </a:t>
            </a:r>
            <a:r>
              <a:rPr lang="en-US" sz="2000" dirty="0" smtClean="0">
                <a:solidFill>
                  <a:srgbClr val="FF0000"/>
                </a:solidFill>
                <a:latin typeface="Trebuchet MS" panose="020B0603020202020204" pitchFamily="34" charset="0"/>
              </a:rPr>
              <a:t>data</a:t>
            </a:r>
            <a:r>
              <a:rPr lang="en-US" sz="2000" dirty="0" smtClean="0">
                <a:solidFill>
                  <a:schemeClr val="tx2">
                    <a:lumMod val="75000"/>
                  </a:schemeClr>
                </a:solidFill>
                <a:latin typeface="Trebuchet MS" panose="020B0603020202020204" pitchFamily="34" charset="0"/>
              </a:rPr>
              <a:t>.</a:t>
            </a:r>
            <a:endParaRPr lang="ro-RO" sz="2000" dirty="0">
              <a:solidFill>
                <a:schemeClr val="tx2">
                  <a:lumMod val="75000"/>
                </a:schemeClr>
              </a:solidFill>
              <a:latin typeface="Trebuchet MS" panose="020B0603020202020204" pitchFamily="34" charset="0"/>
            </a:endParaRPr>
          </a:p>
        </p:txBody>
      </p:sp>
      <p:sp>
        <p:nvSpPr>
          <p:cNvPr id="5" name="TextBox 4"/>
          <p:cNvSpPr txBox="1"/>
          <p:nvPr/>
        </p:nvSpPr>
        <p:spPr>
          <a:xfrm>
            <a:off x="0" y="5257800"/>
            <a:ext cx="9067800" cy="1477328"/>
          </a:xfrm>
          <a:prstGeom prst="rect">
            <a:avLst/>
          </a:prstGeom>
          <a:noFill/>
        </p:spPr>
        <p:txBody>
          <a:bodyPr wrap="square" rtlCol="0">
            <a:spAutoFit/>
          </a:bodyPr>
          <a:lstStyle/>
          <a:p>
            <a:pPr algn="just"/>
            <a:r>
              <a:rPr lang="en-US" dirty="0">
                <a:solidFill>
                  <a:srgbClr val="003366"/>
                </a:solidFill>
              </a:rPr>
              <a:t>Pt </a:t>
            </a:r>
            <a:r>
              <a:rPr lang="en-US" dirty="0" err="1">
                <a:solidFill>
                  <a:srgbClr val="003366"/>
                </a:solidFill>
              </a:rPr>
              <a:t>beneficiarii</a:t>
            </a:r>
            <a:r>
              <a:rPr lang="en-US" dirty="0">
                <a:solidFill>
                  <a:srgbClr val="003366"/>
                </a:solidFill>
              </a:rPr>
              <a:t> RO, </a:t>
            </a:r>
            <a:r>
              <a:rPr lang="en-US" dirty="0" err="1">
                <a:solidFill>
                  <a:srgbClr val="003366"/>
                </a:solidFill>
              </a:rPr>
              <a:t>Cheltuielile</a:t>
            </a:r>
            <a:r>
              <a:rPr lang="en-US" dirty="0">
                <a:solidFill>
                  <a:srgbClr val="003366"/>
                </a:solidFill>
              </a:rPr>
              <a:t> </a:t>
            </a:r>
            <a:r>
              <a:rPr lang="en-US" dirty="0" err="1">
                <a:solidFill>
                  <a:srgbClr val="003366"/>
                </a:solidFill>
              </a:rPr>
              <a:t>necesare</a:t>
            </a:r>
            <a:r>
              <a:rPr lang="en-US" dirty="0">
                <a:solidFill>
                  <a:srgbClr val="003366"/>
                </a:solidFill>
              </a:rPr>
              <a:t> </a:t>
            </a:r>
            <a:r>
              <a:rPr lang="en-US" dirty="0" err="1">
                <a:solidFill>
                  <a:srgbClr val="003366"/>
                </a:solidFill>
              </a:rPr>
              <a:t>finalizării</a:t>
            </a:r>
            <a:r>
              <a:rPr lang="en-US" dirty="0">
                <a:solidFill>
                  <a:srgbClr val="003366"/>
                </a:solidFill>
              </a:rPr>
              <a:t> </a:t>
            </a:r>
            <a:r>
              <a:rPr lang="en-US" dirty="0" err="1" smtClean="0">
                <a:solidFill>
                  <a:srgbClr val="003366"/>
                </a:solidFill>
              </a:rPr>
              <a:t>proiectelor</a:t>
            </a:r>
            <a:r>
              <a:rPr lang="en-US" dirty="0" smtClean="0">
                <a:solidFill>
                  <a:srgbClr val="003366"/>
                </a:solidFill>
              </a:rPr>
              <a:t> </a:t>
            </a:r>
            <a:r>
              <a:rPr lang="en-US" dirty="0" err="1">
                <a:solidFill>
                  <a:srgbClr val="003366"/>
                </a:solidFill>
              </a:rPr>
              <a:t>nefuncţionale</a:t>
            </a:r>
            <a:r>
              <a:rPr lang="en-US" dirty="0">
                <a:solidFill>
                  <a:srgbClr val="003366"/>
                </a:solidFill>
              </a:rPr>
              <a:t> care au ca </a:t>
            </a:r>
            <a:r>
              <a:rPr lang="en-US" dirty="0" err="1">
                <a:solidFill>
                  <a:srgbClr val="003366"/>
                </a:solidFill>
              </a:rPr>
              <a:t>obiect</a:t>
            </a:r>
            <a:r>
              <a:rPr lang="en-US" dirty="0">
                <a:solidFill>
                  <a:srgbClr val="003366"/>
                </a:solidFill>
              </a:rPr>
              <a:t> </a:t>
            </a:r>
            <a:r>
              <a:rPr lang="en-US" dirty="0" err="1">
                <a:solidFill>
                  <a:srgbClr val="003366"/>
                </a:solidFill>
              </a:rPr>
              <a:t>proiecte</a:t>
            </a:r>
            <a:r>
              <a:rPr lang="en-US" dirty="0">
                <a:solidFill>
                  <a:srgbClr val="003366"/>
                </a:solidFill>
              </a:rPr>
              <a:t> de </a:t>
            </a:r>
            <a:r>
              <a:rPr lang="en-US" dirty="0" err="1">
                <a:solidFill>
                  <a:srgbClr val="003366"/>
                </a:solidFill>
              </a:rPr>
              <a:t>infrastructură</a:t>
            </a:r>
            <a:r>
              <a:rPr lang="en-US" dirty="0">
                <a:solidFill>
                  <a:srgbClr val="003366"/>
                </a:solidFill>
              </a:rPr>
              <a:t> </a:t>
            </a:r>
            <a:r>
              <a:rPr lang="en-US" dirty="0" err="1">
                <a:solidFill>
                  <a:srgbClr val="003366"/>
                </a:solidFill>
              </a:rPr>
              <a:t>publică</a:t>
            </a:r>
            <a:r>
              <a:rPr lang="en-US" dirty="0">
                <a:solidFill>
                  <a:srgbClr val="003366"/>
                </a:solidFill>
              </a:rPr>
              <a:t> de </a:t>
            </a:r>
            <a:r>
              <a:rPr lang="en-US" dirty="0" err="1">
                <a:solidFill>
                  <a:srgbClr val="003366"/>
                </a:solidFill>
              </a:rPr>
              <a:t>interes</a:t>
            </a:r>
            <a:r>
              <a:rPr lang="en-US" dirty="0">
                <a:solidFill>
                  <a:srgbClr val="003366"/>
                </a:solidFill>
              </a:rPr>
              <a:t> </a:t>
            </a:r>
            <a:r>
              <a:rPr lang="en-US" dirty="0" err="1">
                <a:solidFill>
                  <a:srgbClr val="003366"/>
                </a:solidFill>
              </a:rPr>
              <a:t>naţional</a:t>
            </a:r>
            <a:r>
              <a:rPr lang="en-US" dirty="0">
                <a:solidFill>
                  <a:srgbClr val="003366"/>
                </a:solidFill>
              </a:rPr>
              <a:t>, </a:t>
            </a:r>
            <a:r>
              <a:rPr lang="en-US" dirty="0" err="1">
                <a:solidFill>
                  <a:srgbClr val="003366"/>
                </a:solidFill>
              </a:rPr>
              <a:t>în</a:t>
            </a:r>
            <a:r>
              <a:rPr lang="en-US" dirty="0">
                <a:solidFill>
                  <a:srgbClr val="003366"/>
                </a:solidFill>
              </a:rPr>
              <a:t> </a:t>
            </a:r>
            <a:r>
              <a:rPr lang="en-US" dirty="0" err="1">
                <a:solidFill>
                  <a:srgbClr val="003366"/>
                </a:solidFill>
              </a:rPr>
              <a:t>proprietatea</a:t>
            </a:r>
            <a:r>
              <a:rPr lang="en-US" dirty="0">
                <a:solidFill>
                  <a:srgbClr val="003366"/>
                </a:solidFill>
              </a:rPr>
              <a:t> </a:t>
            </a:r>
            <a:r>
              <a:rPr lang="en-US" dirty="0" err="1">
                <a:solidFill>
                  <a:srgbClr val="003366"/>
                </a:solidFill>
              </a:rPr>
              <a:t>publică</a:t>
            </a:r>
            <a:r>
              <a:rPr lang="en-US" dirty="0">
                <a:solidFill>
                  <a:srgbClr val="003366"/>
                </a:solidFill>
              </a:rPr>
              <a:t> a </a:t>
            </a:r>
            <a:r>
              <a:rPr lang="en-US" dirty="0" err="1">
                <a:solidFill>
                  <a:srgbClr val="003366"/>
                </a:solidFill>
              </a:rPr>
              <a:t>statului</a:t>
            </a:r>
            <a:r>
              <a:rPr lang="en-US" dirty="0">
                <a:solidFill>
                  <a:srgbClr val="003366"/>
                </a:solidFill>
              </a:rPr>
              <a:t> </a:t>
            </a:r>
            <a:r>
              <a:rPr lang="en-US" dirty="0" err="1">
                <a:solidFill>
                  <a:srgbClr val="003366"/>
                </a:solidFill>
              </a:rPr>
              <a:t>român</a:t>
            </a:r>
            <a:r>
              <a:rPr lang="en-US" dirty="0">
                <a:solidFill>
                  <a:srgbClr val="003366"/>
                </a:solidFill>
              </a:rPr>
              <a:t>, </a:t>
            </a:r>
            <a:r>
              <a:rPr lang="en-US" dirty="0" err="1">
                <a:solidFill>
                  <a:srgbClr val="003366"/>
                </a:solidFill>
              </a:rPr>
              <a:t>ai</a:t>
            </a:r>
            <a:r>
              <a:rPr lang="en-US" dirty="0">
                <a:solidFill>
                  <a:srgbClr val="003366"/>
                </a:solidFill>
              </a:rPr>
              <a:t>/ale </a:t>
            </a:r>
            <a:r>
              <a:rPr lang="en-US" dirty="0" err="1">
                <a:solidFill>
                  <a:srgbClr val="003366"/>
                </a:solidFill>
              </a:rPr>
              <a:t>căror</a:t>
            </a:r>
            <a:r>
              <a:rPr lang="en-US" dirty="0">
                <a:solidFill>
                  <a:srgbClr val="003366"/>
                </a:solidFill>
              </a:rPr>
              <a:t> </a:t>
            </a:r>
            <a:r>
              <a:rPr lang="en-US" dirty="0" err="1">
                <a:solidFill>
                  <a:srgbClr val="003366"/>
                </a:solidFill>
              </a:rPr>
              <a:t>beneficiari</a:t>
            </a:r>
            <a:r>
              <a:rPr lang="en-US" dirty="0">
                <a:solidFill>
                  <a:srgbClr val="003366"/>
                </a:solidFill>
              </a:rPr>
              <a:t> </a:t>
            </a:r>
            <a:r>
              <a:rPr lang="en-US" dirty="0" err="1">
                <a:solidFill>
                  <a:srgbClr val="003366"/>
                </a:solidFill>
              </a:rPr>
              <a:t>sunt</a:t>
            </a:r>
            <a:r>
              <a:rPr lang="en-US" dirty="0">
                <a:solidFill>
                  <a:srgbClr val="003366"/>
                </a:solidFill>
              </a:rPr>
              <a:t> </a:t>
            </a:r>
            <a:r>
              <a:rPr lang="en-US" dirty="0" err="1">
                <a:solidFill>
                  <a:srgbClr val="003366"/>
                </a:solidFill>
              </a:rPr>
              <a:t>autorităţile</a:t>
            </a:r>
            <a:r>
              <a:rPr lang="en-US" dirty="0">
                <a:solidFill>
                  <a:srgbClr val="003366"/>
                </a:solidFill>
              </a:rPr>
              <a:t> </a:t>
            </a:r>
            <a:r>
              <a:rPr lang="en-US" dirty="0" err="1">
                <a:solidFill>
                  <a:srgbClr val="003366"/>
                </a:solidFill>
              </a:rPr>
              <a:t>publice</a:t>
            </a:r>
            <a:r>
              <a:rPr lang="en-US" dirty="0">
                <a:solidFill>
                  <a:srgbClr val="003366"/>
                </a:solidFill>
              </a:rPr>
              <a:t> </a:t>
            </a:r>
            <a:r>
              <a:rPr lang="en-US" dirty="0" err="1">
                <a:solidFill>
                  <a:srgbClr val="003366"/>
                </a:solidFill>
              </a:rPr>
              <a:t>centrale</a:t>
            </a:r>
            <a:r>
              <a:rPr lang="en-US" dirty="0">
                <a:solidFill>
                  <a:srgbClr val="003366"/>
                </a:solidFill>
              </a:rPr>
              <a:t> </a:t>
            </a:r>
            <a:r>
              <a:rPr lang="en-US" dirty="0" err="1">
                <a:solidFill>
                  <a:srgbClr val="003366"/>
                </a:solidFill>
              </a:rPr>
              <a:t>şi</a:t>
            </a:r>
            <a:r>
              <a:rPr lang="en-US" dirty="0">
                <a:solidFill>
                  <a:srgbClr val="003366"/>
                </a:solidFill>
              </a:rPr>
              <a:t>/</a:t>
            </a:r>
            <a:r>
              <a:rPr lang="en-US" dirty="0" err="1">
                <a:solidFill>
                  <a:srgbClr val="003366"/>
                </a:solidFill>
              </a:rPr>
              <a:t>sau</a:t>
            </a:r>
            <a:r>
              <a:rPr lang="en-US" dirty="0">
                <a:solidFill>
                  <a:srgbClr val="003366"/>
                </a:solidFill>
              </a:rPr>
              <a:t>, </a:t>
            </a:r>
            <a:r>
              <a:rPr lang="en-US" dirty="0" err="1">
                <a:solidFill>
                  <a:srgbClr val="003366"/>
                </a:solidFill>
              </a:rPr>
              <a:t>după</a:t>
            </a:r>
            <a:r>
              <a:rPr lang="en-US" dirty="0">
                <a:solidFill>
                  <a:srgbClr val="003366"/>
                </a:solidFill>
              </a:rPr>
              <a:t> </a:t>
            </a:r>
            <a:r>
              <a:rPr lang="en-US" dirty="0" err="1">
                <a:solidFill>
                  <a:srgbClr val="003366"/>
                </a:solidFill>
              </a:rPr>
              <a:t>caz</a:t>
            </a:r>
            <a:r>
              <a:rPr lang="en-US" dirty="0">
                <a:solidFill>
                  <a:srgbClr val="003366"/>
                </a:solidFill>
              </a:rPr>
              <a:t>, </a:t>
            </a:r>
            <a:r>
              <a:rPr lang="en-US" dirty="0" err="1">
                <a:solidFill>
                  <a:srgbClr val="003366"/>
                </a:solidFill>
              </a:rPr>
              <a:t>entităţile</a:t>
            </a:r>
            <a:r>
              <a:rPr lang="en-US" dirty="0">
                <a:solidFill>
                  <a:srgbClr val="003366"/>
                </a:solidFill>
              </a:rPr>
              <a:t> </a:t>
            </a:r>
            <a:r>
              <a:rPr lang="en-US" dirty="0" err="1">
                <a:solidFill>
                  <a:srgbClr val="003366"/>
                </a:solidFill>
              </a:rPr>
              <a:t>publice</a:t>
            </a:r>
            <a:r>
              <a:rPr lang="en-US" dirty="0">
                <a:solidFill>
                  <a:srgbClr val="003366"/>
                </a:solidFill>
              </a:rPr>
              <a:t> </a:t>
            </a:r>
            <a:r>
              <a:rPr lang="en-US" dirty="0" err="1">
                <a:solidFill>
                  <a:srgbClr val="003366"/>
                </a:solidFill>
              </a:rPr>
              <a:t>aflate</a:t>
            </a:r>
            <a:r>
              <a:rPr lang="en-US" dirty="0">
                <a:solidFill>
                  <a:srgbClr val="003366"/>
                </a:solidFill>
              </a:rPr>
              <a:t> </a:t>
            </a:r>
            <a:r>
              <a:rPr lang="en-US" dirty="0" err="1">
                <a:solidFill>
                  <a:srgbClr val="003366"/>
                </a:solidFill>
              </a:rPr>
              <a:t>în</a:t>
            </a:r>
            <a:r>
              <a:rPr lang="en-US" dirty="0">
                <a:solidFill>
                  <a:srgbClr val="003366"/>
                </a:solidFill>
              </a:rPr>
              <a:t> </a:t>
            </a:r>
            <a:r>
              <a:rPr lang="en-US" dirty="0" err="1">
                <a:solidFill>
                  <a:srgbClr val="003366"/>
                </a:solidFill>
              </a:rPr>
              <a:t>coordonarea</a:t>
            </a:r>
            <a:r>
              <a:rPr lang="en-US" dirty="0">
                <a:solidFill>
                  <a:srgbClr val="003366"/>
                </a:solidFill>
              </a:rPr>
              <a:t>/</a:t>
            </a:r>
            <a:r>
              <a:rPr lang="en-US" dirty="0" err="1">
                <a:solidFill>
                  <a:srgbClr val="003366"/>
                </a:solidFill>
              </a:rPr>
              <a:t>subordonarea</a:t>
            </a:r>
            <a:r>
              <a:rPr lang="en-US" dirty="0">
                <a:solidFill>
                  <a:srgbClr val="003366"/>
                </a:solidFill>
              </a:rPr>
              <a:t>/</a:t>
            </a:r>
            <a:r>
              <a:rPr lang="en-US" dirty="0" err="1">
                <a:solidFill>
                  <a:srgbClr val="003366"/>
                </a:solidFill>
              </a:rPr>
              <a:t>autoritatea</a:t>
            </a:r>
            <a:r>
              <a:rPr lang="en-US" dirty="0">
                <a:solidFill>
                  <a:srgbClr val="003366"/>
                </a:solidFill>
              </a:rPr>
              <a:t> </a:t>
            </a:r>
            <a:r>
              <a:rPr lang="en-US" dirty="0" err="1">
                <a:solidFill>
                  <a:srgbClr val="003366"/>
                </a:solidFill>
              </a:rPr>
              <a:t>autorităţilor</a:t>
            </a:r>
            <a:r>
              <a:rPr lang="en-US" dirty="0">
                <a:solidFill>
                  <a:srgbClr val="003366"/>
                </a:solidFill>
              </a:rPr>
              <a:t> </a:t>
            </a:r>
            <a:r>
              <a:rPr lang="en-US" dirty="0" err="1">
                <a:solidFill>
                  <a:srgbClr val="003366"/>
                </a:solidFill>
              </a:rPr>
              <a:t>publice</a:t>
            </a:r>
            <a:r>
              <a:rPr lang="en-US" dirty="0">
                <a:solidFill>
                  <a:srgbClr val="003366"/>
                </a:solidFill>
              </a:rPr>
              <a:t> </a:t>
            </a:r>
            <a:r>
              <a:rPr lang="en-US" dirty="0" err="1">
                <a:solidFill>
                  <a:srgbClr val="003366"/>
                </a:solidFill>
              </a:rPr>
              <a:t>centrale</a:t>
            </a:r>
            <a:r>
              <a:rPr lang="en-US" dirty="0">
                <a:solidFill>
                  <a:srgbClr val="003366"/>
                </a:solidFill>
              </a:rPr>
              <a:t>, se </a:t>
            </a:r>
            <a:r>
              <a:rPr lang="en-US" dirty="0" err="1">
                <a:solidFill>
                  <a:srgbClr val="003366"/>
                </a:solidFill>
              </a:rPr>
              <a:t>suportă</a:t>
            </a:r>
            <a:r>
              <a:rPr lang="en-US" dirty="0">
                <a:solidFill>
                  <a:srgbClr val="003366"/>
                </a:solidFill>
              </a:rPr>
              <a:t> din </a:t>
            </a:r>
            <a:r>
              <a:rPr lang="en-US" dirty="0" err="1">
                <a:solidFill>
                  <a:srgbClr val="003366"/>
                </a:solidFill>
              </a:rPr>
              <a:t>bugetul</a:t>
            </a:r>
            <a:r>
              <a:rPr lang="en-US" dirty="0">
                <a:solidFill>
                  <a:srgbClr val="003366"/>
                </a:solidFill>
              </a:rPr>
              <a:t> de stat </a:t>
            </a:r>
            <a:r>
              <a:rPr lang="en-US" dirty="0" err="1">
                <a:solidFill>
                  <a:srgbClr val="003366"/>
                </a:solidFill>
              </a:rPr>
              <a:t>aprobat</a:t>
            </a:r>
            <a:r>
              <a:rPr lang="en-US" dirty="0">
                <a:solidFill>
                  <a:srgbClr val="003366"/>
                </a:solidFill>
              </a:rPr>
              <a:t> </a:t>
            </a:r>
            <a:r>
              <a:rPr lang="en-US" dirty="0" err="1">
                <a:solidFill>
                  <a:srgbClr val="003366"/>
                </a:solidFill>
              </a:rPr>
              <a:t>în</a:t>
            </a:r>
            <a:r>
              <a:rPr lang="en-US" dirty="0">
                <a:solidFill>
                  <a:srgbClr val="003366"/>
                </a:solidFill>
              </a:rPr>
              <a:t> </a:t>
            </a:r>
            <a:r>
              <a:rPr lang="en-US" dirty="0" err="1">
                <a:solidFill>
                  <a:srgbClr val="003366"/>
                </a:solidFill>
              </a:rPr>
              <a:t>condiţiile</a:t>
            </a:r>
            <a:r>
              <a:rPr lang="en-US" dirty="0">
                <a:solidFill>
                  <a:srgbClr val="003366"/>
                </a:solidFill>
              </a:rPr>
              <a:t> </a:t>
            </a:r>
            <a:r>
              <a:rPr lang="en-US" dirty="0" err="1">
                <a:solidFill>
                  <a:srgbClr val="003366"/>
                </a:solidFill>
              </a:rPr>
              <a:t>legii</a:t>
            </a:r>
            <a:r>
              <a:rPr lang="en-US" dirty="0">
                <a:solidFill>
                  <a:srgbClr val="003366"/>
                </a:solidFill>
              </a:rPr>
              <a:t>.</a:t>
            </a:r>
          </a:p>
        </p:txBody>
      </p:sp>
    </p:spTree>
    <p:extLst>
      <p:ext uri="{BB962C8B-B14F-4D97-AF65-F5344CB8AC3E}">
        <p14:creationId xmlns:p14="http://schemas.microsoft.com/office/powerpoint/2010/main" val="10395296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0"/>
            <a:ext cx="8229600" cy="1096962"/>
          </a:xfrm>
        </p:spPr>
        <p:txBody>
          <a:bodyPr/>
          <a:lstStyle/>
          <a:p>
            <a:r>
              <a:rPr lang="en-US" sz="2000" dirty="0">
                <a:solidFill>
                  <a:schemeClr val="tx2"/>
                </a:solidFill>
                <a:latin typeface="Trebuchet MS" panose="020B0603020202020204" pitchFamily="34" charset="0"/>
              </a:rPr>
              <a:t/>
            </a:r>
            <a:br>
              <a:rPr lang="en-US" sz="2000" dirty="0">
                <a:solidFill>
                  <a:schemeClr val="tx2"/>
                </a:solidFill>
                <a:latin typeface="Trebuchet MS" panose="020B0603020202020204" pitchFamily="34" charset="0"/>
              </a:rPr>
            </a:br>
            <a:r>
              <a:rPr lang="en-US" sz="2800" b="1" dirty="0" err="1">
                <a:solidFill>
                  <a:schemeClr val="tx2"/>
                </a:solidFill>
                <a:latin typeface="Trebuchet MS" panose="020B0603020202020204" pitchFamily="34" charset="0"/>
              </a:rPr>
              <a:t>Operațiuni</a:t>
            </a:r>
            <a:r>
              <a:rPr lang="en-US" sz="2800" b="1" dirty="0">
                <a:solidFill>
                  <a:schemeClr val="tx2"/>
                </a:solidFill>
                <a:latin typeface="Trebuchet MS" panose="020B0603020202020204" pitchFamily="34" charset="0"/>
              </a:rPr>
              <a:t> </a:t>
            </a:r>
            <a:r>
              <a:rPr lang="en-US" sz="2800" b="1" dirty="0" err="1" smtClean="0">
                <a:solidFill>
                  <a:schemeClr val="tx2"/>
                </a:solidFill>
                <a:latin typeface="Trebuchet MS" panose="020B0603020202020204" pitchFamily="34" charset="0"/>
              </a:rPr>
              <a:t>nefinalizat</a:t>
            </a:r>
            <a:r>
              <a:rPr lang="ro-RO" sz="2800" b="1" dirty="0" smtClean="0">
                <a:solidFill>
                  <a:schemeClr val="tx2"/>
                </a:solidFill>
                <a:latin typeface="Trebuchet MS" panose="020B0603020202020204" pitchFamily="34" charset="0"/>
              </a:rPr>
              <a:t>e</a:t>
            </a:r>
            <a:r>
              <a:rPr lang="en-US" sz="2800" b="1" dirty="0" smtClean="0">
                <a:solidFill>
                  <a:schemeClr val="tx2"/>
                </a:solidFill>
                <a:latin typeface="Trebuchet MS" panose="020B0603020202020204" pitchFamily="34" charset="0"/>
              </a:rPr>
              <a:t/>
            </a:r>
            <a:br>
              <a:rPr lang="en-US" sz="2800" b="1" dirty="0" smtClean="0">
                <a:solidFill>
                  <a:schemeClr val="tx2"/>
                </a:solidFill>
                <a:latin typeface="Trebuchet MS" panose="020B0603020202020204" pitchFamily="34" charset="0"/>
              </a:rPr>
            </a:br>
            <a:r>
              <a:rPr lang="en-US" sz="2800" dirty="0">
                <a:solidFill>
                  <a:schemeClr val="tx2">
                    <a:lumMod val="75000"/>
                  </a:schemeClr>
                </a:solidFill>
                <a:latin typeface="Trebuchet MS" panose="020B0603020202020204" pitchFamily="34" charset="0"/>
              </a:rPr>
              <a:t/>
            </a:r>
            <a:br>
              <a:rPr lang="en-US" sz="2800" dirty="0">
                <a:solidFill>
                  <a:schemeClr val="tx2">
                    <a:lumMod val="75000"/>
                  </a:schemeClr>
                </a:solidFill>
                <a:latin typeface="Trebuchet MS" panose="020B0603020202020204" pitchFamily="34" charset="0"/>
              </a:rPr>
            </a:br>
            <a:r>
              <a:rPr lang="en-US" sz="2800" b="1" dirty="0" smtClean="0">
                <a:solidFill>
                  <a:schemeClr val="tx2"/>
                </a:solidFill>
                <a:latin typeface="Trebuchet MS" panose="020B0603020202020204" pitchFamily="34" charset="0"/>
              </a:rPr>
              <a:t/>
            </a:r>
            <a:br>
              <a:rPr lang="en-US" sz="2800" b="1" dirty="0" smtClean="0">
                <a:solidFill>
                  <a:schemeClr val="tx2"/>
                </a:solidFill>
                <a:latin typeface="Trebuchet MS" panose="020B0603020202020204" pitchFamily="34" charset="0"/>
              </a:rPr>
            </a:br>
            <a:r>
              <a:rPr lang="en-US" sz="2000" dirty="0" smtClean="0">
                <a:solidFill>
                  <a:schemeClr val="tx2"/>
                </a:solidFill>
                <a:latin typeface="Trebuchet MS" panose="020B0603020202020204" pitchFamily="34" charset="0"/>
              </a:rPr>
              <a:t/>
            </a:r>
            <a:br>
              <a:rPr lang="en-US" sz="2000" dirty="0" smtClean="0">
                <a:solidFill>
                  <a:schemeClr val="tx2"/>
                </a:solidFill>
                <a:latin typeface="Trebuchet MS" panose="020B0603020202020204" pitchFamily="34" charset="0"/>
              </a:rPr>
            </a:br>
            <a:r>
              <a:rPr lang="en-US" sz="2000" dirty="0">
                <a:latin typeface="Trebuchet MS" panose="020B0603020202020204" pitchFamily="34" charset="0"/>
              </a:rPr>
              <a:t/>
            </a:r>
            <a:br>
              <a:rPr lang="en-US" sz="2000" dirty="0">
                <a:latin typeface="Trebuchet MS" panose="020B0603020202020204" pitchFamily="34" charset="0"/>
              </a:rPr>
            </a:br>
            <a:endParaRPr lang="en-US" sz="2000" b="1" dirty="0">
              <a:solidFill>
                <a:schemeClr val="tx2"/>
              </a:solidFill>
              <a:latin typeface="Trebuchet MS" panose="020B0603020202020204" pitchFamily="34" charset="0"/>
            </a:endParaRPr>
          </a:p>
        </p:txBody>
      </p:sp>
      <p:sp>
        <p:nvSpPr>
          <p:cNvPr id="3" name="Content Placeholder 2"/>
          <p:cNvSpPr>
            <a:spLocks noGrp="1"/>
          </p:cNvSpPr>
          <p:nvPr>
            <p:ph idx="1"/>
          </p:nvPr>
        </p:nvSpPr>
        <p:spPr>
          <a:xfrm>
            <a:off x="533400" y="1447800"/>
            <a:ext cx="8153400" cy="5550424"/>
          </a:xfrm>
        </p:spPr>
        <p:txBody>
          <a:bodyPr/>
          <a:lstStyle/>
          <a:p>
            <a:pPr marL="0" lvl="0" indent="0" algn="just">
              <a:spcBef>
                <a:spcPts val="1200"/>
              </a:spcBef>
              <a:buNone/>
            </a:pPr>
            <a:r>
              <a:rPr lang="ro-RO" sz="2000" dirty="0" smtClean="0">
                <a:solidFill>
                  <a:schemeClr val="tx2"/>
                </a:solidFill>
                <a:latin typeface="Trebuchet MS" panose="020B0603020202020204" pitchFamily="34" charset="0"/>
              </a:rPr>
              <a:t>O</a:t>
            </a:r>
            <a:r>
              <a:rPr lang="en-US" sz="2000" dirty="0" err="1" smtClean="0">
                <a:solidFill>
                  <a:schemeClr val="tx2"/>
                </a:solidFill>
                <a:latin typeface="Trebuchet MS" panose="020B0603020202020204" pitchFamily="34" charset="0"/>
              </a:rPr>
              <a:t>peraţiune</a:t>
            </a:r>
            <a:r>
              <a:rPr lang="en-US" sz="2000" dirty="0" smtClean="0">
                <a:solidFill>
                  <a:schemeClr val="tx2"/>
                </a:solidFill>
                <a:latin typeface="Trebuchet MS" panose="020B0603020202020204" pitchFamily="34" charset="0"/>
              </a:rPr>
              <a:t>/</a:t>
            </a:r>
            <a:r>
              <a:rPr lang="en-US" sz="2000" dirty="0" err="1" smtClean="0">
                <a:solidFill>
                  <a:schemeClr val="tx2"/>
                </a:solidFill>
                <a:latin typeface="Trebuchet MS" panose="020B0603020202020204" pitchFamily="34" charset="0"/>
              </a:rPr>
              <a:t>proiect</a:t>
            </a:r>
            <a:r>
              <a:rPr lang="en-US" sz="2000" dirty="0" smtClean="0">
                <a:solidFill>
                  <a:schemeClr val="tx2"/>
                </a:solidFill>
                <a:latin typeface="Trebuchet MS" panose="020B0603020202020204" pitchFamily="34" charset="0"/>
              </a:rPr>
              <a:t> </a:t>
            </a:r>
            <a:r>
              <a:rPr lang="en-US" sz="2000" dirty="0">
                <a:solidFill>
                  <a:schemeClr val="tx2"/>
                </a:solidFill>
                <a:latin typeface="Trebuchet MS" panose="020B0603020202020204" pitchFamily="34" charset="0"/>
              </a:rPr>
              <a:t>care nu a </a:t>
            </a:r>
            <a:r>
              <a:rPr lang="en-US" sz="2000" dirty="0" err="1">
                <a:solidFill>
                  <a:schemeClr val="tx2"/>
                </a:solidFill>
                <a:latin typeface="Trebuchet MS" panose="020B0603020202020204" pitchFamily="34" charset="0"/>
              </a:rPr>
              <a:t>fost</a:t>
            </a:r>
            <a:r>
              <a:rPr lang="en-US" sz="2000" dirty="0">
                <a:solidFill>
                  <a:schemeClr val="tx2"/>
                </a:solidFill>
                <a:latin typeface="Trebuchet MS" panose="020B0603020202020204" pitchFamily="34" charset="0"/>
              </a:rPr>
              <a:t> </a:t>
            </a:r>
            <a:r>
              <a:rPr lang="en-US" sz="2000" dirty="0" err="1">
                <a:solidFill>
                  <a:schemeClr val="tx2"/>
                </a:solidFill>
                <a:latin typeface="Trebuchet MS" panose="020B0603020202020204" pitchFamily="34" charset="0"/>
              </a:rPr>
              <a:t>finalizat</a:t>
            </a:r>
            <a:r>
              <a:rPr lang="en-US" sz="2000" dirty="0">
                <a:solidFill>
                  <a:schemeClr val="tx2"/>
                </a:solidFill>
                <a:latin typeface="Trebuchet MS" panose="020B0603020202020204" pitchFamily="34" charset="0"/>
              </a:rPr>
              <a:t>/ă </a:t>
            </a:r>
            <a:r>
              <a:rPr lang="en-US" sz="2000" dirty="0" err="1">
                <a:solidFill>
                  <a:schemeClr val="tx2"/>
                </a:solidFill>
                <a:latin typeface="Trebuchet MS" panose="020B0603020202020204" pitchFamily="34" charset="0"/>
              </a:rPr>
              <a:t>fizic</a:t>
            </a:r>
            <a:r>
              <a:rPr lang="en-US" sz="2000" dirty="0">
                <a:solidFill>
                  <a:schemeClr val="tx2"/>
                </a:solidFill>
                <a:latin typeface="Trebuchet MS" panose="020B0603020202020204" pitchFamily="34" charset="0"/>
              </a:rPr>
              <a:t> </a:t>
            </a:r>
            <a:r>
              <a:rPr lang="en-US" sz="2000" dirty="0" err="1">
                <a:solidFill>
                  <a:schemeClr val="tx2"/>
                </a:solidFill>
                <a:latin typeface="Trebuchet MS" panose="020B0603020202020204" pitchFamily="34" charset="0"/>
              </a:rPr>
              <a:t>sau</a:t>
            </a:r>
            <a:r>
              <a:rPr lang="en-US" sz="2000" dirty="0">
                <a:solidFill>
                  <a:schemeClr val="tx2"/>
                </a:solidFill>
                <a:latin typeface="Trebuchet MS" panose="020B0603020202020204" pitchFamily="34" charset="0"/>
              </a:rPr>
              <a:t> </a:t>
            </a:r>
            <a:r>
              <a:rPr lang="en-US" sz="2000" dirty="0" err="1">
                <a:solidFill>
                  <a:schemeClr val="tx2"/>
                </a:solidFill>
                <a:latin typeface="Trebuchet MS" panose="020B0603020202020204" pitchFamily="34" charset="0"/>
              </a:rPr>
              <a:t>implementat</a:t>
            </a:r>
            <a:r>
              <a:rPr lang="en-US" sz="2000" dirty="0">
                <a:solidFill>
                  <a:schemeClr val="tx2"/>
                </a:solidFill>
                <a:latin typeface="Trebuchet MS" panose="020B0603020202020204" pitchFamily="34" charset="0"/>
              </a:rPr>
              <a:t>/ă integral </a:t>
            </a:r>
            <a:r>
              <a:rPr lang="en-US" sz="2000" dirty="0" err="1">
                <a:solidFill>
                  <a:schemeClr val="tx2"/>
                </a:solidFill>
                <a:latin typeface="Trebuchet MS" panose="020B0603020202020204" pitchFamily="34" charset="0"/>
              </a:rPr>
              <a:t>până</a:t>
            </a:r>
            <a:r>
              <a:rPr lang="en-US" sz="2000" dirty="0">
                <a:solidFill>
                  <a:schemeClr val="tx2"/>
                </a:solidFill>
                <a:latin typeface="Trebuchet MS" panose="020B0603020202020204" pitchFamily="34" charset="0"/>
              </a:rPr>
              <a:t> la data de 31 </a:t>
            </a:r>
            <a:r>
              <a:rPr lang="en-US" sz="2000" dirty="0" err="1">
                <a:solidFill>
                  <a:schemeClr val="tx2"/>
                </a:solidFill>
                <a:latin typeface="Trebuchet MS" panose="020B0603020202020204" pitchFamily="34" charset="0"/>
              </a:rPr>
              <a:t>decembrie</a:t>
            </a:r>
            <a:r>
              <a:rPr lang="en-US" sz="2000" dirty="0">
                <a:solidFill>
                  <a:schemeClr val="tx2"/>
                </a:solidFill>
                <a:latin typeface="Trebuchet MS" panose="020B0603020202020204" pitchFamily="34" charset="0"/>
              </a:rPr>
              <a:t> 2023 </a:t>
            </a:r>
            <a:r>
              <a:rPr lang="en-US" sz="2000" dirty="0" err="1">
                <a:solidFill>
                  <a:schemeClr val="tx2"/>
                </a:solidFill>
                <a:latin typeface="Trebuchet MS" panose="020B0603020202020204" pitchFamily="34" charset="0"/>
              </a:rPr>
              <a:t>şi</a:t>
            </a:r>
            <a:r>
              <a:rPr lang="en-US" sz="2000" dirty="0">
                <a:solidFill>
                  <a:schemeClr val="tx2"/>
                </a:solidFill>
                <a:latin typeface="Trebuchet MS" panose="020B0603020202020204" pitchFamily="34" charset="0"/>
              </a:rPr>
              <a:t> </a:t>
            </a:r>
            <a:r>
              <a:rPr lang="en-US" sz="2000" dirty="0" err="1">
                <a:solidFill>
                  <a:schemeClr val="tx2"/>
                </a:solidFill>
                <a:latin typeface="Trebuchet MS" panose="020B0603020202020204" pitchFamily="34" charset="0"/>
              </a:rPr>
              <a:t>pentru</a:t>
            </a:r>
            <a:r>
              <a:rPr lang="en-US" sz="2000" dirty="0">
                <a:solidFill>
                  <a:schemeClr val="tx2"/>
                </a:solidFill>
                <a:latin typeface="Trebuchet MS" panose="020B0603020202020204" pitchFamily="34" charset="0"/>
              </a:rPr>
              <a:t> care </a:t>
            </a:r>
            <a:r>
              <a:rPr lang="en-US" sz="2000" dirty="0" err="1">
                <a:solidFill>
                  <a:schemeClr val="tx2"/>
                </a:solidFill>
                <a:latin typeface="Trebuchet MS" panose="020B0603020202020204" pitchFamily="34" charset="0"/>
              </a:rPr>
              <a:t>beneficiarii</a:t>
            </a:r>
            <a:r>
              <a:rPr lang="en-US" sz="2000" dirty="0">
                <a:solidFill>
                  <a:schemeClr val="tx2"/>
                </a:solidFill>
                <a:latin typeface="Trebuchet MS" panose="020B0603020202020204" pitchFamily="34" charset="0"/>
              </a:rPr>
              <a:t> </a:t>
            </a:r>
            <a:r>
              <a:rPr lang="en-US" sz="2000" dirty="0" err="1">
                <a:solidFill>
                  <a:schemeClr val="tx2"/>
                </a:solidFill>
                <a:latin typeface="Trebuchet MS" panose="020B0603020202020204" pitchFamily="34" charset="0"/>
              </a:rPr>
              <a:t>îşi</a:t>
            </a:r>
            <a:r>
              <a:rPr lang="en-US" sz="2000" dirty="0">
                <a:solidFill>
                  <a:schemeClr val="tx2"/>
                </a:solidFill>
                <a:latin typeface="Trebuchet MS" panose="020B0603020202020204" pitchFamily="34" charset="0"/>
              </a:rPr>
              <a:t> </a:t>
            </a:r>
            <a:r>
              <a:rPr lang="en-US" sz="2000" dirty="0" err="1">
                <a:solidFill>
                  <a:schemeClr val="tx2"/>
                </a:solidFill>
                <a:latin typeface="Trebuchet MS" panose="020B0603020202020204" pitchFamily="34" charset="0"/>
              </a:rPr>
              <a:t>angajează</a:t>
            </a:r>
            <a:r>
              <a:rPr lang="en-US" sz="2000" dirty="0">
                <a:solidFill>
                  <a:schemeClr val="tx2"/>
                </a:solidFill>
                <a:latin typeface="Trebuchet MS" panose="020B0603020202020204" pitchFamily="34" charset="0"/>
              </a:rPr>
              <a:t> </a:t>
            </a:r>
            <a:r>
              <a:rPr lang="en-US" sz="2000" dirty="0" err="1">
                <a:solidFill>
                  <a:schemeClr val="tx2"/>
                </a:solidFill>
                <a:latin typeface="Trebuchet MS" panose="020B0603020202020204" pitchFamily="34" charset="0"/>
              </a:rPr>
              <a:t>răspunderea</a:t>
            </a:r>
            <a:r>
              <a:rPr lang="en-US" sz="2000" dirty="0">
                <a:solidFill>
                  <a:schemeClr val="tx2"/>
                </a:solidFill>
                <a:latin typeface="Trebuchet MS" panose="020B0603020202020204" pitchFamily="34" charset="0"/>
              </a:rPr>
              <a:t> </a:t>
            </a:r>
            <a:r>
              <a:rPr lang="en-US" sz="2000" dirty="0" err="1">
                <a:solidFill>
                  <a:schemeClr val="tx2"/>
                </a:solidFill>
                <a:latin typeface="Trebuchet MS" panose="020B0603020202020204" pitchFamily="34" charset="0"/>
              </a:rPr>
              <a:t>realizării</a:t>
            </a:r>
            <a:r>
              <a:rPr lang="en-US" sz="2000" dirty="0">
                <a:solidFill>
                  <a:schemeClr val="tx2"/>
                </a:solidFill>
                <a:latin typeface="Trebuchet MS" panose="020B0603020202020204" pitchFamily="34" charset="0"/>
              </a:rPr>
              <a:t> </a:t>
            </a:r>
            <a:r>
              <a:rPr lang="en-US" sz="2000" dirty="0" err="1">
                <a:solidFill>
                  <a:schemeClr val="tx2"/>
                </a:solidFill>
                <a:latin typeface="Trebuchet MS" panose="020B0603020202020204" pitchFamily="34" charset="0"/>
              </a:rPr>
              <a:t>integrale</a:t>
            </a:r>
            <a:r>
              <a:rPr lang="en-US" sz="2000" dirty="0">
                <a:solidFill>
                  <a:schemeClr val="tx2"/>
                </a:solidFill>
                <a:latin typeface="Trebuchet MS" panose="020B0603020202020204" pitchFamily="34" charset="0"/>
              </a:rPr>
              <a:t> a </a:t>
            </a:r>
            <a:r>
              <a:rPr lang="en-US" sz="2000" dirty="0" err="1">
                <a:solidFill>
                  <a:schemeClr val="tx2"/>
                </a:solidFill>
                <a:latin typeface="Trebuchet MS" panose="020B0603020202020204" pitchFamily="34" charset="0"/>
              </a:rPr>
              <a:t>indicatorilor</a:t>
            </a:r>
            <a:r>
              <a:rPr lang="en-US" sz="2000" dirty="0">
                <a:solidFill>
                  <a:schemeClr val="tx2"/>
                </a:solidFill>
                <a:latin typeface="Trebuchet MS" panose="020B0603020202020204" pitchFamily="34" charset="0"/>
              </a:rPr>
              <a:t> </a:t>
            </a:r>
            <a:r>
              <a:rPr lang="en-US" sz="2000" dirty="0" err="1">
                <a:solidFill>
                  <a:schemeClr val="tx2"/>
                </a:solidFill>
                <a:latin typeface="Trebuchet MS" panose="020B0603020202020204" pitchFamily="34" charset="0"/>
              </a:rPr>
              <a:t>şi</a:t>
            </a:r>
            <a:r>
              <a:rPr lang="en-US" sz="2000" dirty="0">
                <a:solidFill>
                  <a:schemeClr val="tx2"/>
                </a:solidFill>
                <a:latin typeface="Trebuchet MS" panose="020B0603020202020204" pitchFamily="34" charset="0"/>
              </a:rPr>
              <a:t> </a:t>
            </a:r>
            <a:r>
              <a:rPr lang="en-US" sz="2000" dirty="0" err="1">
                <a:solidFill>
                  <a:schemeClr val="tx2"/>
                </a:solidFill>
                <a:latin typeface="Trebuchet MS" panose="020B0603020202020204" pitchFamily="34" charset="0"/>
              </a:rPr>
              <a:t>obiectivelor</a:t>
            </a:r>
            <a:r>
              <a:rPr lang="en-US" sz="2000" dirty="0">
                <a:solidFill>
                  <a:schemeClr val="tx2"/>
                </a:solidFill>
                <a:latin typeface="Trebuchet MS" panose="020B0603020202020204" pitchFamily="34" charset="0"/>
              </a:rPr>
              <a:t> din </a:t>
            </a:r>
            <a:r>
              <a:rPr lang="en-US" sz="2000" dirty="0" err="1">
                <a:solidFill>
                  <a:schemeClr val="tx2"/>
                </a:solidFill>
                <a:latin typeface="Trebuchet MS" panose="020B0603020202020204" pitchFamily="34" charset="0"/>
              </a:rPr>
              <a:t>contribuţie</a:t>
            </a:r>
            <a:r>
              <a:rPr lang="en-US" sz="2000" dirty="0">
                <a:solidFill>
                  <a:schemeClr val="tx2"/>
                </a:solidFill>
                <a:latin typeface="Trebuchet MS" panose="020B0603020202020204" pitchFamily="34" charset="0"/>
              </a:rPr>
              <a:t> </a:t>
            </a:r>
            <a:r>
              <a:rPr lang="en-US" sz="2000" dirty="0" err="1">
                <a:solidFill>
                  <a:schemeClr val="tx2"/>
                </a:solidFill>
                <a:latin typeface="Trebuchet MS" panose="020B0603020202020204" pitchFamily="34" charset="0"/>
              </a:rPr>
              <a:t>proprie</a:t>
            </a:r>
            <a:r>
              <a:rPr lang="en-US" sz="2000" dirty="0">
                <a:solidFill>
                  <a:schemeClr val="tx2"/>
                </a:solidFill>
                <a:latin typeface="Trebuchet MS" panose="020B0603020202020204" pitchFamily="34" charset="0"/>
              </a:rPr>
              <a:t> </a:t>
            </a:r>
            <a:r>
              <a:rPr lang="en-US" sz="2000" dirty="0" err="1">
                <a:solidFill>
                  <a:schemeClr val="tx2"/>
                </a:solidFill>
                <a:latin typeface="Trebuchet MS" panose="020B0603020202020204" pitchFamily="34" charset="0"/>
              </a:rPr>
              <a:t>şi</a:t>
            </a:r>
            <a:r>
              <a:rPr lang="en-US" sz="2000" dirty="0">
                <a:solidFill>
                  <a:schemeClr val="tx2"/>
                </a:solidFill>
                <a:latin typeface="Trebuchet MS" panose="020B0603020202020204" pitchFamily="34" charset="0"/>
              </a:rPr>
              <a:t> </a:t>
            </a:r>
            <a:r>
              <a:rPr lang="en-US" sz="2000" dirty="0" err="1">
                <a:solidFill>
                  <a:schemeClr val="tx2"/>
                </a:solidFill>
                <a:latin typeface="Trebuchet MS" panose="020B0603020202020204" pitchFamily="34" charset="0"/>
              </a:rPr>
              <a:t>asigură</a:t>
            </a:r>
            <a:r>
              <a:rPr lang="en-US" sz="2000" dirty="0">
                <a:solidFill>
                  <a:schemeClr val="tx2"/>
                </a:solidFill>
                <a:latin typeface="Trebuchet MS" panose="020B0603020202020204" pitchFamily="34" charset="0"/>
              </a:rPr>
              <a:t> </a:t>
            </a:r>
            <a:r>
              <a:rPr lang="en-US" sz="2000" dirty="0" err="1">
                <a:solidFill>
                  <a:schemeClr val="tx2"/>
                </a:solidFill>
                <a:latin typeface="Trebuchet MS" panose="020B0603020202020204" pitchFamily="34" charset="0"/>
              </a:rPr>
              <a:t>funcţionalitatea</a:t>
            </a:r>
            <a:r>
              <a:rPr lang="en-US" sz="2000" dirty="0">
                <a:solidFill>
                  <a:schemeClr val="tx2"/>
                </a:solidFill>
                <a:latin typeface="Trebuchet MS" panose="020B0603020202020204" pitchFamily="34" charset="0"/>
              </a:rPr>
              <a:t> </a:t>
            </a:r>
            <a:r>
              <a:rPr lang="en-US" sz="2000" dirty="0" err="1">
                <a:solidFill>
                  <a:schemeClr val="tx2"/>
                </a:solidFill>
                <a:latin typeface="Trebuchet MS" panose="020B0603020202020204" pitchFamily="34" charset="0"/>
              </a:rPr>
              <a:t>acestora</a:t>
            </a:r>
            <a:r>
              <a:rPr lang="en-US" sz="2000" dirty="0">
                <a:solidFill>
                  <a:schemeClr val="tx2"/>
                </a:solidFill>
                <a:latin typeface="Trebuchet MS" panose="020B0603020202020204" pitchFamily="34" charset="0"/>
              </a:rPr>
              <a:t> </a:t>
            </a:r>
            <a:r>
              <a:rPr lang="en-US" sz="2000" dirty="0" err="1">
                <a:solidFill>
                  <a:schemeClr val="tx2"/>
                </a:solidFill>
                <a:latin typeface="Trebuchet MS" panose="020B0603020202020204" pitchFamily="34" charset="0"/>
              </a:rPr>
              <a:t>până</a:t>
            </a:r>
            <a:r>
              <a:rPr lang="en-US" sz="2000" dirty="0">
                <a:solidFill>
                  <a:schemeClr val="tx2"/>
                </a:solidFill>
                <a:latin typeface="Trebuchet MS" panose="020B0603020202020204" pitchFamily="34" charset="0"/>
              </a:rPr>
              <a:t> la data de 31 </a:t>
            </a:r>
            <a:r>
              <a:rPr lang="en-US" sz="2000" dirty="0" err="1">
                <a:solidFill>
                  <a:schemeClr val="tx2"/>
                </a:solidFill>
                <a:latin typeface="Trebuchet MS" panose="020B0603020202020204" pitchFamily="34" charset="0"/>
              </a:rPr>
              <a:t>decembrie</a:t>
            </a:r>
            <a:r>
              <a:rPr lang="en-US" sz="2000" dirty="0">
                <a:solidFill>
                  <a:schemeClr val="tx2"/>
                </a:solidFill>
                <a:latin typeface="Trebuchet MS" panose="020B0603020202020204" pitchFamily="34" charset="0"/>
              </a:rPr>
              <a:t> </a:t>
            </a:r>
            <a:r>
              <a:rPr lang="en-US" sz="2000" dirty="0" smtClean="0">
                <a:solidFill>
                  <a:schemeClr val="tx2"/>
                </a:solidFill>
                <a:latin typeface="Trebuchet MS" panose="020B0603020202020204" pitchFamily="34" charset="0"/>
              </a:rPr>
              <a:t>2024</a:t>
            </a:r>
            <a:r>
              <a:rPr lang="ro-RO" sz="2000" dirty="0" smtClean="0">
                <a:solidFill>
                  <a:schemeClr val="tx2"/>
                </a:solidFill>
                <a:latin typeface="Trebuchet MS" panose="020B0603020202020204" pitchFamily="34" charset="0"/>
              </a:rPr>
              <a:t>.</a:t>
            </a:r>
          </a:p>
          <a:p>
            <a:r>
              <a:rPr lang="en-US" sz="2000" dirty="0" smtClean="0">
                <a:solidFill>
                  <a:srgbClr val="003366"/>
                </a:solidFill>
                <a:latin typeface="Trebuchet MS" panose="020B0603020202020204" pitchFamily="34" charset="0"/>
              </a:rPr>
              <a:t>nu </a:t>
            </a:r>
            <a:r>
              <a:rPr lang="en-US" sz="2000" dirty="0">
                <a:solidFill>
                  <a:srgbClr val="003366"/>
                </a:solidFill>
                <a:latin typeface="Trebuchet MS" panose="020B0603020202020204" pitchFamily="34" charset="0"/>
              </a:rPr>
              <a:t>a </a:t>
            </a:r>
            <a:r>
              <a:rPr lang="en-US" sz="2000" dirty="0" err="1">
                <a:solidFill>
                  <a:srgbClr val="003366"/>
                </a:solidFill>
                <a:latin typeface="Trebuchet MS" panose="020B0603020202020204" pitchFamily="34" charset="0"/>
              </a:rPr>
              <a:t>fost</a:t>
            </a:r>
            <a:r>
              <a:rPr lang="en-US" sz="2000" dirty="0">
                <a:solidFill>
                  <a:srgbClr val="003366"/>
                </a:solidFill>
                <a:latin typeface="Trebuchet MS" panose="020B0603020202020204" pitchFamily="34" charset="0"/>
              </a:rPr>
              <a:t> </a:t>
            </a:r>
            <a:r>
              <a:rPr lang="en-US" sz="2000" dirty="0" err="1" smtClean="0">
                <a:solidFill>
                  <a:srgbClr val="003366"/>
                </a:solidFill>
                <a:latin typeface="Trebuchet MS" panose="020B0603020202020204" pitchFamily="34" charset="0"/>
              </a:rPr>
              <a:t>finaliz</a:t>
            </a:r>
            <a:r>
              <a:rPr lang="ro-RO" sz="2000" dirty="0" smtClean="0">
                <a:solidFill>
                  <a:srgbClr val="003366"/>
                </a:solidFill>
                <a:latin typeface="Trebuchet MS" panose="020B0603020202020204" pitchFamily="34" charset="0"/>
              </a:rPr>
              <a:t>at</a:t>
            </a:r>
            <a:r>
              <a:rPr lang="en-US" sz="2000" dirty="0" smtClean="0">
                <a:solidFill>
                  <a:srgbClr val="003366"/>
                </a:solidFill>
                <a:latin typeface="Trebuchet MS" panose="020B0603020202020204" pitchFamily="34" charset="0"/>
              </a:rPr>
              <a:t> </a:t>
            </a:r>
            <a:r>
              <a:rPr lang="en-US" sz="2000" dirty="0" err="1">
                <a:solidFill>
                  <a:srgbClr val="003366"/>
                </a:solidFill>
                <a:latin typeface="Trebuchet MS" panose="020B0603020202020204" pitchFamily="34" charset="0"/>
              </a:rPr>
              <a:t>fizic</a:t>
            </a:r>
            <a:r>
              <a:rPr lang="en-US" sz="2000" dirty="0">
                <a:solidFill>
                  <a:srgbClr val="003366"/>
                </a:solidFill>
                <a:latin typeface="Trebuchet MS" panose="020B0603020202020204" pitchFamily="34" charset="0"/>
              </a:rPr>
              <a:t> </a:t>
            </a:r>
            <a:r>
              <a:rPr lang="en-US" sz="2000" dirty="0" err="1" smtClean="0">
                <a:solidFill>
                  <a:srgbClr val="003366"/>
                </a:solidFill>
                <a:latin typeface="Trebuchet MS" panose="020B0603020202020204" pitchFamily="34" charset="0"/>
              </a:rPr>
              <a:t>până</a:t>
            </a:r>
            <a:r>
              <a:rPr lang="en-US" sz="2000" dirty="0" smtClean="0">
                <a:solidFill>
                  <a:srgbClr val="003366"/>
                </a:solidFill>
                <a:latin typeface="Trebuchet MS" panose="020B0603020202020204" pitchFamily="34" charset="0"/>
              </a:rPr>
              <a:t> </a:t>
            </a:r>
            <a:r>
              <a:rPr lang="en-US" sz="2000" dirty="0">
                <a:solidFill>
                  <a:srgbClr val="003366"/>
                </a:solidFill>
                <a:latin typeface="Trebuchet MS" panose="020B0603020202020204" pitchFamily="34" charset="0"/>
              </a:rPr>
              <a:t>la data de 31 </a:t>
            </a:r>
            <a:r>
              <a:rPr lang="en-US" sz="2000" dirty="0" err="1">
                <a:solidFill>
                  <a:srgbClr val="003366"/>
                </a:solidFill>
                <a:latin typeface="Trebuchet MS" panose="020B0603020202020204" pitchFamily="34" charset="0"/>
              </a:rPr>
              <a:t>decembrie</a:t>
            </a:r>
            <a:r>
              <a:rPr lang="en-US" sz="2000" dirty="0">
                <a:solidFill>
                  <a:srgbClr val="003366"/>
                </a:solidFill>
                <a:latin typeface="Trebuchet MS" panose="020B0603020202020204" pitchFamily="34" charset="0"/>
              </a:rPr>
              <a:t> 2023 </a:t>
            </a:r>
            <a:r>
              <a:rPr lang="en-US" sz="2000" dirty="0" err="1">
                <a:solidFill>
                  <a:srgbClr val="003366"/>
                </a:solidFill>
                <a:latin typeface="Trebuchet MS" panose="020B0603020202020204" pitchFamily="34" charset="0"/>
              </a:rPr>
              <a:t>şi</a:t>
            </a:r>
            <a:r>
              <a:rPr lang="en-US" sz="2000" dirty="0">
                <a:solidFill>
                  <a:srgbClr val="003366"/>
                </a:solidFill>
                <a:latin typeface="Trebuchet MS" panose="020B0603020202020204" pitchFamily="34" charset="0"/>
              </a:rPr>
              <a:t>/</a:t>
            </a:r>
            <a:r>
              <a:rPr lang="en-US" sz="2000" dirty="0" err="1">
                <a:solidFill>
                  <a:srgbClr val="003366"/>
                </a:solidFill>
                <a:latin typeface="Trebuchet MS" panose="020B0603020202020204" pitchFamily="34" charset="0"/>
              </a:rPr>
              <a:t>sau</a:t>
            </a:r>
            <a:r>
              <a:rPr lang="en-US" sz="2000" dirty="0">
                <a:solidFill>
                  <a:srgbClr val="003366"/>
                </a:solidFill>
                <a:latin typeface="Trebuchet MS" panose="020B0603020202020204" pitchFamily="34" charset="0"/>
              </a:rPr>
              <a:t> nu </a:t>
            </a:r>
            <a:r>
              <a:rPr lang="en-US" sz="2000" dirty="0" err="1">
                <a:solidFill>
                  <a:srgbClr val="003366"/>
                </a:solidFill>
                <a:latin typeface="Trebuchet MS" panose="020B0603020202020204" pitchFamily="34" charset="0"/>
              </a:rPr>
              <a:t>contribuie</a:t>
            </a:r>
            <a:r>
              <a:rPr lang="en-US" sz="2000" dirty="0">
                <a:solidFill>
                  <a:srgbClr val="003366"/>
                </a:solidFill>
                <a:latin typeface="Trebuchet MS" panose="020B0603020202020204" pitchFamily="34" charset="0"/>
              </a:rPr>
              <a:t> la </a:t>
            </a:r>
            <a:r>
              <a:rPr lang="en-US" sz="2000" dirty="0" err="1">
                <a:solidFill>
                  <a:srgbClr val="003366"/>
                </a:solidFill>
                <a:latin typeface="Trebuchet MS" panose="020B0603020202020204" pitchFamily="34" charset="0"/>
              </a:rPr>
              <a:t>obiectivele</a:t>
            </a:r>
            <a:r>
              <a:rPr lang="en-US" sz="2000" dirty="0">
                <a:solidFill>
                  <a:srgbClr val="003366"/>
                </a:solidFill>
                <a:latin typeface="Trebuchet MS" panose="020B0603020202020204" pitchFamily="34" charset="0"/>
              </a:rPr>
              <a:t> </a:t>
            </a:r>
            <a:r>
              <a:rPr lang="en-US" sz="2000" dirty="0" err="1">
                <a:solidFill>
                  <a:srgbClr val="003366"/>
                </a:solidFill>
                <a:latin typeface="Trebuchet MS" panose="020B0603020202020204" pitchFamily="34" charset="0"/>
              </a:rPr>
              <a:t>priorităţilor</a:t>
            </a:r>
            <a:r>
              <a:rPr lang="en-US" sz="2000" dirty="0">
                <a:solidFill>
                  <a:srgbClr val="003366"/>
                </a:solidFill>
                <a:latin typeface="Trebuchet MS" panose="020B0603020202020204" pitchFamily="34" charset="0"/>
              </a:rPr>
              <a:t> </a:t>
            </a:r>
            <a:r>
              <a:rPr lang="en-US" sz="2000" dirty="0" err="1">
                <a:solidFill>
                  <a:srgbClr val="003366"/>
                </a:solidFill>
                <a:latin typeface="Trebuchet MS" panose="020B0603020202020204" pitchFamily="34" charset="0"/>
              </a:rPr>
              <a:t>relevante</a:t>
            </a:r>
            <a:r>
              <a:rPr lang="en-US" sz="2000" dirty="0">
                <a:solidFill>
                  <a:srgbClr val="003366"/>
                </a:solidFill>
                <a:latin typeface="Trebuchet MS" panose="020B0603020202020204" pitchFamily="34" charset="0"/>
              </a:rPr>
              <a:t>;</a:t>
            </a:r>
          </a:p>
          <a:p>
            <a:r>
              <a:rPr lang="en-US" sz="2000" dirty="0" err="1" smtClean="0">
                <a:solidFill>
                  <a:srgbClr val="003366"/>
                </a:solidFill>
                <a:latin typeface="Trebuchet MS" panose="020B0603020202020204" pitchFamily="34" charset="0"/>
              </a:rPr>
              <a:t>cheltuielile</a:t>
            </a:r>
            <a:r>
              <a:rPr lang="en-US" sz="2000" dirty="0" smtClean="0">
                <a:solidFill>
                  <a:srgbClr val="003366"/>
                </a:solidFill>
                <a:latin typeface="Trebuchet MS" panose="020B0603020202020204" pitchFamily="34" charset="0"/>
              </a:rPr>
              <a:t> </a:t>
            </a:r>
            <a:r>
              <a:rPr lang="en-US" sz="2000" dirty="0" err="1" smtClean="0">
                <a:solidFill>
                  <a:srgbClr val="003366"/>
                </a:solidFill>
                <a:latin typeface="Trebuchet MS" panose="020B0603020202020204" pitchFamily="34" charset="0"/>
              </a:rPr>
              <a:t>după</a:t>
            </a:r>
            <a:r>
              <a:rPr lang="en-US" sz="2000" dirty="0" smtClean="0">
                <a:solidFill>
                  <a:srgbClr val="003366"/>
                </a:solidFill>
                <a:latin typeface="Trebuchet MS" panose="020B0603020202020204" pitchFamily="34" charset="0"/>
              </a:rPr>
              <a:t> </a:t>
            </a:r>
            <a:r>
              <a:rPr lang="en-US" sz="2000" dirty="0">
                <a:solidFill>
                  <a:srgbClr val="003366"/>
                </a:solidFill>
                <a:latin typeface="Trebuchet MS" panose="020B0603020202020204" pitchFamily="34" charset="0"/>
              </a:rPr>
              <a:t>data de 31 </a:t>
            </a:r>
            <a:r>
              <a:rPr lang="en-US" sz="2000" dirty="0" err="1">
                <a:solidFill>
                  <a:srgbClr val="003366"/>
                </a:solidFill>
                <a:latin typeface="Trebuchet MS" panose="020B0603020202020204" pitchFamily="34" charset="0"/>
              </a:rPr>
              <a:t>decembrie</a:t>
            </a:r>
            <a:r>
              <a:rPr lang="en-US" sz="2000" dirty="0">
                <a:solidFill>
                  <a:srgbClr val="003366"/>
                </a:solidFill>
                <a:latin typeface="Trebuchet MS" panose="020B0603020202020204" pitchFamily="34" charset="0"/>
              </a:rPr>
              <a:t> 2023 se </a:t>
            </a:r>
            <a:r>
              <a:rPr lang="en-US" sz="2000" dirty="0" err="1">
                <a:solidFill>
                  <a:srgbClr val="003366"/>
                </a:solidFill>
                <a:latin typeface="Trebuchet MS" panose="020B0603020202020204" pitchFamily="34" charset="0"/>
              </a:rPr>
              <a:t>suportă</a:t>
            </a:r>
            <a:r>
              <a:rPr lang="en-US" sz="2000" dirty="0">
                <a:solidFill>
                  <a:srgbClr val="003366"/>
                </a:solidFill>
                <a:latin typeface="Trebuchet MS" panose="020B0603020202020204" pitchFamily="34" charset="0"/>
              </a:rPr>
              <a:t> din </a:t>
            </a:r>
            <a:r>
              <a:rPr lang="en-US" sz="2000" dirty="0" err="1">
                <a:solidFill>
                  <a:srgbClr val="003366"/>
                </a:solidFill>
                <a:latin typeface="Trebuchet MS" panose="020B0603020202020204" pitchFamily="34" charset="0"/>
              </a:rPr>
              <a:t>bugetul</a:t>
            </a:r>
            <a:r>
              <a:rPr lang="en-US" sz="2000" dirty="0">
                <a:solidFill>
                  <a:srgbClr val="003366"/>
                </a:solidFill>
                <a:latin typeface="Trebuchet MS" panose="020B0603020202020204" pitchFamily="34" charset="0"/>
              </a:rPr>
              <a:t> </a:t>
            </a:r>
            <a:r>
              <a:rPr lang="en-US" sz="2000" dirty="0" err="1">
                <a:solidFill>
                  <a:srgbClr val="003366"/>
                </a:solidFill>
                <a:latin typeface="Trebuchet MS" panose="020B0603020202020204" pitchFamily="34" charset="0"/>
              </a:rPr>
              <a:t>propriu</a:t>
            </a:r>
            <a:r>
              <a:rPr lang="en-US" sz="2000" dirty="0">
                <a:solidFill>
                  <a:srgbClr val="003366"/>
                </a:solidFill>
                <a:latin typeface="Trebuchet MS" panose="020B0603020202020204" pitchFamily="34" charset="0"/>
              </a:rPr>
              <a:t>;</a:t>
            </a:r>
          </a:p>
          <a:p>
            <a:r>
              <a:rPr lang="en-US" sz="2000" dirty="0" smtClean="0">
                <a:solidFill>
                  <a:srgbClr val="003366"/>
                </a:solidFill>
                <a:latin typeface="Trebuchet MS" panose="020B0603020202020204" pitchFamily="34" charset="0"/>
              </a:rPr>
              <a:t>nu </a:t>
            </a:r>
            <a:r>
              <a:rPr lang="en-US" sz="2000" dirty="0">
                <a:solidFill>
                  <a:srgbClr val="003366"/>
                </a:solidFill>
                <a:latin typeface="Trebuchet MS" panose="020B0603020202020204" pitchFamily="34" charset="0"/>
              </a:rPr>
              <a:t>face parte din </a:t>
            </a:r>
            <a:r>
              <a:rPr lang="en-US" sz="2000" dirty="0" err="1">
                <a:solidFill>
                  <a:srgbClr val="003366"/>
                </a:solidFill>
                <a:latin typeface="Trebuchet MS" panose="020B0603020202020204" pitchFamily="34" charset="0"/>
              </a:rPr>
              <a:t>categoria</a:t>
            </a:r>
            <a:r>
              <a:rPr lang="en-US" sz="2000" dirty="0">
                <a:solidFill>
                  <a:srgbClr val="003366"/>
                </a:solidFill>
                <a:latin typeface="Trebuchet MS" panose="020B0603020202020204" pitchFamily="34" charset="0"/>
              </a:rPr>
              <a:t> </a:t>
            </a:r>
            <a:r>
              <a:rPr lang="en-US" sz="2000" dirty="0" err="1">
                <a:solidFill>
                  <a:srgbClr val="003366"/>
                </a:solidFill>
                <a:latin typeface="Trebuchet MS" panose="020B0603020202020204" pitchFamily="34" charset="0"/>
              </a:rPr>
              <a:t>proiectelor</a:t>
            </a:r>
            <a:r>
              <a:rPr lang="en-US" sz="2000" dirty="0">
                <a:solidFill>
                  <a:srgbClr val="003366"/>
                </a:solidFill>
                <a:latin typeface="Trebuchet MS" panose="020B0603020202020204" pitchFamily="34" charset="0"/>
              </a:rPr>
              <a:t>/</a:t>
            </a:r>
            <a:r>
              <a:rPr lang="en-US" sz="2000" dirty="0" err="1">
                <a:solidFill>
                  <a:srgbClr val="003366"/>
                </a:solidFill>
                <a:latin typeface="Trebuchet MS" panose="020B0603020202020204" pitchFamily="34" charset="0"/>
              </a:rPr>
              <a:t>operaţiunilor</a:t>
            </a:r>
            <a:r>
              <a:rPr lang="en-US" sz="2000" dirty="0">
                <a:solidFill>
                  <a:srgbClr val="003366"/>
                </a:solidFill>
                <a:latin typeface="Trebuchet MS" panose="020B0603020202020204" pitchFamily="34" charset="0"/>
              </a:rPr>
              <a:t> </a:t>
            </a:r>
            <a:r>
              <a:rPr lang="en-US" sz="2000" dirty="0" err="1">
                <a:solidFill>
                  <a:srgbClr val="003366"/>
                </a:solidFill>
                <a:latin typeface="Trebuchet MS" panose="020B0603020202020204" pitchFamily="34" charset="0"/>
              </a:rPr>
              <a:t>etapizate</a:t>
            </a:r>
            <a:r>
              <a:rPr lang="en-US" sz="2000" dirty="0">
                <a:solidFill>
                  <a:srgbClr val="003366"/>
                </a:solidFill>
                <a:latin typeface="Trebuchet MS" panose="020B0603020202020204" pitchFamily="34" charset="0"/>
              </a:rPr>
              <a:t> </a:t>
            </a:r>
            <a:r>
              <a:rPr lang="en-US" sz="2000" dirty="0" err="1">
                <a:solidFill>
                  <a:srgbClr val="003366"/>
                </a:solidFill>
                <a:latin typeface="Trebuchet MS" panose="020B0603020202020204" pitchFamily="34" charset="0"/>
              </a:rPr>
              <a:t>sau</a:t>
            </a:r>
            <a:r>
              <a:rPr lang="en-US" sz="2000" dirty="0">
                <a:solidFill>
                  <a:srgbClr val="003366"/>
                </a:solidFill>
                <a:latin typeface="Trebuchet MS" panose="020B0603020202020204" pitchFamily="34" charset="0"/>
              </a:rPr>
              <a:t> a </a:t>
            </a:r>
            <a:r>
              <a:rPr lang="en-US" sz="2000" dirty="0" err="1">
                <a:solidFill>
                  <a:srgbClr val="003366"/>
                </a:solidFill>
                <a:latin typeface="Trebuchet MS" panose="020B0603020202020204" pitchFamily="34" charset="0"/>
              </a:rPr>
              <a:t>proiectelor</a:t>
            </a:r>
            <a:r>
              <a:rPr lang="en-US" sz="2000" dirty="0">
                <a:solidFill>
                  <a:srgbClr val="003366"/>
                </a:solidFill>
                <a:latin typeface="Trebuchet MS" panose="020B0603020202020204" pitchFamily="34" charset="0"/>
              </a:rPr>
              <a:t>/</a:t>
            </a:r>
            <a:r>
              <a:rPr lang="en-US" sz="2000" dirty="0" err="1">
                <a:solidFill>
                  <a:srgbClr val="003366"/>
                </a:solidFill>
                <a:latin typeface="Trebuchet MS" panose="020B0603020202020204" pitchFamily="34" charset="0"/>
              </a:rPr>
              <a:t>operaţiunilor</a:t>
            </a:r>
            <a:r>
              <a:rPr lang="en-US" sz="2000" dirty="0">
                <a:solidFill>
                  <a:srgbClr val="003366"/>
                </a:solidFill>
                <a:latin typeface="Trebuchet MS" panose="020B0603020202020204" pitchFamily="34" charset="0"/>
              </a:rPr>
              <a:t> care </a:t>
            </a:r>
            <a:r>
              <a:rPr lang="en-US" sz="2000" dirty="0" err="1">
                <a:solidFill>
                  <a:srgbClr val="003366"/>
                </a:solidFill>
                <a:latin typeface="Trebuchet MS" panose="020B0603020202020204" pitchFamily="34" charset="0"/>
              </a:rPr>
              <a:t>sunt</a:t>
            </a:r>
            <a:r>
              <a:rPr lang="en-US" sz="2000" dirty="0">
                <a:solidFill>
                  <a:srgbClr val="003366"/>
                </a:solidFill>
                <a:latin typeface="Trebuchet MS" panose="020B0603020202020204" pitchFamily="34" charset="0"/>
              </a:rPr>
              <a:t> </a:t>
            </a:r>
            <a:r>
              <a:rPr lang="en-US" sz="2000" dirty="0" err="1">
                <a:solidFill>
                  <a:srgbClr val="003366"/>
                </a:solidFill>
                <a:latin typeface="Trebuchet MS" panose="020B0603020202020204" pitchFamily="34" charset="0"/>
              </a:rPr>
              <a:t>declarate</a:t>
            </a:r>
            <a:r>
              <a:rPr lang="en-US" sz="2000" dirty="0">
                <a:solidFill>
                  <a:srgbClr val="003366"/>
                </a:solidFill>
                <a:latin typeface="Trebuchet MS" panose="020B0603020202020204" pitchFamily="34" charset="0"/>
              </a:rPr>
              <a:t> </a:t>
            </a:r>
            <a:r>
              <a:rPr lang="en-US" sz="2000" dirty="0" err="1">
                <a:solidFill>
                  <a:srgbClr val="003366"/>
                </a:solidFill>
                <a:latin typeface="Trebuchet MS" panose="020B0603020202020204" pitchFamily="34" charset="0"/>
              </a:rPr>
              <a:t>nefuncţionale</a:t>
            </a:r>
            <a:r>
              <a:rPr lang="en-US" sz="2000" dirty="0">
                <a:solidFill>
                  <a:srgbClr val="003366"/>
                </a:solidFill>
                <a:latin typeface="Trebuchet MS" panose="020B0603020202020204" pitchFamily="34" charset="0"/>
              </a:rPr>
              <a:t>.</a:t>
            </a:r>
          </a:p>
          <a:p>
            <a:pPr marL="0" lvl="0" indent="0" algn="just">
              <a:spcBef>
                <a:spcPts val="1200"/>
              </a:spcBef>
              <a:buNone/>
            </a:pPr>
            <a:endParaRPr lang="en-US" sz="2000" dirty="0">
              <a:solidFill>
                <a:schemeClr val="tx2">
                  <a:lumMod val="75000"/>
                </a:schemeClr>
              </a:solidFill>
              <a:latin typeface="Trebuchet MS" panose="020B0603020202020204" pitchFamily="34" charset="0"/>
            </a:endParaRPr>
          </a:p>
        </p:txBody>
      </p:sp>
      <p:sp>
        <p:nvSpPr>
          <p:cNvPr id="4" name="TextBox 3"/>
          <p:cNvSpPr txBox="1"/>
          <p:nvPr/>
        </p:nvSpPr>
        <p:spPr>
          <a:xfrm>
            <a:off x="152400" y="5334000"/>
            <a:ext cx="8839200" cy="1015663"/>
          </a:xfrm>
          <a:prstGeom prst="rect">
            <a:avLst/>
          </a:prstGeom>
          <a:noFill/>
        </p:spPr>
        <p:txBody>
          <a:bodyPr wrap="square" rtlCol="0">
            <a:spAutoFit/>
          </a:bodyPr>
          <a:lstStyle/>
          <a:p>
            <a:pPr lvl="0" algn="just" eaLnBrk="0" hangingPunct="0">
              <a:spcBef>
                <a:spcPct val="20000"/>
              </a:spcBef>
            </a:pPr>
            <a:r>
              <a:rPr lang="ro-RO" sz="2000" dirty="0">
                <a:solidFill>
                  <a:srgbClr val="003366"/>
                </a:solidFill>
                <a:latin typeface="Trebuchet MS" panose="020B0603020202020204" pitchFamily="34" charset="0"/>
                <a:cs typeface="+mn-cs"/>
              </a:rPr>
              <a:t>Pe</a:t>
            </a:r>
            <a:r>
              <a:rPr lang="en-US" sz="2000" dirty="0" err="1">
                <a:solidFill>
                  <a:srgbClr val="003366"/>
                </a:solidFill>
                <a:latin typeface="Trebuchet MS" panose="020B0603020202020204" pitchFamily="34" charset="0"/>
                <a:cs typeface="+mn-cs"/>
              </a:rPr>
              <a:t>ntru</a:t>
            </a:r>
            <a:r>
              <a:rPr lang="en-US" sz="2000" dirty="0">
                <a:solidFill>
                  <a:srgbClr val="003366"/>
                </a:solidFill>
                <a:latin typeface="Trebuchet MS" panose="020B0603020202020204" pitchFamily="34" charset="0"/>
                <a:cs typeface="+mn-cs"/>
              </a:rPr>
              <a:t> </a:t>
            </a:r>
            <a:r>
              <a:rPr lang="en-US" sz="2000" dirty="0" err="1" smtClean="0">
                <a:solidFill>
                  <a:srgbClr val="003366"/>
                </a:solidFill>
                <a:latin typeface="Trebuchet MS" panose="020B0603020202020204" pitchFamily="34" charset="0"/>
                <a:cs typeface="+mn-cs"/>
              </a:rPr>
              <a:t>proiectele</a:t>
            </a:r>
            <a:r>
              <a:rPr lang="ro-RO" sz="2000" dirty="0" smtClean="0">
                <a:solidFill>
                  <a:srgbClr val="003366"/>
                </a:solidFill>
                <a:latin typeface="Trebuchet MS" panose="020B0603020202020204" pitchFamily="34" charset="0"/>
                <a:cs typeface="+mn-cs"/>
              </a:rPr>
              <a:t> </a:t>
            </a:r>
            <a:r>
              <a:rPr lang="en-US" sz="2000" dirty="0" err="1" smtClean="0">
                <a:solidFill>
                  <a:srgbClr val="003366"/>
                </a:solidFill>
                <a:latin typeface="Trebuchet MS" panose="020B0603020202020204" pitchFamily="34" charset="0"/>
                <a:cs typeface="+mn-cs"/>
              </a:rPr>
              <a:t>nefinalizate</a:t>
            </a:r>
            <a:r>
              <a:rPr lang="ro-RO" sz="2000" dirty="0" smtClean="0">
                <a:solidFill>
                  <a:srgbClr val="003366"/>
                </a:solidFill>
                <a:latin typeface="Trebuchet MS" panose="020B0603020202020204" pitchFamily="34" charset="0"/>
                <a:cs typeface="+mn-cs"/>
              </a:rPr>
              <a:t> </a:t>
            </a:r>
            <a:r>
              <a:rPr lang="ro-RO" sz="2000" dirty="0">
                <a:solidFill>
                  <a:srgbClr val="003366"/>
                </a:solidFill>
                <a:latin typeface="Trebuchet MS" panose="020B0603020202020204" pitchFamily="34" charset="0"/>
                <a:cs typeface="+mn-cs"/>
              </a:rPr>
              <a:t>se </a:t>
            </a:r>
            <a:r>
              <a:rPr lang="en-US" sz="2000" dirty="0">
                <a:solidFill>
                  <a:srgbClr val="003366"/>
                </a:solidFill>
                <a:latin typeface="Trebuchet MS" panose="020B0603020202020204" pitchFamily="34" charset="0"/>
                <a:cs typeface="+mn-cs"/>
              </a:rPr>
              <a:t>pot </a:t>
            </a:r>
            <a:r>
              <a:rPr lang="en-US" sz="2000" dirty="0" err="1">
                <a:solidFill>
                  <a:srgbClr val="003366"/>
                </a:solidFill>
                <a:latin typeface="Trebuchet MS" panose="020B0603020202020204" pitchFamily="34" charset="0"/>
                <a:cs typeface="+mn-cs"/>
              </a:rPr>
              <a:t>încheia</a:t>
            </a:r>
            <a:r>
              <a:rPr lang="en-US" sz="2000" dirty="0">
                <a:solidFill>
                  <a:srgbClr val="003366"/>
                </a:solidFill>
                <a:latin typeface="Trebuchet MS" panose="020B0603020202020204" pitchFamily="34" charset="0"/>
                <a:cs typeface="+mn-cs"/>
              </a:rPr>
              <a:t> </a:t>
            </a:r>
            <a:r>
              <a:rPr lang="en-US" sz="2000" dirty="0" err="1">
                <a:solidFill>
                  <a:srgbClr val="003366"/>
                </a:solidFill>
                <a:latin typeface="Trebuchet MS" panose="020B0603020202020204" pitchFamily="34" charset="0"/>
                <a:cs typeface="+mn-cs"/>
              </a:rPr>
              <a:t>acte</a:t>
            </a:r>
            <a:r>
              <a:rPr lang="en-US" sz="2000" dirty="0">
                <a:solidFill>
                  <a:srgbClr val="003366"/>
                </a:solidFill>
                <a:latin typeface="Trebuchet MS" panose="020B0603020202020204" pitchFamily="34" charset="0"/>
                <a:cs typeface="+mn-cs"/>
              </a:rPr>
              <a:t> </a:t>
            </a:r>
            <a:r>
              <a:rPr lang="en-US" sz="2000" dirty="0" err="1">
                <a:solidFill>
                  <a:srgbClr val="003366"/>
                </a:solidFill>
                <a:latin typeface="Trebuchet MS" panose="020B0603020202020204" pitchFamily="34" charset="0"/>
                <a:cs typeface="+mn-cs"/>
              </a:rPr>
              <a:t>adiţionale</a:t>
            </a:r>
            <a:r>
              <a:rPr lang="en-US" sz="2000" dirty="0">
                <a:solidFill>
                  <a:srgbClr val="003366"/>
                </a:solidFill>
                <a:latin typeface="Trebuchet MS" panose="020B0603020202020204" pitchFamily="34" charset="0"/>
                <a:cs typeface="+mn-cs"/>
              </a:rPr>
              <a:t> la </a:t>
            </a:r>
            <a:r>
              <a:rPr lang="en-US" sz="2000" dirty="0" err="1">
                <a:solidFill>
                  <a:srgbClr val="003366"/>
                </a:solidFill>
                <a:latin typeface="Trebuchet MS" panose="020B0603020202020204" pitchFamily="34" charset="0"/>
                <a:cs typeface="+mn-cs"/>
              </a:rPr>
              <a:t>contractele</a:t>
            </a:r>
            <a:r>
              <a:rPr lang="ro-RO" sz="2000" dirty="0">
                <a:solidFill>
                  <a:srgbClr val="003366"/>
                </a:solidFill>
                <a:latin typeface="Trebuchet MS" panose="020B0603020202020204" pitchFamily="34" charset="0"/>
                <a:cs typeface="+mn-cs"/>
              </a:rPr>
              <a:t> </a:t>
            </a:r>
            <a:r>
              <a:rPr lang="en-US" sz="2000" dirty="0">
                <a:solidFill>
                  <a:srgbClr val="003366"/>
                </a:solidFill>
                <a:latin typeface="Trebuchet MS" panose="020B0603020202020204" pitchFamily="34" charset="0"/>
                <a:cs typeface="+mn-cs"/>
              </a:rPr>
              <a:t>de </a:t>
            </a:r>
            <a:r>
              <a:rPr lang="en-US" sz="2000" dirty="0" err="1">
                <a:solidFill>
                  <a:srgbClr val="003366"/>
                </a:solidFill>
                <a:latin typeface="Trebuchet MS" panose="020B0603020202020204" pitchFamily="34" charset="0"/>
                <a:cs typeface="+mn-cs"/>
              </a:rPr>
              <a:t>finanţare</a:t>
            </a:r>
            <a:r>
              <a:rPr lang="ro-RO" sz="2000" dirty="0">
                <a:solidFill>
                  <a:srgbClr val="003366"/>
                </a:solidFill>
                <a:latin typeface="Trebuchet MS" panose="020B0603020202020204" pitchFamily="34" charset="0"/>
                <a:cs typeface="+mn-cs"/>
              </a:rPr>
              <a:t> pentru</a:t>
            </a:r>
            <a:r>
              <a:rPr lang="en-US" sz="2000" dirty="0">
                <a:solidFill>
                  <a:srgbClr val="003366"/>
                </a:solidFill>
                <a:latin typeface="Trebuchet MS" panose="020B0603020202020204" pitchFamily="34" charset="0"/>
                <a:cs typeface="+mn-cs"/>
              </a:rPr>
              <a:t> </a:t>
            </a:r>
            <a:r>
              <a:rPr lang="en-US" sz="2000" dirty="0" err="1">
                <a:solidFill>
                  <a:srgbClr val="003366"/>
                </a:solidFill>
                <a:latin typeface="Trebuchet MS" panose="020B0603020202020204" pitchFamily="34" charset="0"/>
                <a:cs typeface="+mn-cs"/>
              </a:rPr>
              <a:t>prelungirea</a:t>
            </a:r>
            <a:r>
              <a:rPr lang="en-US" sz="2000" dirty="0">
                <a:solidFill>
                  <a:srgbClr val="003366"/>
                </a:solidFill>
                <a:latin typeface="Trebuchet MS" panose="020B0603020202020204" pitchFamily="34" charset="0"/>
                <a:cs typeface="+mn-cs"/>
              </a:rPr>
              <a:t> </a:t>
            </a:r>
            <a:r>
              <a:rPr lang="en-US" sz="2000" dirty="0" err="1">
                <a:solidFill>
                  <a:srgbClr val="003366"/>
                </a:solidFill>
                <a:latin typeface="Trebuchet MS" panose="020B0603020202020204" pitchFamily="34" charset="0"/>
                <a:cs typeface="+mn-cs"/>
              </a:rPr>
              <a:t>duratei</a:t>
            </a:r>
            <a:r>
              <a:rPr lang="en-US" sz="2000" dirty="0">
                <a:solidFill>
                  <a:srgbClr val="003366"/>
                </a:solidFill>
                <a:latin typeface="Trebuchet MS" panose="020B0603020202020204" pitchFamily="34" charset="0"/>
                <a:cs typeface="+mn-cs"/>
              </a:rPr>
              <a:t> </a:t>
            </a:r>
            <a:r>
              <a:rPr lang="en-US" sz="2000" dirty="0" err="1">
                <a:solidFill>
                  <a:srgbClr val="003366"/>
                </a:solidFill>
                <a:latin typeface="Trebuchet MS" panose="020B0603020202020204" pitchFamily="34" charset="0"/>
                <a:cs typeface="+mn-cs"/>
              </a:rPr>
              <a:t>contractelor</a:t>
            </a:r>
            <a:r>
              <a:rPr lang="en-US" sz="2000" dirty="0">
                <a:solidFill>
                  <a:srgbClr val="003366"/>
                </a:solidFill>
                <a:latin typeface="Trebuchet MS" panose="020B0603020202020204" pitchFamily="34" charset="0"/>
                <a:cs typeface="+mn-cs"/>
              </a:rPr>
              <a:t> de </a:t>
            </a:r>
            <a:r>
              <a:rPr lang="en-US" sz="2000" dirty="0" err="1">
                <a:solidFill>
                  <a:srgbClr val="003366"/>
                </a:solidFill>
                <a:latin typeface="Trebuchet MS" panose="020B0603020202020204" pitchFamily="34" charset="0"/>
                <a:cs typeface="+mn-cs"/>
              </a:rPr>
              <a:t>finanţare</a:t>
            </a:r>
            <a:r>
              <a:rPr lang="en-US" sz="2000" dirty="0">
                <a:solidFill>
                  <a:srgbClr val="003366"/>
                </a:solidFill>
                <a:latin typeface="Trebuchet MS" panose="020B0603020202020204" pitchFamily="34" charset="0"/>
                <a:cs typeface="+mn-cs"/>
              </a:rPr>
              <a:t>, </a:t>
            </a:r>
            <a:r>
              <a:rPr lang="en-US" sz="2000" dirty="0" err="1">
                <a:solidFill>
                  <a:srgbClr val="003366"/>
                </a:solidFill>
                <a:latin typeface="Trebuchet MS" panose="020B0603020202020204" pitchFamily="34" charset="0"/>
                <a:cs typeface="+mn-cs"/>
              </a:rPr>
              <a:t>dar</a:t>
            </a:r>
            <a:r>
              <a:rPr lang="en-US" sz="2000" dirty="0">
                <a:solidFill>
                  <a:srgbClr val="003366"/>
                </a:solidFill>
                <a:latin typeface="Trebuchet MS" panose="020B0603020202020204" pitchFamily="34" charset="0"/>
                <a:cs typeface="+mn-cs"/>
              </a:rPr>
              <a:t> nu </a:t>
            </a:r>
            <a:r>
              <a:rPr lang="en-US" sz="2000" dirty="0" err="1">
                <a:solidFill>
                  <a:srgbClr val="003366"/>
                </a:solidFill>
                <a:latin typeface="Trebuchet MS" panose="020B0603020202020204" pitchFamily="34" charset="0"/>
                <a:cs typeface="+mn-cs"/>
              </a:rPr>
              <a:t>mai</a:t>
            </a:r>
            <a:r>
              <a:rPr lang="en-US" sz="2000" dirty="0">
                <a:solidFill>
                  <a:srgbClr val="003366"/>
                </a:solidFill>
                <a:latin typeface="Trebuchet MS" panose="020B0603020202020204" pitchFamily="34" charset="0"/>
                <a:cs typeface="+mn-cs"/>
              </a:rPr>
              <a:t> </a:t>
            </a:r>
            <a:r>
              <a:rPr lang="en-US" sz="2000" dirty="0" err="1">
                <a:solidFill>
                  <a:srgbClr val="003366"/>
                </a:solidFill>
                <a:latin typeface="Trebuchet MS" panose="020B0603020202020204" pitchFamily="34" charset="0"/>
                <a:cs typeface="+mn-cs"/>
              </a:rPr>
              <a:t>târziu</a:t>
            </a:r>
            <a:r>
              <a:rPr lang="en-US" sz="2000" dirty="0">
                <a:solidFill>
                  <a:srgbClr val="003366"/>
                </a:solidFill>
                <a:latin typeface="Trebuchet MS" panose="020B0603020202020204" pitchFamily="34" charset="0"/>
                <a:cs typeface="+mn-cs"/>
              </a:rPr>
              <a:t> de 31 </a:t>
            </a:r>
            <a:r>
              <a:rPr lang="en-US" sz="2000" dirty="0" err="1">
                <a:solidFill>
                  <a:srgbClr val="003366"/>
                </a:solidFill>
                <a:latin typeface="Trebuchet MS" panose="020B0603020202020204" pitchFamily="34" charset="0"/>
                <a:cs typeface="+mn-cs"/>
              </a:rPr>
              <a:t>decembrie</a:t>
            </a:r>
            <a:r>
              <a:rPr lang="en-US" sz="2000" dirty="0">
                <a:solidFill>
                  <a:srgbClr val="003366"/>
                </a:solidFill>
                <a:latin typeface="Trebuchet MS" panose="020B0603020202020204" pitchFamily="34" charset="0"/>
                <a:cs typeface="+mn-cs"/>
              </a:rPr>
              <a:t> 2024.</a:t>
            </a:r>
          </a:p>
        </p:txBody>
      </p:sp>
    </p:spTree>
    <p:extLst>
      <p:ext uri="{BB962C8B-B14F-4D97-AF65-F5344CB8AC3E}">
        <p14:creationId xmlns:p14="http://schemas.microsoft.com/office/powerpoint/2010/main" val="10830107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400"/>
            <a:ext cx="8229600" cy="1143000"/>
          </a:xfrm>
        </p:spPr>
        <p:txBody>
          <a:bodyPr/>
          <a:lstStyle/>
          <a:p>
            <a:r>
              <a:rPr lang="en-US" sz="2400" b="1" dirty="0" smtClean="0">
                <a:solidFill>
                  <a:schemeClr val="tx2"/>
                </a:solidFill>
                <a:latin typeface="Trebuchet MS" panose="020B0603020202020204" pitchFamily="34" charset="0"/>
              </a:rPr>
              <a:t/>
            </a:r>
            <a:br>
              <a:rPr lang="en-US" sz="2400" b="1" dirty="0" smtClean="0">
                <a:solidFill>
                  <a:schemeClr val="tx2"/>
                </a:solidFill>
                <a:latin typeface="Trebuchet MS" panose="020B0603020202020204" pitchFamily="34" charset="0"/>
              </a:rPr>
            </a:br>
            <a:r>
              <a:rPr lang="en-US" sz="2400" b="1" dirty="0" smtClean="0">
                <a:solidFill>
                  <a:schemeClr val="tx2"/>
                </a:solidFill>
                <a:latin typeface="Trebuchet MS" panose="020B0603020202020204" pitchFamily="34" charset="0"/>
              </a:rPr>
              <a:t>Raportul final de implementare</a:t>
            </a:r>
            <a:endParaRPr lang="en-US" sz="2400" dirty="0">
              <a:latin typeface="Trebuchet MS" panose="020B0603020202020204" pitchFamily="34" charset="0"/>
            </a:endParaRPr>
          </a:p>
        </p:txBody>
      </p:sp>
      <p:sp>
        <p:nvSpPr>
          <p:cNvPr id="3" name="Content Placeholder 2"/>
          <p:cNvSpPr>
            <a:spLocks noGrp="1"/>
          </p:cNvSpPr>
          <p:nvPr>
            <p:ph idx="1"/>
          </p:nvPr>
        </p:nvSpPr>
        <p:spPr>
          <a:xfrm>
            <a:off x="533400" y="1143000"/>
            <a:ext cx="8229600" cy="5257800"/>
          </a:xfrm>
        </p:spPr>
        <p:txBody>
          <a:bodyPr/>
          <a:lstStyle/>
          <a:p>
            <a:pPr marL="0" indent="0" algn="just">
              <a:spcBef>
                <a:spcPts val="1200"/>
              </a:spcBef>
              <a:buNone/>
            </a:pPr>
            <a:r>
              <a:rPr lang="en-US" sz="2000" b="1" u="sng" dirty="0" err="1" smtClean="0">
                <a:solidFill>
                  <a:srgbClr val="FF0000"/>
                </a:solidFill>
                <a:latin typeface="Trebuchet MS" panose="020B0603020202020204" pitchFamily="34" charset="0"/>
              </a:rPr>
              <a:t>Structura</a:t>
            </a:r>
            <a:r>
              <a:rPr lang="ro-RO" sz="2000" b="1" u="sng" dirty="0" smtClean="0">
                <a:solidFill>
                  <a:srgbClr val="FF0000"/>
                </a:solidFill>
                <a:latin typeface="Trebuchet MS" panose="020B0603020202020204" pitchFamily="34" charset="0"/>
              </a:rPr>
              <a:t>:</a:t>
            </a:r>
            <a:endParaRPr lang="en-US" sz="2000" b="1" u="sng" dirty="0" smtClean="0">
              <a:solidFill>
                <a:srgbClr val="FF0000"/>
              </a:solidFill>
              <a:latin typeface="Trebuchet MS" panose="020B0603020202020204" pitchFamily="34" charset="0"/>
            </a:endParaRPr>
          </a:p>
          <a:p>
            <a:pPr algn="just">
              <a:spcBef>
                <a:spcPts val="1200"/>
              </a:spcBef>
            </a:pPr>
            <a:r>
              <a:rPr lang="en-US" sz="1800" dirty="0" err="1" smtClean="0">
                <a:solidFill>
                  <a:schemeClr val="tx2"/>
                </a:solidFill>
                <a:latin typeface="Trebuchet MS" panose="020B0603020202020204" pitchFamily="34" charset="0"/>
              </a:rPr>
              <a:t>Structura</a:t>
            </a:r>
            <a:r>
              <a:rPr lang="en-US" sz="1800" dirty="0" smtClean="0">
                <a:solidFill>
                  <a:schemeClr val="tx2"/>
                </a:solidFill>
                <a:latin typeface="Trebuchet MS" panose="020B0603020202020204" pitchFamily="34" charset="0"/>
              </a:rPr>
              <a:t> raportului final de implementare este </a:t>
            </a:r>
            <a:r>
              <a:rPr lang="en-US" sz="1800" dirty="0">
                <a:solidFill>
                  <a:schemeClr val="tx2"/>
                </a:solidFill>
                <a:latin typeface="Trebuchet MS" panose="020B0603020202020204" pitchFamily="34" charset="0"/>
              </a:rPr>
              <a:t>stabilită în </a:t>
            </a:r>
            <a:r>
              <a:rPr lang="en-US" sz="1800" dirty="0" err="1">
                <a:solidFill>
                  <a:schemeClr val="tx2"/>
                </a:solidFill>
                <a:latin typeface="Trebuchet MS" panose="020B0603020202020204" pitchFamily="34" charset="0"/>
              </a:rPr>
              <a:t>Anexa</a:t>
            </a:r>
            <a:r>
              <a:rPr lang="en-US" sz="1800" dirty="0">
                <a:solidFill>
                  <a:schemeClr val="tx2"/>
                </a:solidFill>
                <a:latin typeface="Trebuchet MS" panose="020B0603020202020204" pitchFamily="34" charset="0"/>
              </a:rPr>
              <a:t> </a:t>
            </a:r>
            <a:r>
              <a:rPr lang="ro-RO" sz="1800" dirty="0" smtClean="0">
                <a:solidFill>
                  <a:schemeClr val="tx2"/>
                </a:solidFill>
                <a:latin typeface="Trebuchet MS" panose="020B0603020202020204" pitchFamily="34" charset="0"/>
              </a:rPr>
              <a:t>19.1 din Manualul de Implementare a Proiectelor</a:t>
            </a:r>
            <a:r>
              <a:rPr lang="en-US" sz="1800" dirty="0" smtClean="0">
                <a:solidFill>
                  <a:schemeClr val="tx2"/>
                </a:solidFill>
                <a:latin typeface="Trebuchet MS" panose="020B0603020202020204" pitchFamily="34" charset="0"/>
              </a:rPr>
              <a:t>.</a:t>
            </a:r>
            <a:endParaRPr lang="ro-RO" sz="1800" dirty="0" smtClean="0">
              <a:solidFill>
                <a:schemeClr val="tx2"/>
              </a:solidFill>
              <a:latin typeface="Trebuchet MS" panose="020B0603020202020204" pitchFamily="34" charset="0"/>
            </a:endParaRPr>
          </a:p>
          <a:p>
            <a:pPr algn="just">
              <a:spcBef>
                <a:spcPts val="1200"/>
              </a:spcBef>
            </a:pPr>
            <a:r>
              <a:rPr lang="ro-RO" sz="1800" dirty="0">
                <a:solidFill>
                  <a:schemeClr val="tx2"/>
                </a:solidFill>
                <a:latin typeface="Trebuchet MS" panose="020B0603020202020204" pitchFamily="34" charset="0"/>
              </a:rPr>
              <a:t>Se încarcă în sistemul </a:t>
            </a:r>
            <a:r>
              <a:rPr lang="ro-RO" sz="1800" dirty="0" err="1">
                <a:solidFill>
                  <a:schemeClr val="tx2"/>
                </a:solidFill>
                <a:latin typeface="Trebuchet MS" panose="020B0603020202020204" pitchFamily="34" charset="0"/>
              </a:rPr>
              <a:t>eMS</a:t>
            </a:r>
            <a:r>
              <a:rPr lang="ro-RO" sz="1800" dirty="0">
                <a:solidFill>
                  <a:schemeClr val="tx2"/>
                </a:solidFill>
                <a:latin typeface="Trebuchet MS" panose="020B0603020202020204" pitchFamily="34" charset="0"/>
              </a:rPr>
              <a:t>, secțiunea ”</a:t>
            </a:r>
            <a:r>
              <a:rPr lang="ro-RO" sz="1800" dirty="0" err="1">
                <a:solidFill>
                  <a:schemeClr val="tx2"/>
                </a:solidFill>
                <a:latin typeface="Trebuchet MS" panose="020B0603020202020204" pitchFamily="34" charset="0"/>
              </a:rPr>
              <a:t>attachments</a:t>
            </a:r>
            <a:r>
              <a:rPr lang="ro-RO" sz="1800" dirty="0">
                <a:solidFill>
                  <a:schemeClr val="tx2"/>
                </a:solidFill>
                <a:latin typeface="Trebuchet MS" panose="020B0603020202020204" pitchFamily="34" charset="0"/>
              </a:rPr>
              <a:t>” a raportului de proiect </a:t>
            </a:r>
            <a:r>
              <a:rPr lang="ro-RO" sz="1800" dirty="0" smtClean="0">
                <a:solidFill>
                  <a:schemeClr val="tx2"/>
                </a:solidFill>
                <a:latin typeface="Trebuchet MS" panose="020B0603020202020204" pitchFamily="34" charset="0"/>
              </a:rPr>
              <a:t>aferent ultimei perioade de raportare din </a:t>
            </a:r>
            <a:r>
              <a:rPr lang="ro-RO" sz="1800" dirty="0" err="1" smtClean="0">
                <a:solidFill>
                  <a:schemeClr val="tx2"/>
                </a:solidFill>
                <a:latin typeface="Trebuchet MS" panose="020B0603020202020204" pitchFamily="34" charset="0"/>
              </a:rPr>
              <a:t>eMS</a:t>
            </a:r>
            <a:r>
              <a:rPr lang="ro-RO" sz="1800" dirty="0">
                <a:solidFill>
                  <a:schemeClr val="tx2"/>
                </a:solidFill>
                <a:latin typeface="Trebuchet MS" panose="020B0603020202020204" pitchFamily="34" charset="0"/>
              </a:rPr>
              <a:t> </a:t>
            </a:r>
            <a:r>
              <a:rPr lang="ro-RO" sz="1800" dirty="0" smtClean="0">
                <a:solidFill>
                  <a:schemeClr val="tx2"/>
                </a:solidFill>
                <a:latin typeface="Trebuchet MS" panose="020B0603020202020204" pitchFamily="34" charset="0"/>
              </a:rPr>
              <a:t>și este însoțit întotdeauna de ultimul raport ”financiar”;</a:t>
            </a:r>
            <a:endParaRPr lang="en-US" sz="1800" dirty="0" smtClean="0">
              <a:solidFill>
                <a:schemeClr val="tx2"/>
              </a:solidFill>
              <a:latin typeface="Trebuchet MS" panose="020B0603020202020204" pitchFamily="34" charset="0"/>
            </a:endParaRPr>
          </a:p>
          <a:p>
            <a:pPr marL="0" indent="0" algn="just">
              <a:spcBef>
                <a:spcPts val="1200"/>
              </a:spcBef>
              <a:buNone/>
            </a:pPr>
            <a:r>
              <a:rPr lang="ro-RO" sz="2000" b="1" u="sng" dirty="0" smtClean="0">
                <a:solidFill>
                  <a:srgbClr val="FF0000"/>
                </a:solidFill>
                <a:latin typeface="Trebuchet MS" panose="020B0603020202020204" pitchFamily="34" charset="0"/>
              </a:rPr>
              <a:t>Conținut:</a:t>
            </a:r>
            <a:endParaRPr lang="en-US" sz="2000" b="1" u="sng" dirty="0" smtClean="0">
              <a:solidFill>
                <a:srgbClr val="FF0000"/>
              </a:solidFill>
              <a:latin typeface="Trebuchet MS" panose="020B0603020202020204" pitchFamily="34" charset="0"/>
            </a:endParaRPr>
          </a:p>
          <a:p>
            <a:pPr marL="698500" algn="just">
              <a:buFont typeface="Courier New" panose="02070309020205020404" pitchFamily="49" charset="0"/>
              <a:buChar char="o"/>
            </a:pPr>
            <a:r>
              <a:rPr lang="ro-RO" sz="2000" dirty="0" smtClean="0">
                <a:solidFill>
                  <a:schemeClr val="tx2"/>
                </a:solidFill>
                <a:latin typeface="Trebuchet MS" panose="020B0603020202020204" pitchFamily="34" charset="0"/>
              </a:rPr>
              <a:t>Descrierea activităților, a rezultatelor acestora și a livrabilelor pentru întreaga perioadă de implementare a proiectului</a:t>
            </a:r>
          </a:p>
          <a:p>
            <a:pPr marL="698500" algn="just">
              <a:buFont typeface="Courier New" panose="02070309020205020404" pitchFamily="49" charset="0"/>
              <a:buChar char="o"/>
            </a:pPr>
            <a:r>
              <a:rPr lang="ro-RO" sz="2000" dirty="0" smtClean="0">
                <a:solidFill>
                  <a:schemeClr val="tx2"/>
                </a:solidFill>
                <a:latin typeface="Trebuchet MS" panose="020B0603020202020204" pitchFamily="34" charset="0"/>
              </a:rPr>
              <a:t>Contribuția realizată de proiect pentru i</a:t>
            </a:r>
            <a:r>
              <a:rPr lang="en-US" sz="2000" dirty="0" err="1" smtClean="0">
                <a:solidFill>
                  <a:schemeClr val="tx2"/>
                </a:solidFill>
                <a:latin typeface="Trebuchet MS" panose="020B0603020202020204" pitchFamily="34" charset="0"/>
              </a:rPr>
              <a:t>ndicatori</a:t>
            </a:r>
            <a:r>
              <a:rPr lang="ro-RO" sz="2000" dirty="0" smtClean="0">
                <a:solidFill>
                  <a:schemeClr val="tx2"/>
                </a:solidFill>
                <a:latin typeface="Trebuchet MS" panose="020B0603020202020204" pitchFamily="34" charset="0"/>
              </a:rPr>
              <a:t>i</a:t>
            </a:r>
            <a:r>
              <a:rPr lang="en-US" sz="2000" dirty="0" smtClean="0">
                <a:solidFill>
                  <a:schemeClr val="tx2"/>
                </a:solidFill>
                <a:latin typeface="Trebuchet MS" panose="020B0603020202020204" pitchFamily="34" charset="0"/>
              </a:rPr>
              <a:t> (</a:t>
            </a:r>
            <a:r>
              <a:rPr lang="ro-RO" sz="2000" dirty="0" smtClean="0">
                <a:solidFill>
                  <a:schemeClr val="tx2"/>
                </a:solidFill>
                <a:latin typeface="Trebuchet MS" panose="020B0603020202020204" pitchFamily="34" charset="0"/>
              </a:rPr>
              <a:t>output și rezultat</a:t>
            </a:r>
            <a:r>
              <a:rPr lang="en-US" sz="2000" dirty="0" smtClean="0">
                <a:solidFill>
                  <a:schemeClr val="tx2"/>
                </a:solidFill>
                <a:latin typeface="Trebuchet MS" panose="020B0603020202020204" pitchFamily="34" charset="0"/>
              </a:rPr>
              <a:t>)</a:t>
            </a:r>
            <a:endParaRPr lang="en-US" sz="2000" dirty="0">
              <a:solidFill>
                <a:schemeClr val="tx2"/>
              </a:solidFill>
              <a:latin typeface="Trebuchet MS" panose="020B0603020202020204" pitchFamily="34" charset="0"/>
            </a:endParaRPr>
          </a:p>
          <a:p>
            <a:pPr marL="698500" algn="just">
              <a:buFont typeface="Courier New" panose="02070309020205020404" pitchFamily="49" charset="0"/>
              <a:buChar char="o"/>
            </a:pPr>
            <a:r>
              <a:rPr lang="ro-RO" sz="2000" dirty="0" smtClean="0">
                <a:solidFill>
                  <a:schemeClr val="tx2"/>
                </a:solidFill>
                <a:latin typeface="Trebuchet MS" panose="020B0603020202020204" pitchFamily="34" charset="0"/>
              </a:rPr>
              <a:t>Documente suport privind activitățile realizate și privind indicatorii (dacă nu au fost anterior încărcate în </a:t>
            </a:r>
            <a:r>
              <a:rPr lang="ro-RO" sz="2000" dirty="0" err="1" smtClean="0">
                <a:solidFill>
                  <a:schemeClr val="tx2"/>
                </a:solidFill>
                <a:latin typeface="Trebuchet MS" panose="020B0603020202020204" pitchFamily="34" charset="0"/>
              </a:rPr>
              <a:t>eMS</a:t>
            </a:r>
            <a:r>
              <a:rPr lang="ro-RO" sz="2000" dirty="0" smtClean="0">
                <a:solidFill>
                  <a:schemeClr val="tx2"/>
                </a:solidFill>
                <a:latin typeface="Trebuchet MS" panose="020B0603020202020204" pitchFamily="34" charset="0"/>
              </a:rPr>
              <a:t>)</a:t>
            </a:r>
            <a:endParaRPr lang="en-US" sz="2000" dirty="0">
              <a:solidFill>
                <a:schemeClr val="tx2"/>
              </a:solidFill>
              <a:latin typeface="Trebuchet MS" panose="020B0603020202020204" pitchFamily="34" charset="0"/>
            </a:endParaRPr>
          </a:p>
          <a:p>
            <a:pPr marL="698500">
              <a:buFont typeface="Courier New" panose="02070309020205020404" pitchFamily="49" charset="0"/>
              <a:buChar char="o"/>
            </a:pPr>
            <a:r>
              <a:rPr lang="en-US" sz="2000" dirty="0" smtClean="0">
                <a:solidFill>
                  <a:schemeClr val="tx2"/>
                </a:solidFill>
                <a:latin typeface="Trebuchet MS" panose="020B0603020202020204" pitchFamily="34" charset="0"/>
              </a:rPr>
              <a:t> </a:t>
            </a:r>
            <a:r>
              <a:rPr lang="ro-RO" sz="2000" dirty="0" smtClean="0">
                <a:solidFill>
                  <a:schemeClr val="tx2"/>
                </a:solidFill>
                <a:latin typeface="Trebuchet MS" panose="020B0603020202020204" pitchFamily="34" charset="0"/>
              </a:rPr>
              <a:t>anexele raportului final</a:t>
            </a:r>
            <a:endParaRPr lang="en-US" sz="2000" dirty="0">
              <a:solidFill>
                <a:schemeClr val="tx2"/>
              </a:solidFill>
              <a:latin typeface="Trebuchet MS" panose="020B0603020202020204" pitchFamily="34" charset="0"/>
            </a:endParaRPr>
          </a:p>
          <a:p>
            <a:endParaRPr lang="en-US" sz="2000" dirty="0"/>
          </a:p>
          <a:p>
            <a:pPr marL="0" indent="0">
              <a:buNone/>
            </a:pPr>
            <a:r>
              <a:rPr lang="en-US" sz="2000" dirty="0" smtClean="0"/>
              <a:t> </a:t>
            </a:r>
            <a:endParaRPr lang="en-US" sz="2000" dirty="0"/>
          </a:p>
          <a:p>
            <a:endParaRPr lang="en-US" sz="2000" dirty="0">
              <a:solidFill>
                <a:schemeClr val="tx2"/>
              </a:solidFill>
              <a:latin typeface="Trebuchet MS" panose="020B0603020202020204" pitchFamily="34" charset="0"/>
            </a:endParaRPr>
          </a:p>
        </p:txBody>
      </p:sp>
      <p:pic>
        <p:nvPicPr>
          <p:cNvPr id="4" name="Picture 3"/>
          <p:cNvPicPr>
            <a:picLocks noChangeAspect="1"/>
          </p:cNvPicPr>
          <p:nvPr/>
        </p:nvPicPr>
        <p:blipFill>
          <a:blip r:embed="rId2"/>
          <a:stretch>
            <a:fillRect/>
          </a:stretch>
        </p:blipFill>
        <p:spPr>
          <a:xfrm>
            <a:off x="304800" y="5867400"/>
            <a:ext cx="8474174" cy="847417"/>
          </a:xfrm>
          <a:prstGeom prst="rect">
            <a:avLst/>
          </a:prstGeom>
        </p:spPr>
      </p:pic>
    </p:spTree>
    <p:extLst>
      <p:ext uri="{BB962C8B-B14F-4D97-AF65-F5344CB8AC3E}">
        <p14:creationId xmlns:p14="http://schemas.microsoft.com/office/powerpoint/2010/main" val="35449766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17743</TotalTime>
  <Words>2047</Words>
  <Application>Microsoft Office PowerPoint</Application>
  <PresentationFormat>On-screen Show (4:3)</PresentationFormat>
  <Paragraphs>207</Paragraphs>
  <Slides>29</Slides>
  <Notes>15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29</vt:i4>
      </vt:variant>
    </vt:vector>
  </HeadingPairs>
  <TitlesOfParts>
    <vt:vector size="38" baseType="lpstr">
      <vt:lpstr>Arial</vt:lpstr>
      <vt:lpstr>Arial Unicode MS</vt:lpstr>
      <vt:lpstr>Calibri</vt:lpstr>
      <vt:lpstr>Courier New</vt:lpstr>
      <vt:lpstr>inherit</vt:lpstr>
      <vt:lpstr>Oxygen</vt:lpstr>
      <vt:lpstr>Times New Roman</vt:lpstr>
      <vt:lpstr>Trebuchet MS</vt:lpstr>
      <vt:lpstr>Office Theme</vt:lpstr>
      <vt:lpstr> </vt:lpstr>
      <vt:lpstr> Date cheie pentru închidere</vt:lpstr>
      <vt:lpstr> Date cheie pentru închidere</vt:lpstr>
      <vt:lpstr>PowerPoint Presentation</vt:lpstr>
      <vt:lpstr>PowerPoint Presentation</vt:lpstr>
      <vt:lpstr> Date cheie pentru închidere 2014-2020 </vt:lpstr>
      <vt:lpstr> Operațiuni nefuncționale     </vt:lpstr>
      <vt:lpstr> Operațiuni nefinalizate     </vt:lpstr>
      <vt:lpstr> Raportul final de implementare</vt:lpstr>
      <vt:lpstr>PowerPoint Presentation</vt:lpstr>
      <vt:lpstr>PowerPoint Presentation</vt:lpstr>
      <vt:lpstr>PowerPoint Presentation</vt:lpstr>
      <vt:lpstr>Erori frecvente în procesul de raportare</vt:lpstr>
      <vt:lpstr>Modificarea manuală a perioadei de raportare și includerea cheltuielilor care depășesc perioada de raportare predefinită </vt:lpstr>
      <vt:lpstr>Neincluderea tuturor certificatelor CPN disponibile în raportul de proiect financiar</vt:lpstr>
      <vt:lpstr>Completarea greșită a secțiunii „Contribution and Forecast” </vt:lpstr>
      <vt:lpstr>PowerPoint Presentation</vt:lpstr>
      <vt:lpstr>PowerPoint Presentation</vt:lpstr>
      <vt:lpstr>PowerPoint Presentation</vt:lpstr>
      <vt:lpstr>Rapoarte de partener  Erori frecvente</vt:lpstr>
      <vt:lpstr>Rapoarte de proiect  Erori frecvente</vt:lpstr>
      <vt:lpstr>Rapoarte finale Erori frecvente</vt:lpstr>
      <vt:lpstr>Indicatori Erori frecvente</vt:lpstr>
      <vt:lpstr>Rapoarte de durabilitate Erori frecvente</vt:lpstr>
      <vt:lpstr>PowerPoint Presentation</vt:lpstr>
      <vt:lpstr>PowerPoint Presentation</vt:lpstr>
      <vt:lpstr> Pașii următori Decembrie 2022 – Decembrie 2023</vt:lpstr>
      <vt:lpstr> Date cheie pentru închidere 2014-2020</vt:lpstr>
      <vt:lpstr>PowerPoint Presentation</vt:lpstr>
    </vt:vector>
  </TitlesOfParts>
  <Company>MRQ</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GL2</dc:title>
  <dc:creator>vmp</dc:creator>
  <cp:lastModifiedBy>Rasvan ZAMFIR</cp:lastModifiedBy>
  <cp:revision>1566</cp:revision>
  <cp:lastPrinted>2023-08-07T09:26:42Z</cp:lastPrinted>
  <dcterms:created xsi:type="dcterms:W3CDTF">2007-11-21T13:10:07Z</dcterms:created>
  <dcterms:modified xsi:type="dcterms:W3CDTF">2023-08-07T12:18:03Z</dcterms:modified>
</cp:coreProperties>
</file>