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468" r:id="rId2"/>
    <p:sldId id="537" r:id="rId3"/>
    <p:sldId id="596" r:id="rId4"/>
    <p:sldId id="571" r:id="rId5"/>
    <p:sldId id="572" r:id="rId6"/>
    <p:sldId id="570" r:id="rId7"/>
    <p:sldId id="554" r:id="rId8"/>
    <p:sldId id="597" r:id="rId9"/>
    <p:sldId id="565" r:id="rId10"/>
    <p:sldId id="574" r:id="rId11"/>
    <p:sldId id="575" r:id="rId12"/>
    <p:sldId id="576" r:id="rId13"/>
    <p:sldId id="577" r:id="rId14"/>
    <p:sldId id="578" r:id="rId15"/>
    <p:sldId id="579" r:id="rId16"/>
    <p:sldId id="580" r:id="rId17"/>
    <p:sldId id="585" r:id="rId18"/>
    <p:sldId id="586" r:id="rId19"/>
    <p:sldId id="587" r:id="rId20"/>
    <p:sldId id="581" r:id="rId21"/>
    <p:sldId id="590" r:id="rId22"/>
    <p:sldId id="591" r:id="rId23"/>
    <p:sldId id="592" r:id="rId24"/>
    <p:sldId id="595" r:id="rId25"/>
    <p:sldId id="593" r:id="rId26"/>
    <p:sldId id="594" r:id="rId27"/>
    <p:sldId id="549" r:id="rId28"/>
    <p:sldId id="568" r:id="rId29"/>
    <p:sldId id="532" r:id="rId30"/>
  </p:sldIdLst>
  <p:sldSz cx="9144000" cy="6858000" type="screen4x3"/>
  <p:notesSz cx="6669088" cy="97758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A7E23DEE-29F7-42E1-AAE4-1A25936B38FC}">
          <p14:sldIdLst>
            <p14:sldId id="468"/>
            <p14:sldId id="537"/>
            <p14:sldId id="596"/>
            <p14:sldId id="571"/>
            <p14:sldId id="572"/>
            <p14:sldId id="570"/>
            <p14:sldId id="554"/>
            <p14:sldId id="597"/>
            <p14:sldId id="565"/>
            <p14:sldId id="574"/>
            <p14:sldId id="575"/>
            <p14:sldId id="576"/>
            <p14:sldId id="577"/>
            <p14:sldId id="578"/>
            <p14:sldId id="579"/>
            <p14:sldId id="580"/>
            <p14:sldId id="585"/>
            <p14:sldId id="586"/>
            <p14:sldId id="587"/>
            <p14:sldId id="581"/>
            <p14:sldId id="590"/>
            <p14:sldId id="591"/>
            <p14:sldId id="592"/>
            <p14:sldId id="595"/>
            <p14:sldId id="593"/>
            <p14:sldId id="594"/>
            <p14:sldId id="549"/>
            <p14:sldId id="568"/>
            <p14:sldId id="5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66" userDrawn="1">
          <p15:clr>
            <a:srgbClr val="A4A3A4"/>
          </p15:clr>
        </p15:guide>
        <p15:guide id="2" pos="2182" userDrawn="1">
          <p15:clr>
            <a:srgbClr val="A4A3A4"/>
          </p15:clr>
        </p15:guide>
        <p15:guide id="3" orient="horz" pos="3133" userDrawn="1">
          <p15:clr>
            <a:srgbClr val="A4A3A4"/>
          </p15:clr>
        </p15:guide>
        <p15:guide id="4" pos="2146" userDrawn="1">
          <p15:clr>
            <a:srgbClr val="A4A3A4"/>
          </p15:clr>
        </p15:guide>
        <p15:guide id="5" orient="horz" pos="3113">
          <p15:clr>
            <a:srgbClr val="A4A3A4"/>
          </p15:clr>
        </p15:guide>
        <p15:guide id="6" orient="horz" pos="3081">
          <p15:clr>
            <a:srgbClr val="A4A3A4"/>
          </p15:clr>
        </p15:guide>
        <p15:guide id="7" pos="2137">
          <p15:clr>
            <a:srgbClr val="A4A3A4"/>
          </p15:clr>
        </p15:guide>
        <p15:guide id="8" pos="210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C2812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004" autoAdjust="0"/>
  </p:normalViewPr>
  <p:slideViewPr>
    <p:cSldViewPr>
      <p:cViewPr varScale="1">
        <p:scale>
          <a:sx n="82" d="100"/>
          <a:sy n="82" d="100"/>
        </p:scale>
        <p:origin x="15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66"/>
        <p:guide pos="2182"/>
        <p:guide orient="horz" pos="3133"/>
        <p:guide pos="2146"/>
        <p:guide orient="horz" pos="3113"/>
        <p:guide orient="horz" pos="3081"/>
        <p:guide pos="2137"/>
        <p:guide pos="210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95" y="4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286173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95" y="9286173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95" y="4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0588" y="733425"/>
            <a:ext cx="4887912" cy="3667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572" tIns="44787" rIns="89572" bIns="44787" rtlCol="0" anchor="ctr"/>
          <a:lstStyle/>
          <a:p>
            <a:pPr lvl="0"/>
            <a:endParaRPr lang="ro-RO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88" y="4644660"/>
            <a:ext cx="5336519" cy="4397469"/>
          </a:xfrm>
          <a:prstGeom prst="rect">
            <a:avLst/>
          </a:prstGeom>
        </p:spPr>
        <p:txBody>
          <a:bodyPr vert="horz" lIns="89572" tIns="44787" rIns="89572" bIns="4478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286173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95" y="9286173"/>
            <a:ext cx="2889835" cy="488083"/>
          </a:xfrm>
          <a:prstGeom prst="rect">
            <a:avLst/>
          </a:prstGeom>
        </p:spPr>
        <p:txBody>
          <a:bodyPr vert="horz" lIns="89572" tIns="44787" rIns="89572" bIns="4478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0588" y="733425"/>
            <a:ext cx="4887912" cy="3667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17625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Google Shape;2416;gba92ea047b_0_3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7" name="Google Shape;2417;gba92ea047b_0_3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423788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altLang="en-US" smtClean="0"/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o-RO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F1B988E-3BCA-485D-94AA-BA7274C602FD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5126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o-RO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68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altLang="en-US" smtClean="0"/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o-RO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574BC37-1C02-4DC8-BD6F-00D849613957}" type="slidenum">
              <a:rPr lang="en-US" alt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7174" name="Header Placeholder 5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ro-RO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606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0469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09663" y="674688"/>
            <a:ext cx="4497387" cy="33734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9202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0023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8688" y="739775"/>
            <a:ext cx="4927600" cy="369728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o-RO" smtClean="0"/>
          </a:p>
        </p:txBody>
      </p:sp>
    </p:spTree>
    <p:extLst>
      <p:ext uri="{BB962C8B-B14F-4D97-AF65-F5344CB8AC3E}">
        <p14:creationId xmlns:p14="http://schemas.microsoft.com/office/powerpoint/2010/main" val="3642923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77909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83681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Google Shape;2416;gba92ea047b_0_3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7" name="Google Shape;2417;gba92ea047b_0_3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4641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Google Shape;2416;gba92ea047b_0_3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7" name="Google Shape;2417;gba92ea047b_0_3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4963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Google Shape;2416;gba92ea047b_0_3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7" name="Google Shape;2417;gba92ea047b_0_3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0901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" name="Google Shape;2416;gba92ea047b_0_37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7" name="Google Shape;2417;gba92ea047b_0_37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9397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8/28/2023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terregrobg.eu/en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.jpg"/><Relationship Id="rId4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 dirty="0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89424"/>
            <a:ext cx="8077200" cy="4787583"/>
          </a:xfrm>
        </p:spPr>
        <p:txBody>
          <a:bodyPr/>
          <a:lstStyle/>
          <a:p>
            <a:endParaRPr lang="en-US" sz="4000" b="1" dirty="0" smtClean="0">
              <a:solidFill>
                <a:schemeClr val="tx1"/>
              </a:solidFill>
            </a:endParaRPr>
          </a:p>
          <a:p>
            <a:endParaRPr lang="en-US" b="1" i="1" dirty="0" smtClean="0">
              <a:solidFill>
                <a:srgbClr val="4F81BD">
                  <a:lumMod val="50000"/>
                </a:srgbClr>
              </a:solidFill>
              <a:latin typeface="Trebuchet MS" pitchFamily="34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</a:rPr>
              <a:t>Тематична среща с български бенефициенти </a:t>
            </a:r>
            <a:r>
              <a:rPr lang="ru-RU" b="1" dirty="0" smtClean="0">
                <a:solidFill>
                  <a:schemeClr val="tx1"/>
                </a:solidFill>
              </a:rPr>
              <a:t>на </a:t>
            </a:r>
            <a:r>
              <a:rPr lang="ru-RU" b="1" dirty="0">
                <a:solidFill>
                  <a:schemeClr val="tx1"/>
                </a:solidFill>
              </a:rPr>
              <a:t>проекти, финансирани по програма INTERREG V-A Румъния – България</a:t>
            </a:r>
            <a:endParaRPr lang="en-US" b="1" i="1" dirty="0">
              <a:solidFill>
                <a:srgbClr val="4F81BD">
                  <a:lumMod val="50000"/>
                </a:srgbClr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570182" y="5157734"/>
            <a:ext cx="564631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endParaRPr lang="en-US" altLang="en-US" b="1" i="1" dirty="0" smtClean="0">
              <a:solidFill>
                <a:schemeClr val="accent1">
                  <a:lumMod val="50000"/>
                </a:schemeClr>
              </a:solidFill>
              <a:latin typeface="Trebuchet MS" pitchFamily="34" charset="0"/>
              <a:cs typeface="Times New Roman" pitchFamily="18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bg-BG" altLang="en-US" b="1" i="1" dirty="0" smtClean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29 август 2023, </a:t>
            </a:r>
            <a:r>
              <a:rPr lang="bg-BG" altLang="en-US" b="1" i="1" dirty="0">
                <a:solidFill>
                  <a:schemeClr val="accent1">
                    <a:lumMod val="50000"/>
                  </a:schemeClr>
                </a:solidFill>
                <a:latin typeface="Trebuchet MS" pitchFamily="34" charset="0"/>
                <a:cs typeface="Times New Roman" pitchFamily="18" charset="0"/>
              </a:rPr>
              <a:t>Онлайн</a:t>
            </a:r>
            <a:endParaRPr lang="en-US" altLang="en-US" b="1" i="1" dirty="0">
              <a:solidFill>
                <a:schemeClr val="accent1">
                  <a:lumMod val="50000"/>
                </a:schemeClr>
              </a:solidFill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5489"/>
            <a:ext cx="1767225" cy="12210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6" y="341055"/>
            <a:ext cx="4800600" cy="963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212" y="4061274"/>
            <a:ext cx="2703576" cy="121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82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66800" y="2292405"/>
            <a:ext cx="8191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 smtClean="0">
                <a:solidFill>
                  <a:prstClr val="black"/>
                </a:solidFill>
              </a:rPr>
              <a:t>Наръчника </a:t>
            </a:r>
            <a:r>
              <a:rPr lang="ru-RU" dirty="0">
                <a:solidFill>
                  <a:prstClr val="black"/>
                </a:solidFill>
              </a:rPr>
              <a:t>за </a:t>
            </a:r>
            <a:r>
              <a:rPr lang="ru-RU" dirty="0" smtClean="0">
                <a:solidFill>
                  <a:prstClr val="black"/>
                </a:solidFill>
              </a:rPr>
              <a:t>Изпълнение </a:t>
            </a:r>
            <a:r>
              <a:rPr lang="ru-RU" dirty="0">
                <a:solidFill>
                  <a:prstClr val="black"/>
                </a:solidFill>
              </a:rPr>
              <a:t>на </a:t>
            </a:r>
            <a:r>
              <a:rPr lang="ru-RU" dirty="0" smtClean="0">
                <a:solidFill>
                  <a:prstClr val="black"/>
                </a:solidFill>
              </a:rPr>
              <a:t>Проектите </a:t>
            </a:r>
            <a:r>
              <a:rPr lang="ru-RU" dirty="0">
                <a:solidFill>
                  <a:prstClr val="black"/>
                </a:solidFill>
              </a:rPr>
              <a:t>(издание 1, ревизия 11 включва разпоредби относно </a:t>
            </a:r>
            <a:r>
              <a:rPr lang="ru-RU" dirty="0" smtClean="0">
                <a:solidFill>
                  <a:prstClr val="black"/>
                </a:solidFill>
              </a:rPr>
              <a:t>финалния </a:t>
            </a:r>
            <a:r>
              <a:rPr lang="ru-RU" dirty="0">
                <a:solidFill>
                  <a:prstClr val="black"/>
                </a:solidFill>
              </a:rPr>
              <a:t>доклад и докладването през периода на устойчивост);</a:t>
            </a: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</a:rPr>
              <a:t>Инструкции на Управляващия орган относно закриването на Програмата (ще бъдат разработени през 2023 г.)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02" y="2267523"/>
            <a:ext cx="466724" cy="4210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02" y="3857338"/>
            <a:ext cx="469433" cy="42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65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495873"/>
            <a:ext cx="5109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800" dirty="0">
                <a:solidFill>
                  <a:prstClr val="black"/>
                </a:solidFill>
              </a:rPr>
              <a:t>Разпоредби на НИП (гл. 23)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4817" y="1691347"/>
            <a:ext cx="797058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dirty="0" smtClean="0">
                <a:solidFill>
                  <a:prstClr val="black"/>
                </a:solidFill>
              </a:rPr>
              <a:t>ВБ </a:t>
            </a:r>
            <a:r>
              <a:rPr lang="ru-RU" dirty="0">
                <a:solidFill>
                  <a:prstClr val="black"/>
                </a:solidFill>
              </a:rPr>
              <a:t>ще представя годишни доклади за устойчивост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</a:p>
          <a:p>
            <a:pPr lvl="0"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just">
              <a:defRPr/>
            </a:pP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	</a:t>
            </a:r>
            <a:r>
              <a:rPr lang="ru-RU" dirty="0">
                <a:solidFill>
                  <a:prstClr val="black"/>
                </a:solidFill>
              </a:rPr>
              <a:t>за период от 5 години за проекти, които включват </a:t>
            </a:r>
            <a:r>
              <a:rPr lang="en-US" dirty="0" smtClean="0">
                <a:solidFill>
                  <a:prstClr val="black"/>
                </a:solidFill>
              </a:rPr>
              <a:t>    </a:t>
            </a:r>
            <a:r>
              <a:rPr lang="ru-RU" dirty="0" smtClean="0">
                <a:solidFill>
                  <a:prstClr val="black"/>
                </a:solidFill>
              </a:rPr>
              <a:t>инфраструктура </a:t>
            </a:r>
            <a:r>
              <a:rPr lang="ru-RU" dirty="0">
                <a:solidFill>
                  <a:prstClr val="black"/>
                </a:solidFill>
              </a:rPr>
              <a:t>/производство</a:t>
            </a: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just">
              <a:defRPr/>
            </a:pP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	</a:t>
            </a:r>
            <a:r>
              <a:rPr lang="ru-RU" dirty="0">
                <a:solidFill>
                  <a:prstClr val="black"/>
                </a:solidFill>
              </a:rPr>
              <a:t>за период от мин. 1 година и макс. 5 години за проекти, които не включват </a:t>
            </a:r>
            <a:r>
              <a:rPr lang="ru-RU" dirty="0" smtClean="0">
                <a:solidFill>
                  <a:prstClr val="black"/>
                </a:solidFill>
              </a:rPr>
              <a:t>инфраструктура</a:t>
            </a:r>
            <a:r>
              <a:rPr lang="bg-BG" dirty="0" smtClean="0"/>
              <a:t>/производство</a:t>
            </a: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just">
              <a:defRPr/>
            </a:pPr>
            <a:endParaRPr lang="en-US" dirty="0" smtClean="0">
              <a:solidFill>
                <a:prstClr val="black"/>
              </a:solidFill>
            </a:endParaRPr>
          </a:p>
          <a:p>
            <a:pPr lvl="0" algn="just">
              <a:defRPr/>
            </a:pPr>
            <a:endParaRPr lang="bg-BG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en-US" dirty="0" smtClean="0">
                <a:solidFill>
                  <a:prstClr val="black"/>
                </a:solidFill>
              </a:rPr>
              <a:t>	</a:t>
            </a:r>
            <a:r>
              <a:rPr lang="ru-RU" dirty="0">
                <a:solidFill>
                  <a:prstClr val="black"/>
                </a:solidFill>
              </a:rPr>
              <a:t>само веднъж след приключване на изпълнението за проекти, които не включват инфраструктура/производство и имат постигнати показатели през периода на изпълнение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914400" cy="8249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72763"/>
            <a:ext cx="366013" cy="328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738" y="3592060"/>
            <a:ext cx="379642" cy="3401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8896" y="4923378"/>
            <a:ext cx="367484" cy="32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536037"/>
            <a:ext cx="500525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800" dirty="0">
                <a:solidFill>
                  <a:prstClr val="black"/>
                </a:solidFill>
              </a:rPr>
              <a:t>Разпоредби на НИП  (гл. 23)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1755168"/>
            <a:ext cx="707937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</a:rPr>
              <a:t>Докладът за устойчивост се попълва във формата, </a:t>
            </a:r>
            <a:r>
              <a:rPr lang="ru-RU" dirty="0" smtClean="0">
                <a:solidFill>
                  <a:prstClr val="black"/>
                </a:solidFill>
              </a:rPr>
              <a:t>предвидена </a:t>
            </a:r>
            <a:r>
              <a:rPr lang="ru-RU" dirty="0">
                <a:solidFill>
                  <a:prstClr val="black"/>
                </a:solidFill>
              </a:rPr>
              <a:t>в Приложение 23.1 от НИП</a:t>
            </a: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just">
              <a:defRPr/>
            </a:pPr>
            <a:r>
              <a:rPr lang="ru-RU" dirty="0" smtClean="0">
                <a:solidFill>
                  <a:prstClr val="black"/>
                </a:solidFill>
              </a:rPr>
              <a:t>Качва </a:t>
            </a:r>
            <a:r>
              <a:rPr lang="ru-RU" dirty="0">
                <a:solidFill>
                  <a:prstClr val="black"/>
                </a:solidFill>
              </a:rPr>
              <a:t>се </a:t>
            </a:r>
            <a:r>
              <a:rPr lang="ru-RU" dirty="0" smtClean="0">
                <a:solidFill>
                  <a:prstClr val="black"/>
                </a:solidFill>
              </a:rPr>
              <a:t>в </a:t>
            </a:r>
            <a:r>
              <a:rPr lang="ru-RU" dirty="0">
                <a:solidFill>
                  <a:prstClr val="black"/>
                </a:solidFill>
              </a:rPr>
              <a:t>системата </a:t>
            </a:r>
            <a:r>
              <a:rPr lang="ru-RU" dirty="0" smtClean="0">
                <a:solidFill>
                  <a:prstClr val="black"/>
                </a:solidFill>
              </a:rPr>
              <a:t>eМС, </a:t>
            </a:r>
            <a:r>
              <a:rPr lang="ru-RU" dirty="0">
                <a:solidFill>
                  <a:prstClr val="black"/>
                </a:solidFill>
              </a:rPr>
              <a:t>секцията „прикачени файлове“ на </a:t>
            </a:r>
            <a:r>
              <a:rPr lang="ru-RU" dirty="0" smtClean="0">
                <a:solidFill>
                  <a:prstClr val="black"/>
                </a:solidFill>
              </a:rPr>
              <a:t>проектния доклад, който </a:t>
            </a:r>
            <a:r>
              <a:rPr lang="en-US" dirty="0">
                <a:solidFill>
                  <a:prstClr val="black"/>
                </a:solidFill>
              </a:rPr>
              <a:t>CC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отваря преди това</a:t>
            </a:r>
            <a:r>
              <a:rPr lang="ru-RU" dirty="0" smtClean="0">
                <a:solidFill>
                  <a:prstClr val="black"/>
                </a:solidFill>
              </a:rPr>
              <a:t>;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just">
              <a:defRPr/>
            </a:pPr>
            <a:endParaRPr lang="en-US" dirty="0">
              <a:solidFill>
                <a:prstClr val="black"/>
              </a:solidFill>
            </a:endParaRPr>
          </a:p>
          <a:p>
            <a:pPr lvl="0" algn="just">
              <a:defRPr/>
            </a:pPr>
            <a:r>
              <a:rPr lang="ru-RU" dirty="0" smtClean="0">
                <a:solidFill>
                  <a:prstClr val="black"/>
                </a:solidFill>
              </a:rPr>
              <a:t>C</a:t>
            </a:r>
            <a:r>
              <a:rPr lang="en-US" dirty="0">
                <a:solidFill>
                  <a:prstClr val="black"/>
                </a:solidFill>
              </a:rPr>
              <a:t>C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ще извършва посещения за </a:t>
            </a:r>
            <a:r>
              <a:rPr lang="ru-RU" dirty="0" smtClean="0">
                <a:solidFill>
                  <a:prstClr val="black"/>
                </a:solidFill>
              </a:rPr>
              <a:t>място за проверка на </a:t>
            </a:r>
            <a:r>
              <a:rPr lang="ru-RU" dirty="0">
                <a:solidFill>
                  <a:prstClr val="black"/>
                </a:solidFill>
              </a:rPr>
              <a:t>устойчивостта</a:t>
            </a:r>
            <a:r>
              <a:rPr kumimoji="0" lang="ro-RO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lvl="0" algn="just">
              <a:defRPr/>
            </a:pPr>
            <a:r>
              <a:rPr lang="ru-RU" dirty="0">
                <a:solidFill>
                  <a:prstClr val="black"/>
                </a:solidFill>
              </a:rPr>
              <a:t>За проекти, които включват инфраструктурни работи, проверката на устойчивостта може да включва проверки на извършените работи, включително чрез вземане от трети страни на някои проби и техния анализ в оторизирани лаборатории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11" y="1889644"/>
            <a:ext cx="469433" cy="4209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11" y="2673111"/>
            <a:ext cx="469433" cy="4209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11" y="3391374"/>
            <a:ext cx="469433" cy="42090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611" y="4231193"/>
            <a:ext cx="469433" cy="42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3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2">
            <a:extLst>
              <a:ext uri="{FF2B5EF4-FFF2-40B4-BE49-F238E27FC236}">
                <a16:creationId xmlns:a16="http://schemas.microsoft.com/office/drawing/2014/main" id="{DDE44663-6F6A-4750-8251-D16E373930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391" y="1905000"/>
            <a:ext cx="5865218" cy="33515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2409" y="838200"/>
            <a:ext cx="6172200" cy="944562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Често срещани грешки в процеса на докладване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69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>
            <a:extLst>
              <a:ext uri="{FF2B5EF4-FFF2-40B4-BE49-F238E27FC236}">
                <a16:creationId xmlns:a16="http://schemas.microsoft.com/office/drawing/2014/main" id="{FCB49D32-216F-450A-8F81-A76E3101EF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981200"/>
            <a:ext cx="4495800" cy="3733800"/>
          </a:xfrm>
          <a:prstGeom prst="rect">
            <a:avLst/>
          </a:prstGeom>
        </p:spPr>
      </p:pic>
      <p:sp>
        <p:nvSpPr>
          <p:cNvPr id="5" name="Dreptunghi 5">
            <a:extLst>
              <a:ext uri="{FF2B5EF4-FFF2-40B4-BE49-F238E27FC236}">
                <a16:creationId xmlns:a16="http://schemas.microsoft.com/office/drawing/2014/main" id="{9AE90E38-4B03-436B-A414-94426D38A4D8}"/>
              </a:ext>
            </a:extLst>
          </p:cNvPr>
          <p:cNvSpPr/>
          <p:nvPr/>
        </p:nvSpPr>
        <p:spPr>
          <a:xfrm>
            <a:off x="152401" y="4114800"/>
            <a:ext cx="1371599" cy="6096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Imagine 11">
            <a:extLst>
              <a:ext uri="{FF2B5EF4-FFF2-40B4-BE49-F238E27FC236}">
                <a16:creationId xmlns:a16="http://schemas.microsoft.com/office/drawing/2014/main" id="{61F3C726-9664-49F4-A446-0CB0F71A7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849" y="1981200"/>
            <a:ext cx="4238702" cy="3733800"/>
          </a:xfrm>
          <a:prstGeom prst="rect">
            <a:avLst/>
          </a:prstGeom>
        </p:spPr>
      </p:pic>
      <p:sp>
        <p:nvSpPr>
          <p:cNvPr id="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298711"/>
            <a:ext cx="5586580" cy="145168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en-US" sz="2400" dirty="0">
                <a:solidFill>
                  <a:srgbClr val="202124"/>
                </a:solidFill>
                <a:latin typeface="inherit"/>
              </a:rPr>
              <a:t>Ръчна промяна на отчетния период и включване на разходи, надвишаващи предварително зададения отчетен период</a:t>
            </a:r>
            <a:endParaRPr kumimoji="0" lang="ro-RO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82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715000" cy="1143000"/>
          </a:xfrm>
        </p:spPr>
        <p:txBody>
          <a:bodyPr/>
          <a:lstStyle/>
          <a:p>
            <a:r>
              <a:rPr lang="ru-RU" sz="2400" dirty="0">
                <a:latin typeface="inherit"/>
              </a:rPr>
              <a:t>Невключване на всички налични </a:t>
            </a:r>
            <a:r>
              <a:rPr lang="ru-RU" sz="2400" dirty="0" smtClean="0">
                <a:latin typeface="inherit"/>
              </a:rPr>
              <a:t>ПНК </a:t>
            </a:r>
            <a:r>
              <a:rPr lang="ru-RU" sz="2400" dirty="0">
                <a:latin typeface="inherit"/>
              </a:rPr>
              <a:t>сертификати във финансовия </a:t>
            </a:r>
            <a:r>
              <a:rPr lang="ru-RU" sz="2400" dirty="0" smtClean="0">
                <a:latin typeface="inherit"/>
              </a:rPr>
              <a:t>доклад </a:t>
            </a:r>
            <a:r>
              <a:rPr lang="ru-RU" sz="2400" dirty="0">
                <a:latin typeface="inherit"/>
              </a:rPr>
              <a:t>на проекта</a:t>
            </a:r>
            <a:endParaRPr lang="en-US" sz="2400" dirty="0">
              <a:latin typeface="inherit"/>
            </a:endParaRPr>
          </a:p>
        </p:txBody>
      </p:sp>
      <p:pic>
        <p:nvPicPr>
          <p:cNvPr id="4" name="Imagine 11">
            <a:extLst>
              <a:ext uri="{FF2B5EF4-FFF2-40B4-BE49-F238E27FC236}">
                <a16:creationId xmlns:a16="http://schemas.microsoft.com/office/drawing/2014/main" id="{E08B7F1E-FEAA-4736-953C-02246B1648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200"/>
            <a:ext cx="8229600" cy="1027348"/>
          </a:xfrm>
          <a:prstGeom prst="rect">
            <a:avLst/>
          </a:prstGeom>
        </p:spPr>
      </p:pic>
      <p:pic>
        <p:nvPicPr>
          <p:cNvPr id="5" name="Imagine 14">
            <a:extLst>
              <a:ext uri="{FF2B5EF4-FFF2-40B4-BE49-F238E27FC236}">
                <a16:creationId xmlns:a16="http://schemas.microsoft.com/office/drawing/2014/main" id="{18778320-1809-4146-B25E-C0ADDA3E0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12" y="3021995"/>
            <a:ext cx="8207188" cy="2693005"/>
          </a:xfrm>
          <a:prstGeom prst="rect">
            <a:avLst/>
          </a:prstGeom>
        </p:spPr>
      </p:pic>
      <p:sp>
        <p:nvSpPr>
          <p:cNvPr id="6" name="Dreptunghi 21">
            <a:extLst>
              <a:ext uri="{FF2B5EF4-FFF2-40B4-BE49-F238E27FC236}">
                <a16:creationId xmlns:a16="http://schemas.microsoft.com/office/drawing/2014/main" id="{4B51F96B-4602-4CED-9F80-05BCDAC665B6}"/>
              </a:ext>
            </a:extLst>
          </p:cNvPr>
          <p:cNvSpPr/>
          <p:nvPr/>
        </p:nvSpPr>
        <p:spPr>
          <a:xfrm>
            <a:off x="4572001" y="2371763"/>
            <a:ext cx="685800" cy="21903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Dreptunghi 20">
            <a:extLst>
              <a:ext uri="{FF2B5EF4-FFF2-40B4-BE49-F238E27FC236}">
                <a16:creationId xmlns:a16="http://schemas.microsoft.com/office/drawing/2014/main" id="{6B9A941D-E1F9-4C05-BD88-1BF9B7FD27AA}"/>
              </a:ext>
            </a:extLst>
          </p:cNvPr>
          <p:cNvSpPr/>
          <p:nvPr/>
        </p:nvSpPr>
        <p:spPr>
          <a:xfrm>
            <a:off x="4572001" y="3628184"/>
            <a:ext cx="457200" cy="206939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367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248400" cy="1676400"/>
          </a:xfrm>
        </p:spPr>
        <p:txBody>
          <a:bodyPr/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herit"/>
              </a:rPr>
              <a:t>Неправилно попълване на раздел „Принос и прогноза“.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782" y="1295400"/>
            <a:ext cx="756178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71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16">
            <a:extLst>
              <a:ext uri="{FF2B5EF4-FFF2-40B4-BE49-F238E27FC236}">
                <a16:creationId xmlns:a16="http://schemas.microsoft.com/office/drawing/2014/main" id="{BBDC11DE-6CBB-41F1-9EAB-9BA2EEB52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143000"/>
            <a:ext cx="5973520" cy="48006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90800" y="3657600"/>
            <a:ext cx="762000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0" y="3664130"/>
            <a:ext cx="762000" cy="205086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90800" y="4267200"/>
            <a:ext cx="990600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76500" y="4646021"/>
            <a:ext cx="1104900" cy="7837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0800" y="4876800"/>
            <a:ext cx="1066800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57400" y="5564774"/>
            <a:ext cx="685800" cy="1502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74323" y="5259973"/>
            <a:ext cx="1066800" cy="152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79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2">
            <a:extLst>
              <a:ext uri="{FF2B5EF4-FFF2-40B4-BE49-F238E27FC236}">
                <a16:creationId xmlns:a16="http://schemas.microsoft.com/office/drawing/2014/main" id="{EC1F5D7E-B6A5-4412-BCB5-526504EDEB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95400"/>
            <a:ext cx="6447294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91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ine 3">
            <a:extLst>
              <a:ext uri="{FF2B5EF4-FFF2-40B4-BE49-F238E27FC236}">
                <a16:creationId xmlns:a16="http://schemas.microsoft.com/office/drawing/2014/main" id="{DE691671-E8E7-47DD-BBF1-B1B7911A66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30" y="1676400"/>
            <a:ext cx="8750511" cy="3048000"/>
          </a:xfrm>
          <a:prstGeom prst="rect">
            <a:avLst/>
          </a:prstGeom>
        </p:spPr>
      </p:pic>
      <p:sp>
        <p:nvSpPr>
          <p:cNvPr id="5" name="Dreptunghi 6">
            <a:extLst>
              <a:ext uri="{FF2B5EF4-FFF2-40B4-BE49-F238E27FC236}">
                <a16:creationId xmlns:a16="http://schemas.microsoft.com/office/drawing/2014/main" id="{CEA243DD-7F85-453B-9C71-00BC909D5412}"/>
              </a:ext>
            </a:extLst>
          </p:cNvPr>
          <p:cNvSpPr/>
          <p:nvPr/>
        </p:nvSpPr>
        <p:spPr>
          <a:xfrm>
            <a:off x="3810000" y="2057400"/>
            <a:ext cx="3407343" cy="195392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o-R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9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6760972" cy="381000"/>
          </a:xfrm>
        </p:spPr>
        <p:txBody>
          <a:bodyPr/>
          <a:lstStyle/>
          <a:p>
            <a:pPr marL="0" lvl="0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bg-BG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приключване</a:t>
            </a:r>
            <a:endParaRPr lang="en-US" sz="28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186" y="1066800"/>
            <a:ext cx="8458200" cy="5715000"/>
          </a:xfrm>
        </p:spPr>
        <p:txBody>
          <a:bodyPr/>
          <a:lstStyle/>
          <a:p>
            <a:pPr lvl="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31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декември 2023 г. - крайната дата за допустимост на разходите </a:t>
            </a:r>
            <a:endParaRPr lang="ru-RU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Всички </a:t>
            </a:r>
            <a:r>
              <a:rPr lang="ru-RU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разходи, направени и платени след 31.12.2023 г. са недопустими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 се поемат от бенефициентите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01.01-30.06.2024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г. - максимален период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за: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партньорите по проекта да поискат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проверка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от първо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ниво контрол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от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структурите</a:t>
            </a:r>
            <a:r>
              <a:rPr lang="en-US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bg-BG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ПНК</a:t>
            </a:r>
            <a:r>
              <a:rPr lang="en-US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bg-BG" sz="1800" dirty="0" err="1" smtClean="0">
                <a:solidFill>
                  <a:schemeClr val="tx2"/>
                </a:solidFill>
                <a:latin typeface="Trebuchet MS" panose="020B0603020202020204" pitchFamily="34" charset="0"/>
              </a:rPr>
              <a:t>Рум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и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Бг за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платени разходи до 31 декември 2023 г.</a:t>
            </a:r>
            <a:r>
              <a:rPr lang="en-US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 </a:t>
            </a:r>
            <a:endParaRPr lang="en-US" sz="18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Структурите</a:t>
            </a:r>
            <a:r>
              <a:rPr lang="en-US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bg-BG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ПНК</a:t>
            </a:r>
            <a:r>
              <a:rPr lang="en-US" sz="1800" dirty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bg-BG" sz="1800" dirty="0" err="1">
                <a:solidFill>
                  <a:schemeClr val="tx2"/>
                </a:solidFill>
                <a:latin typeface="Trebuchet MS" panose="020B0603020202020204" pitchFamily="34" charset="0"/>
              </a:rPr>
              <a:t>Рум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 и Бг за проверка и валидиране на разходите на партньорите</a:t>
            </a:r>
            <a:r>
              <a:rPr lang="pt-BR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</a:t>
            </a:r>
            <a:endParaRPr lang="en-US" sz="18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2400"/>
              </a:spcBef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Водещите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партньори да създават и изпращат до Съвместния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Секретариат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(СC) чрез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еМС финалните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доклади за проекта</a:t>
            </a:r>
            <a:r>
              <a:rPr lang="en-US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</a:t>
            </a:r>
          </a:p>
          <a:p>
            <a:pPr marL="0" lvl="0" indent="0" algn="just">
              <a:spcBef>
                <a:spcPts val="1200"/>
              </a:spcBef>
              <a:buNone/>
            </a:pP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0" lvl="0" indent="0" algn="just">
              <a:spcBef>
                <a:spcPts val="1200"/>
              </a:spcBef>
              <a:buNone/>
            </a:pPr>
            <a:endParaRPr lang="en-US" sz="24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0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44"/>
          <p:cNvSpPr txBox="1">
            <a:spLocks noGrp="1"/>
          </p:cNvSpPr>
          <p:nvPr>
            <p:ph type="title"/>
          </p:nvPr>
        </p:nvSpPr>
        <p:spPr>
          <a:xfrm>
            <a:off x="225737" y="836503"/>
            <a:ext cx="8229600" cy="3594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4000" dirty="0"/>
              <a:t>Партньорски доклади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Често </a:t>
            </a:r>
            <a:r>
              <a:rPr lang="ru-RU" sz="3200" dirty="0"/>
              <a:t>срещани грешки</a:t>
            </a:r>
            <a:endParaRPr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905000"/>
            <a:ext cx="807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>
                <a:sym typeface="Oxygen"/>
              </a:rPr>
              <a:t>Партньорските </a:t>
            </a:r>
            <a:r>
              <a:rPr lang="ru-RU" dirty="0" smtClean="0">
                <a:sym typeface="Oxygen"/>
              </a:rPr>
              <a:t>доклади </a:t>
            </a:r>
            <a:r>
              <a:rPr lang="ru-RU" dirty="0">
                <a:sym typeface="Oxygen"/>
              </a:rPr>
              <a:t>не се създават и изпращат до </a:t>
            </a:r>
            <a:r>
              <a:rPr lang="ru-RU" dirty="0" smtClean="0">
                <a:sym typeface="Oxygen"/>
              </a:rPr>
              <a:t>BБ/ПНК </a:t>
            </a:r>
            <a:r>
              <a:rPr lang="ru-RU" dirty="0">
                <a:sym typeface="Oxygen"/>
              </a:rPr>
              <a:t>за всички партньори (Внимание!!! включително </a:t>
            </a:r>
            <a:r>
              <a:rPr lang="en-US" dirty="0">
                <a:sym typeface="Oxygen"/>
              </a:rPr>
              <a:t>B</a:t>
            </a:r>
            <a:r>
              <a:rPr lang="ru-RU" dirty="0">
                <a:sym typeface="Oxygen"/>
              </a:rPr>
              <a:t>Б изготвя и изпраща партньорски </a:t>
            </a:r>
            <a:r>
              <a:rPr lang="ru-RU" dirty="0" smtClean="0">
                <a:sym typeface="Oxygen"/>
              </a:rPr>
              <a:t>доклади</a:t>
            </a:r>
            <a:r>
              <a:rPr lang="ro-RO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);</a:t>
            </a: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Напредъкът на дейностите в партньорските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доклади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е описан само за дейности, които са генерирали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разходи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се представят оправдателни документи, освен за дейности, които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са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генерирали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разходи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Проблемите не са описани или са описани накратко (напр.: закъснения поради COVID или поради обжалвания</a:t>
            </a:r>
            <a:r>
              <a:rPr lang="fr-FR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)</a:t>
            </a:r>
          </a:p>
          <a:p>
            <a:pPr marL="342900" indent="-342900" algn="just">
              <a:buAutoNum type="arabicPeriod"/>
            </a:pPr>
            <a:endParaRPr lang="fr-FR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Разходите, направени при изпълнението, не са заявени навреме за проверка на </a:t>
            </a:r>
            <a:r>
              <a:rPr lang="bg-BG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ПНК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 остават да бъдат приложени към окончателния доклад</a:t>
            </a:r>
            <a:endParaRPr lang="fr-FR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fr-FR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endParaRPr lang="ro-RO" dirty="0" smtClean="0"/>
          </a:p>
          <a:p>
            <a:r>
              <a:rPr lang="ro-RO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71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44"/>
          <p:cNvSpPr txBox="1">
            <a:spLocks noGrp="1"/>
          </p:cNvSpPr>
          <p:nvPr>
            <p:ph type="title"/>
          </p:nvPr>
        </p:nvSpPr>
        <p:spPr>
          <a:xfrm>
            <a:off x="225737" y="-228599"/>
            <a:ext cx="8003863" cy="18288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Проектни Доклади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често </a:t>
            </a:r>
            <a:r>
              <a:rPr lang="ru-RU" sz="3200" dirty="0"/>
              <a:t>срещани грешки</a:t>
            </a:r>
            <a:endParaRPr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1600200"/>
            <a:ext cx="8686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sym typeface="Oxygen"/>
              </a:rPr>
              <a:t>6 месечните доклади </a:t>
            </a:r>
            <a:r>
              <a:rPr lang="ru-RU" dirty="0">
                <a:sym typeface="Oxygen"/>
              </a:rPr>
              <a:t>не се подават в </a:t>
            </a:r>
            <a:r>
              <a:rPr lang="ru-RU" dirty="0" smtClean="0">
                <a:sym typeface="Oxygen"/>
              </a:rPr>
              <a:t>установения срок</a:t>
            </a:r>
            <a:endParaRPr lang="en-US" dirty="0" smtClean="0"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Информацията е представена много общо без конкретни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подробности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Информацията, описана в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докладите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на партньорите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/ от страна на всички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партньори, не е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включена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Информацията се взема от всеки партньорски доклад, без да се </a:t>
            </a:r>
            <a:r>
              <a:rPr lang="bg-BG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свързва</a:t>
            </a:r>
            <a:r>
              <a:rPr lang="ru-RU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 </a:t>
            </a:r>
            <a:r>
              <a:rPr lang="ru-RU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 обобщава на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ниво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проект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Напредъкът на дейностите не е подкрепен с оправдателни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документи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Информацията е представена на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румънски/български,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на английски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език</a:t>
            </a: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Наименованието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на подкрепящите документи не е на английски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език или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описва накратко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съдържанието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Един и същ документ се качва в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e</a:t>
            </a:r>
            <a:r>
              <a:rPr lang="en-US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-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МС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няколко пъти</a:t>
            </a: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fr-FR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endParaRPr lang="ro-RO" dirty="0" smtClean="0"/>
          </a:p>
          <a:p>
            <a:r>
              <a:rPr lang="ro-RO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01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44"/>
          <p:cNvSpPr txBox="1">
            <a:spLocks noGrp="1"/>
          </p:cNvSpPr>
          <p:nvPr>
            <p:ph type="title"/>
          </p:nvPr>
        </p:nvSpPr>
        <p:spPr>
          <a:xfrm>
            <a:off x="225737" y="836503"/>
            <a:ext cx="8229600" cy="3594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4000" dirty="0" smtClean="0"/>
              <a:t>Финални доклади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Често </a:t>
            </a:r>
            <a:r>
              <a:rPr lang="ru-RU" sz="3200" dirty="0"/>
              <a:t>срещани грешки</a:t>
            </a:r>
            <a:endParaRPr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1905000"/>
            <a:ext cx="807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sym typeface="Oxygen"/>
              </a:rPr>
              <a:t>Докладите </a:t>
            </a:r>
            <a:r>
              <a:rPr lang="ru-RU" dirty="0">
                <a:sym typeface="Oxygen"/>
              </a:rPr>
              <a:t>не се подават в рамките на 5 </a:t>
            </a:r>
            <a:r>
              <a:rPr lang="ru-RU" dirty="0" smtClean="0">
                <a:sym typeface="Oxygen"/>
              </a:rPr>
              <a:t>месечния срок</a:t>
            </a:r>
            <a:endParaRPr lang="en-US" dirty="0" smtClean="0"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е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са придружени от последния "финансов"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доклад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е включена информация за целия период на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изпълнение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en-US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са включени източници за мониторинг на отчетените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индикатори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За качествените индикатори не е включена релевантна информация относно приноса на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проекта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са качени подкрепящи документи. Ако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такива вече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са </a:t>
            </a:r>
            <a:r>
              <a:rPr lang="bg-BG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качени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в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eМС, проектните доклади,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където са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приложени,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не са посочени</a:t>
            </a: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fr-FR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endParaRPr lang="ro-RO" dirty="0" smtClean="0"/>
          </a:p>
          <a:p>
            <a:r>
              <a:rPr lang="ro-RO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35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44"/>
          <p:cNvSpPr txBox="1">
            <a:spLocks noGrp="1"/>
          </p:cNvSpPr>
          <p:nvPr>
            <p:ph type="title"/>
          </p:nvPr>
        </p:nvSpPr>
        <p:spPr>
          <a:xfrm>
            <a:off x="225736" y="457200"/>
            <a:ext cx="8308663" cy="738703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bg-BG" sz="3600" dirty="0"/>
              <a:t>Индикатори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bg-BG" sz="2800" dirty="0"/>
              <a:t>Често срещани грешки</a:t>
            </a:r>
            <a:endParaRPr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295400"/>
            <a:ext cx="8229600" cy="6091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>
              <a:spcBef>
                <a:spcPts val="600"/>
              </a:spcBef>
              <a:spcAft>
                <a:spcPts val="0"/>
              </a:spcAft>
              <a:tabLst>
                <a:tab pos="0" algn="l"/>
              </a:tabLst>
            </a:pP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Съгласно чл. 6, ал. 4 за проектите, одобрени за финансиране в рамките на 3-та покана за проекти в рамките на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Интеррег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V-A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Ро-Бг,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предвид факта, че в периода 2014-2020 г. фокусът беше върху резултатите, ако приносът на индикаторите на проекта е по-нисък в сравнение с целите в искането за финансиране, УО има право да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освободи средства от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проекта, като намали първоначалния бюджет на проекта и съответния принос от ЕФРР, както следва:</a:t>
            </a:r>
            <a:endParaRPr lang="ro-RO" dirty="0">
              <a:latin typeface="Trebuchet MS" panose="020B0603020202020204" pitchFamily="34" charset="0"/>
              <a:ea typeface="Arial Unicode MS"/>
              <a:cs typeface="Times New Roman" panose="02020603050405020304" pitchFamily="18" charset="0"/>
            </a:endParaRPr>
          </a:p>
          <a:p>
            <a:pPr marR="0" lvl="0" algn="just">
              <a:spcBef>
                <a:spcPts val="600"/>
              </a:spcBef>
              <a:spcAft>
                <a:spcPts val="0"/>
              </a:spcAft>
              <a:tabLst>
                <a:tab pos="0" algn="l"/>
              </a:tabLst>
            </a:pP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a.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10% ще бъдат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отрязани от бюджета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на бенефициентите, ако индикаторите на проекта са постигнати под 75% от целта на първоначалните индикатори на проекта (средно на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ниво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проект, като се вземат предвид всички индикатори</a:t>
            </a: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);</a:t>
            </a:r>
            <a:endParaRPr lang="ro-RO" dirty="0">
              <a:latin typeface="Trebuchet MS" panose="020B0603020202020204" pitchFamily="34" charset="0"/>
              <a:ea typeface="Arial Unicode MS"/>
              <a:cs typeface="Times New Roman" panose="02020603050405020304" pitchFamily="18" charset="0"/>
            </a:endParaRPr>
          </a:p>
          <a:p>
            <a:pPr marR="0" lvl="0" algn="just">
              <a:spcBef>
                <a:spcPts val="600"/>
              </a:spcBef>
              <a:spcAft>
                <a:spcPts val="0"/>
              </a:spcAft>
              <a:tabLst>
                <a:tab pos="0" algn="l"/>
              </a:tabLst>
            </a:pPr>
            <a:r>
              <a:rPr lang="bg-BG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б</a:t>
            </a: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25% ще бъдат отрязани от бюджета на бенефициентите, ако индикаторите на проекта са достигнати под 50% от целта на първоначалните индикатори на проекта (средно </a:t>
            </a:r>
            <a:r>
              <a:rPr lang="ru-RU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на ниво проект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, като се вземат предвид всички индикатори</a:t>
            </a: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);</a:t>
            </a:r>
            <a:endParaRPr lang="ro-RO" dirty="0">
              <a:latin typeface="Trebuchet MS" panose="020B0603020202020204" pitchFamily="34" charset="0"/>
              <a:ea typeface="Arial Unicode MS"/>
              <a:cs typeface="Times New Roman" panose="02020603050405020304" pitchFamily="18" charset="0"/>
            </a:endParaRPr>
          </a:p>
          <a:p>
            <a:pPr marR="0" lvl="0" algn="just">
              <a:spcBef>
                <a:spcPts val="600"/>
              </a:spcBef>
              <a:spcAft>
                <a:spcPts val="0"/>
              </a:spcAft>
              <a:tabLst>
                <a:tab pos="0" algn="l"/>
              </a:tabLst>
            </a:pPr>
            <a:r>
              <a:rPr lang="bg-BG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в</a:t>
            </a: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Ако проектът не е допринесъл за показателите за резултати (неизмерими) в бюджета на бенефициентите, ще бъде приложено 10% освобождаване</a:t>
            </a:r>
            <a:r>
              <a:rPr lang="ro-RO" dirty="0" smtClean="0">
                <a:latin typeface="Trebuchet MS" panose="020B0603020202020204" pitchFamily="34" charset="0"/>
                <a:ea typeface="Arial Unicode MS"/>
                <a:cs typeface="Times New Roman" panose="02020603050405020304" pitchFamily="18" charset="0"/>
              </a:rPr>
              <a:t>.</a:t>
            </a: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endParaRPr lang="ro-RO" dirty="0" smtClean="0"/>
          </a:p>
          <a:p>
            <a:r>
              <a:rPr lang="ro-RO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3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9" name="Google Shape;2419;p44"/>
          <p:cNvSpPr txBox="1">
            <a:spLocks noGrp="1"/>
          </p:cNvSpPr>
          <p:nvPr>
            <p:ph type="title"/>
          </p:nvPr>
        </p:nvSpPr>
        <p:spPr>
          <a:xfrm>
            <a:off x="225737" y="836503"/>
            <a:ext cx="8229600" cy="359400"/>
          </a:xfrm>
          <a:prstGeom prst="rect">
            <a:avLst/>
          </a:prstGeom>
        </p:spPr>
        <p:txBody>
          <a:bodyPr spcFirstLastPara="1" vert="horz" wrap="square" lIns="91425" tIns="91425" rIns="91425" bIns="9142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3600" dirty="0"/>
              <a:t>Доклади за </a:t>
            </a:r>
            <a:r>
              <a:rPr lang="ru-RU" sz="3600" dirty="0" smtClean="0"/>
              <a:t>устойчивост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200" dirty="0" smtClean="0"/>
              <a:t>Често </a:t>
            </a:r>
            <a:r>
              <a:rPr lang="ru-RU" sz="3200" dirty="0"/>
              <a:t>срещани грешки</a:t>
            </a:r>
            <a:endParaRPr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685800" y="18288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dirty="0" smtClean="0">
                <a:sym typeface="Oxygen"/>
              </a:rPr>
              <a:t>Докладите не се подават навреме</a:t>
            </a:r>
            <a:endParaRPr lang="en-US" dirty="0" smtClean="0">
              <a:sym typeface="Oxygen"/>
            </a:endParaRPr>
          </a:p>
          <a:p>
            <a:pPr marL="342900" indent="-342900" algn="just">
              <a:buAutoNum type="arabicPeriod"/>
            </a:pPr>
            <a:endParaRPr lang="en-US" dirty="0" smtClean="0"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Описва се само приноса на водещия бенефициент от периода на устойчивост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Дейностите, извършени през периода на устойчивост, не са подкрепени с оправдателни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документи</a:t>
            </a:r>
            <a:endParaRPr lang="en-US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Документите свързани с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проекта или оборудването не са налични при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посещението за проверка на място,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извършено от СС</a:t>
            </a: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Бенефициентите вече нямат достъп до </a:t>
            </a:r>
            <a:r>
              <a:rPr lang="ru-RU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eМС </a:t>
            </a:r>
            <a:r>
              <a:rPr lang="ru-RU" dirty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системата</a:t>
            </a:r>
            <a:r>
              <a:rPr lang="ro-RO" dirty="0" smtClean="0">
                <a:solidFill>
                  <a:prstClr val="black"/>
                </a:solidFill>
                <a:latin typeface="Oxygen"/>
                <a:ea typeface="Oxygen"/>
                <a:cs typeface="Oxygen"/>
                <a:sym typeface="Oxygen"/>
              </a:rPr>
              <a:t>.</a:t>
            </a:r>
            <a:endParaRPr lang="ro-RO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fr-FR" dirty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pPr marL="342900" indent="-342900" algn="just">
              <a:buAutoNum type="arabicPeriod"/>
            </a:pPr>
            <a:endParaRPr lang="ro-RO" dirty="0" smtClean="0">
              <a:solidFill>
                <a:prstClr val="black"/>
              </a:solidFill>
              <a:latin typeface="Oxygen"/>
              <a:ea typeface="Oxygen"/>
              <a:cs typeface="Oxygen"/>
              <a:sym typeface="Oxygen"/>
            </a:endParaRPr>
          </a:p>
          <a:p>
            <a:endParaRPr lang="ro-RO" dirty="0" smtClean="0"/>
          </a:p>
          <a:p>
            <a:r>
              <a:rPr lang="ro-RO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9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776288"/>
            <a:ext cx="4038600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bg-BG" sz="30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Не забравяйте </a:t>
            </a:r>
            <a:r>
              <a:rPr lang="en-US" sz="3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e-</a:t>
            </a:r>
            <a:r>
              <a:rPr lang="bg-BG" sz="3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МС</a:t>
            </a:r>
            <a:r>
              <a:rPr lang="en-US" sz="30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!</a:t>
            </a:r>
            <a:endParaRPr lang="en-US" sz="30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cs typeface="Arial" charset="0"/>
            </a:endParaRPr>
          </a:p>
        </p:txBody>
      </p:sp>
      <p:pic>
        <p:nvPicPr>
          <p:cNvPr id="410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6119813"/>
            <a:ext cx="13414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119813"/>
            <a:ext cx="65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4"/>
          <p:cNvSpPr>
            <a:spLocks noChangeArrowheads="1"/>
          </p:cNvSpPr>
          <p:nvPr/>
        </p:nvSpPr>
        <p:spPr bwMode="auto">
          <a:xfrm>
            <a:off x="152400" y="1606550"/>
            <a:ext cx="83058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Системата деактивира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e-МС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потребители, които не са влизали в нея за дълъг период от време (6 месеца);</a:t>
            </a: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74875"/>
            <a:ext cx="868680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4"/>
          <p:cNvSpPr>
            <a:spLocks noChangeArrowheads="1"/>
          </p:cNvSpPr>
          <p:nvPr/>
        </p:nvSpPr>
        <p:spPr bwMode="auto">
          <a:xfrm>
            <a:off x="152400" y="2908300"/>
            <a:ext cx="838200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Уведомете </a:t>
            </a:r>
            <a:r>
              <a:rPr lang="en-US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(чрез имейл), за да активирате потребителя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>
              <a:spcBef>
                <a:spcPct val="0"/>
              </a:spcBef>
            </a:pPr>
            <a:endParaRPr lang="en-US" altLang="en-US" sz="16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Ако сте забравили паролата си, използвайте функцията </a:t>
            </a:r>
            <a:r>
              <a:rPr lang="en-US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bg-BG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страницата за вход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US" altLang="en-US" sz="1600" dirty="0" smtClean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en-US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5-ия пореден невалиден опит за влизане акаунтът ще бъде заключен за 60 минути</a:t>
            </a:r>
            <a:r>
              <a:rPr lang="ro-RO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 време на периода на блокиране функцията „Забравена парола“ няма да работи. Моля, изчакайте 60 минути след последния си опит за влизане, преди да промените паролата си</a:t>
            </a:r>
            <a:r>
              <a:rPr lang="ro-RO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</a:pP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105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29000"/>
            <a:ext cx="1114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030505"/>
      </p:ext>
    </p:extLst>
  </p:cSld>
  <p:clrMapOvr>
    <a:masterClrMapping/>
  </p:clrMapOvr>
  <p:transition advTm="15000"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24013" y="533401"/>
            <a:ext cx="538638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Промяна на потребителя на </a:t>
            </a:r>
            <a:r>
              <a:rPr lang="ru-RU" sz="23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водещият </a:t>
            </a:r>
            <a:r>
              <a:rPr lang="ru-RU" sz="2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партньор</a:t>
            </a:r>
            <a:endParaRPr lang="ro-RO" sz="23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cs typeface="Arial" charset="0"/>
            </a:endParaRPr>
          </a:p>
        </p:txBody>
      </p:sp>
      <p:pic>
        <p:nvPicPr>
          <p:cNvPr id="6148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6119813"/>
            <a:ext cx="134143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119813"/>
            <a:ext cx="654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763000" cy="229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3"/>
          <p:cNvSpPr>
            <a:spLocks noChangeArrowheads="1"/>
          </p:cNvSpPr>
          <p:nvPr/>
        </p:nvSpPr>
        <p:spPr bwMode="auto">
          <a:xfrm>
            <a:off x="220663" y="3733800"/>
            <a:ext cx="880586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Апликационната форма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предадена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този потребител по време на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периода на договориране,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преди да бъде подписан договорът за финансиране. Този потребител има възможността да поиска промени в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апликационната форма,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той е единственият потребител, който може да прави промени в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нея,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създава и попълва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проектни отчети и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 прави промени в раздела „Допълнителна информация“. Ето защо е важно да се уверите, че Водещият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Бенефициент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наистина желае тази промяна, поради което е необходимо </a:t>
            </a:r>
            <a:r>
              <a:rPr lang="ru-RU" altLang="en-US" sz="1600" dirty="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легалният </a:t>
            </a:r>
            <a:r>
              <a:rPr lang="ru-RU" altLang="en-US" sz="1600" dirty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представител да подаде официално (подписано) искане относно </a:t>
            </a:r>
            <a:r>
              <a:rPr lang="ru-RU" altLang="en-US" sz="160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това </a:t>
            </a:r>
            <a:r>
              <a:rPr lang="ru-RU" altLang="en-US" sz="1600" smtClean="0"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запитване.</a:t>
            </a:r>
            <a:endParaRPr lang="ro-RO" altLang="en-US" sz="1600" dirty="0">
              <a:latin typeface="Trebuchet MS" panose="020B0603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78979"/>
      </p:ext>
    </p:extLst>
  </p:cSld>
  <p:clrMapOvr>
    <a:masterClrMapping/>
  </p:clrMapOvr>
  <p:transition advTm="15000">
    <p:cover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751" y="228600"/>
            <a:ext cx="7658849" cy="990088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en-US" sz="2400" b="1" dirty="0">
                <a:solidFill>
                  <a:srgbClr val="FF0000"/>
                </a:solidFill>
                <a:latin typeface="Trebuchet MS" pitchFamily="34" charset="0"/>
              </a:rPr>
            </a:br>
            <a:r>
              <a:rPr lang="ru-RU" sz="2400" b="1" dirty="0">
                <a:solidFill>
                  <a:srgbClr val="FF0000"/>
                </a:solidFill>
                <a:latin typeface="Trebuchet MS" pitchFamily="34" charset="0"/>
              </a:rPr>
              <a:t>Следващи стъпки </a:t>
            </a:r>
            <a:r>
              <a:rPr lang="ru-RU" sz="2400" b="1" dirty="0" smtClean="0">
                <a:solidFill>
                  <a:srgbClr val="FF0000"/>
                </a:solidFill>
                <a:latin typeface="Trebuchet MS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rebuchet MS" pitchFamily="34" charset="0"/>
              </a:rPr>
            </a:br>
            <a:r>
              <a:rPr lang="ru-RU" sz="2400" b="1" dirty="0">
                <a:solidFill>
                  <a:srgbClr val="FF0000"/>
                </a:solidFill>
                <a:latin typeface="Trebuchet MS" pitchFamily="34" charset="0"/>
              </a:rPr>
              <a:t>Д</a:t>
            </a:r>
            <a:r>
              <a:rPr lang="ru-RU" sz="2400" b="1" dirty="0" smtClean="0">
                <a:solidFill>
                  <a:srgbClr val="FF0000"/>
                </a:solidFill>
                <a:latin typeface="Trebuchet MS" pitchFamily="34" charset="0"/>
              </a:rPr>
              <a:t>екември 2022 </a:t>
            </a:r>
            <a:r>
              <a:rPr lang="ru-RU" sz="2400" b="1" dirty="0">
                <a:solidFill>
                  <a:srgbClr val="FF0000"/>
                </a:solidFill>
                <a:latin typeface="Trebuchet MS" pitchFamily="34" charset="0"/>
              </a:rPr>
              <a:t>– Д</a:t>
            </a:r>
            <a:r>
              <a:rPr lang="ru-RU" sz="2400" b="1" dirty="0" smtClean="0">
                <a:solidFill>
                  <a:srgbClr val="FF0000"/>
                </a:solidFill>
                <a:latin typeface="Trebuchet MS" pitchFamily="34" charset="0"/>
              </a:rPr>
              <a:t>екември 2023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68" y="2057400"/>
            <a:ext cx="8487183" cy="4389120"/>
          </a:xfrm>
        </p:spPr>
        <p:txBody>
          <a:bodyPr/>
          <a:lstStyle/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Разработване и одобрение на план за действие за закриване на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Програмата Интеррег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V-A Румъния-България (включените структури и техните отговорности, индикативен календар със срокове за безпроблемно закриване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);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Оценка на ранен етап на завършване на рискови операции/проекти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</a:t>
            </a: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lvl="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 на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един по-късен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етап изготвяне на списъка с проекти, изложени на риск от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незавършване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(списъкът с проекти, които не са завършени през декември 2023 г., но се очаква да бъдат завършени на финален етап - със собствената финансова подкрепа на бенефициентите - и списък с нефункционални проекти)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  <a:endParaRPr lang="en-GB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0" lvl="0" indent="0" algn="just">
              <a:buNone/>
            </a:pPr>
            <a:endParaRPr lang="en-GB" sz="2400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67" y="1195597"/>
            <a:ext cx="1191034" cy="79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914400"/>
          </a:xfrm>
        </p:spPr>
        <p:txBody>
          <a:bodyPr/>
          <a:lstStyle/>
          <a:p>
            <a:r>
              <a:rPr lang="en-US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ru-RU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приключване </a:t>
            </a:r>
            <a: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2014-2020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678363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rebuchet MS" panose="020B0603020202020204" pitchFamily="34" charset="0"/>
              </a:rPr>
              <a:t>В случай на сериозна недостатъчност (&lt;65% от целевата стойност в съответствие с критериите, посочени в член 6, параграфи (3) и (4) от Регламент за изпълнение (ЕС) № 215/2014 на Комисията за постигане на целите, свързани само финансовите показатели, показателите за резултатите и ключовите етапи на изпълнение могат да доведат до финансови корекции, ако са изпълнени условията, посочени в член 22, параграф (7) от РОР;</a:t>
            </a:r>
            <a:endParaRPr lang="en-US" sz="2000" dirty="0" smtClean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В случай на нефункционални операции - може да се приложи финансова корекция, ако резултатите (за рамката на изпълнението) не бъдат представени до 15 февруари 2026 г.</a:t>
            </a:r>
            <a:endParaRPr lang="en-US" sz="20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46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457200" y="2667000"/>
            <a:ext cx="8229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3600" b="1" dirty="0" smtClean="0">
                <a:solidFill>
                  <a:srgbClr val="1F497D"/>
                </a:solidFill>
                <a:latin typeface="Trebuchet MS" pitchFamily="34" charset="0"/>
              </a:rPr>
              <a:t>Благодарим </a:t>
            </a:r>
            <a:r>
              <a:rPr lang="bg-BG" sz="3600" b="1" dirty="0">
                <a:solidFill>
                  <a:srgbClr val="1F497D"/>
                </a:solidFill>
                <a:latin typeface="Trebuchet MS" pitchFamily="34" charset="0"/>
              </a:rPr>
              <a:t>за </a:t>
            </a:r>
            <a:r>
              <a:rPr lang="bg-BG" sz="3600" b="1" dirty="0" smtClean="0">
                <a:solidFill>
                  <a:srgbClr val="1F497D"/>
                </a:solidFill>
                <a:latin typeface="Trebuchet MS" pitchFamily="34" charset="0"/>
              </a:rPr>
              <a:t>Вашето внимание!</a:t>
            </a:r>
            <a:endParaRPr lang="en-US" sz="3600" b="1" dirty="0" smtClean="0">
              <a:solidFill>
                <a:srgbClr val="1F497D"/>
              </a:solidFill>
              <a:latin typeface="Trebuchet MS" pitchFamily="34" charset="0"/>
            </a:endParaRPr>
          </a:p>
          <a:p>
            <a:pPr algn="ctr"/>
            <a:endParaRPr lang="en-US" sz="3600" b="1" dirty="0" smtClean="0">
              <a:solidFill>
                <a:srgbClr val="1F497D"/>
              </a:solidFill>
              <a:latin typeface="Trebuchet MS" pitchFamily="34" charset="0"/>
            </a:endParaRPr>
          </a:p>
          <a:p>
            <a:pPr algn="ctr"/>
            <a:r>
              <a:rPr lang="en-US" sz="3600" b="1" dirty="0">
                <a:solidFill>
                  <a:srgbClr val="1F497D"/>
                </a:solidFill>
                <a:latin typeface="Trebuchet MS" pitchFamily="34" charset="0"/>
                <a:hlinkClick r:id="rId3"/>
              </a:rPr>
              <a:t>https</a:t>
            </a:r>
            <a:r>
              <a:rPr lang="en-US" sz="3600" b="1" dirty="0" smtClean="0">
                <a:solidFill>
                  <a:srgbClr val="1F497D"/>
                </a:solidFill>
                <a:latin typeface="Trebuchet MS" pitchFamily="34" charset="0"/>
                <a:hlinkClick r:id="rId3"/>
              </a:rPr>
              <a:t>://www.interregrobg.eu/en/</a:t>
            </a:r>
            <a:endParaRPr lang="en-US" sz="3600" b="1" dirty="0" smtClean="0">
              <a:solidFill>
                <a:srgbClr val="1F497D"/>
              </a:solidFill>
              <a:latin typeface="Trebuchet MS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33479"/>
            <a:ext cx="5791200" cy="11618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589" y="254899"/>
            <a:ext cx="1795211" cy="12404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4648200"/>
            <a:ext cx="3429000" cy="153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85625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71447"/>
            <a:ext cx="8534401" cy="4525963"/>
          </a:xfrm>
        </p:spPr>
        <p:txBody>
          <a:bodyPr/>
          <a:lstStyle/>
          <a:p>
            <a:pPr marL="355600" indent="0" algn="just">
              <a:buNone/>
            </a:pPr>
            <a:r>
              <a:rPr lang="bg-BG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Правен </a:t>
            </a:r>
            <a:r>
              <a:rPr lang="bg-BG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контекст, </a:t>
            </a:r>
            <a:r>
              <a:rPr lang="bg-BG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според действащото </a:t>
            </a:r>
            <a:r>
              <a:rPr lang="bg-BG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законодателство</a:t>
            </a:r>
          </a:p>
          <a:p>
            <a:pPr marL="355600" indent="0" algn="just">
              <a:buNone/>
            </a:pPr>
            <a:endParaRPr lang="bg-BG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355600" indent="0" algn="just">
              <a:buNone/>
            </a:pPr>
            <a:endParaRPr lang="bg-BG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355600" indent="0" algn="just">
              <a:buNone/>
            </a:pPr>
            <a:r>
              <a:rPr lang="bg-BG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1.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Инструкции относно приключването на оперативната програма (2014-2020 г.) 2021/C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417/01)</a:t>
            </a:r>
          </a:p>
          <a:p>
            <a:pPr marL="355600" indent="0" algn="just">
              <a:buNone/>
            </a:pPr>
            <a:endParaRPr lang="ru-RU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355600" indent="0" algn="just">
              <a:buNone/>
            </a:pPr>
            <a:endParaRPr lang="ru-RU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355600" indent="0" algn="just">
              <a:buNone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2.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ИЗВЪНРЕДНА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НАРЕДБА бр. 36 от 17 май 2023 г. относно установяване на общата рамка за приключване на оперативните програми, финансирани през програмен период 2014-2020 г.</a:t>
            </a: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609600"/>
            <a:ext cx="8077200" cy="87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</a:t>
            </a:r>
            <a:r>
              <a:rPr lang="ru-RU" sz="2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приключване</a:t>
            </a:r>
          </a:p>
        </p:txBody>
      </p:sp>
    </p:spTree>
    <p:extLst>
      <p:ext uri="{BB962C8B-B14F-4D97-AF65-F5344CB8AC3E}">
        <p14:creationId xmlns:p14="http://schemas.microsoft.com/office/powerpoint/2010/main" val="118984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71447"/>
            <a:ext cx="8534401" cy="4525963"/>
          </a:xfrm>
        </p:spPr>
        <p:txBody>
          <a:bodyPr/>
          <a:lstStyle/>
          <a:p>
            <a:pPr marL="533400" indent="-177800" algn="just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Съвместният секретариат да извърши проверките и да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изпрати финалните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доклади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на проектите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на УО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 </a:t>
            </a:r>
          </a:p>
          <a:p>
            <a:pPr marL="533400" indent="-177800" algn="just"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УО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д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а провери, оторизира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 плати финалните доклади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на проектите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; </a:t>
            </a: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533400" indent="-177800" algn="just"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Сертифициращият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Орган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да подаде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към ЕК окончателното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искане за междинно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плащане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</a:p>
          <a:p>
            <a:pPr marL="0" indent="0" algn="just">
              <a:spcBef>
                <a:spcPts val="1800"/>
              </a:spcBef>
              <a:buNone/>
            </a:pP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Като се има предвид краткият период от време за подаване на окончателното искане за междинно плащане, многобройните стъпки, които трябва да бъдат 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предприети 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структурите 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участващи в този процес, структурите на програмата препоръчват и насърчават бенефициентите по програмата да докладват сумите за възстановяване възможно най-скоро</a:t>
            </a:r>
            <a:r>
              <a:rPr lang="it-IT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  <a:endParaRPr lang="en-US" sz="20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533400" indent="-177800">
              <a:buFont typeface="Courier New" panose="02070309020205020404" pitchFamily="49" charset="0"/>
              <a:buChar char="o"/>
            </a:pP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57200" y="609600"/>
            <a:ext cx="8077200" cy="87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</a:t>
            </a:r>
            <a:r>
              <a:rPr lang="ru-RU" sz="2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приключване 2014-2020</a:t>
            </a:r>
          </a:p>
        </p:txBody>
      </p:sp>
    </p:spTree>
    <p:extLst>
      <p:ext uri="{BB962C8B-B14F-4D97-AF65-F5344CB8AC3E}">
        <p14:creationId xmlns:p14="http://schemas.microsoft.com/office/powerpoint/2010/main" val="153869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5237935"/>
          </a:xfrm>
        </p:spPr>
        <p:txBody>
          <a:bodyPr/>
          <a:lstStyle/>
          <a:p>
            <a:pPr marL="0" indent="0" algn="just">
              <a:buNone/>
            </a:pPr>
            <a:r>
              <a:rPr lang="bg-BG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Финалното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искане за междинно плащане (за последната 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счетоводна отчетна 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година - 1 юли 2023 г. до 30 юни 2024 г.) трябва да бъде подадено до ЕК до 30 юни 2024 г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  <a:endParaRPr lang="en-US" sz="20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20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Разходите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, които не са включени в окончателното искане за междинно плащане, поради закъснения на бенефициентите, ще бъдат поети от водещите партньори и партньорите от техния собствен бюджет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.</a:t>
            </a:r>
            <a:endParaRPr lang="en-US" sz="20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en-US" sz="20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Ще бъдат определени срокове, които трябва да се спазват от бенефициентите, свързани с искането за валидиране на разходите от 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ПНК, </a:t>
            </a:r>
            <a:r>
              <a:rPr lang="ru-RU" sz="2000" b="1" dirty="0">
                <a:solidFill>
                  <a:srgbClr val="FF0000"/>
                </a:solidFill>
                <a:latin typeface="Trebuchet MS" panose="020B0603020202020204" pitchFamily="34" charset="0"/>
              </a:rPr>
              <a:t>представянето на окончателните доклади по проекта и </a:t>
            </a:r>
            <a:r>
              <a:rPr lang="ru-RU" sz="20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др.</a:t>
            </a:r>
            <a:endParaRPr lang="en-US" sz="20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219200" y="762000"/>
            <a:ext cx="563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приключване </a:t>
            </a:r>
            <a:r>
              <a:rPr lang="ru-RU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2014-2020</a:t>
            </a:r>
            <a:endParaRPr lang="en-US" sz="3600" b="1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endParaRPr lang="en-US" sz="24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71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589197"/>
            <a:ext cx="8002379" cy="608026"/>
          </a:xfrm>
        </p:spPr>
        <p:txBody>
          <a:bodyPr/>
          <a:lstStyle/>
          <a:p>
            <a: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>
                <a:solidFill>
                  <a:srgbClr val="FF0000"/>
                </a:solidFill>
                <a:latin typeface="Trebuchet MS" panose="020B0603020202020204" pitchFamily="34" charset="0"/>
              </a:rPr>
            </a:br>
            <a:r>
              <a:rPr lang="ru-RU" sz="2800" b="1" dirty="0">
                <a:solidFill>
                  <a:srgbClr val="FF0000"/>
                </a:solidFill>
                <a:latin typeface="Trebuchet MS" panose="020B0603020202020204" pitchFamily="34" charset="0"/>
              </a:rPr>
              <a:t>Ключови дати за приключване </a:t>
            </a:r>
            <a:r>
              <a:rPr lang="ru-RU" sz="28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2014-2020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325374" y="3530066"/>
            <a:ext cx="1004475" cy="609600"/>
          </a:xfrm>
          <a:custGeom>
            <a:avLst/>
            <a:gdLst>
              <a:gd name="connsiteX0" fmla="*/ 0 w 1415305"/>
              <a:gd name="connsiteY0" fmla="*/ 0 h 990714"/>
              <a:gd name="connsiteX1" fmla="*/ 919948 w 1415305"/>
              <a:gd name="connsiteY1" fmla="*/ 0 h 990714"/>
              <a:gd name="connsiteX2" fmla="*/ 1415305 w 1415305"/>
              <a:gd name="connsiteY2" fmla="*/ 495357 h 990714"/>
              <a:gd name="connsiteX3" fmla="*/ 919948 w 1415305"/>
              <a:gd name="connsiteY3" fmla="*/ 990714 h 990714"/>
              <a:gd name="connsiteX4" fmla="*/ 0 w 1415305"/>
              <a:gd name="connsiteY4" fmla="*/ 990714 h 990714"/>
              <a:gd name="connsiteX5" fmla="*/ 495357 w 1415305"/>
              <a:gd name="connsiteY5" fmla="*/ 495357 h 990714"/>
              <a:gd name="connsiteX6" fmla="*/ 0 w 1415305"/>
              <a:gd name="connsiteY6" fmla="*/ 0 h 99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5305" h="990714">
                <a:moveTo>
                  <a:pt x="1415304" y="0"/>
                </a:moveTo>
                <a:lnTo>
                  <a:pt x="1415304" y="643964"/>
                </a:lnTo>
                <a:lnTo>
                  <a:pt x="707653" y="990714"/>
                </a:lnTo>
                <a:lnTo>
                  <a:pt x="1" y="643964"/>
                </a:lnTo>
                <a:lnTo>
                  <a:pt x="1" y="0"/>
                </a:lnTo>
                <a:lnTo>
                  <a:pt x="707653" y="346750"/>
                </a:lnTo>
                <a:lnTo>
                  <a:pt x="1415304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1" tIns="509327" rIns="13970" bIns="5093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15.02.2025</a:t>
            </a:r>
            <a:endParaRPr lang="en-US" sz="16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25375" y="1450860"/>
            <a:ext cx="1004475" cy="685800"/>
          </a:xfrm>
          <a:custGeom>
            <a:avLst/>
            <a:gdLst>
              <a:gd name="connsiteX0" fmla="*/ 0 w 1415305"/>
              <a:gd name="connsiteY0" fmla="*/ 0 h 990714"/>
              <a:gd name="connsiteX1" fmla="*/ 919948 w 1415305"/>
              <a:gd name="connsiteY1" fmla="*/ 0 h 990714"/>
              <a:gd name="connsiteX2" fmla="*/ 1415305 w 1415305"/>
              <a:gd name="connsiteY2" fmla="*/ 495357 h 990714"/>
              <a:gd name="connsiteX3" fmla="*/ 919948 w 1415305"/>
              <a:gd name="connsiteY3" fmla="*/ 990714 h 990714"/>
              <a:gd name="connsiteX4" fmla="*/ 0 w 1415305"/>
              <a:gd name="connsiteY4" fmla="*/ 990714 h 990714"/>
              <a:gd name="connsiteX5" fmla="*/ 495357 w 1415305"/>
              <a:gd name="connsiteY5" fmla="*/ 495357 h 990714"/>
              <a:gd name="connsiteX6" fmla="*/ 0 w 1415305"/>
              <a:gd name="connsiteY6" fmla="*/ 0 h 99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5305" h="990714">
                <a:moveTo>
                  <a:pt x="1415304" y="0"/>
                </a:moveTo>
                <a:lnTo>
                  <a:pt x="1415304" y="643964"/>
                </a:lnTo>
                <a:lnTo>
                  <a:pt x="707653" y="990714"/>
                </a:lnTo>
                <a:lnTo>
                  <a:pt x="1" y="643964"/>
                </a:lnTo>
                <a:lnTo>
                  <a:pt x="1" y="0"/>
                </a:lnTo>
                <a:lnTo>
                  <a:pt x="707653" y="346750"/>
                </a:lnTo>
                <a:lnTo>
                  <a:pt x="1415304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1" tIns="509327" rIns="13970" bIns="5093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solidFill>
                  <a:schemeClr val="tx2">
                    <a:lumMod val="50000"/>
                  </a:schemeClr>
                </a:solidFill>
              </a:rPr>
              <a:t>31.12.2023</a:t>
            </a:r>
            <a:endParaRPr lang="en-US" sz="16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1351476" y="1306398"/>
            <a:ext cx="7339424" cy="1081565"/>
          </a:xfrm>
          <a:custGeom>
            <a:avLst/>
            <a:gdLst>
              <a:gd name="connsiteX0" fmla="*/ 153328 w 919948"/>
              <a:gd name="connsiteY0" fmla="*/ 0 h 7238885"/>
              <a:gd name="connsiteX1" fmla="*/ 766620 w 919948"/>
              <a:gd name="connsiteY1" fmla="*/ 0 h 7238885"/>
              <a:gd name="connsiteX2" fmla="*/ 919948 w 919948"/>
              <a:gd name="connsiteY2" fmla="*/ 153328 h 7238885"/>
              <a:gd name="connsiteX3" fmla="*/ 919948 w 919948"/>
              <a:gd name="connsiteY3" fmla="*/ 7238885 h 7238885"/>
              <a:gd name="connsiteX4" fmla="*/ 919948 w 919948"/>
              <a:gd name="connsiteY4" fmla="*/ 7238885 h 7238885"/>
              <a:gd name="connsiteX5" fmla="*/ 0 w 919948"/>
              <a:gd name="connsiteY5" fmla="*/ 7238885 h 7238885"/>
              <a:gd name="connsiteX6" fmla="*/ 0 w 919948"/>
              <a:gd name="connsiteY6" fmla="*/ 7238885 h 7238885"/>
              <a:gd name="connsiteX7" fmla="*/ 0 w 919948"/>
              <a:gd name="connsiteY7" fmla="*/ 153328 h 7238885"/>
              <a:gd name="connsiteX8" fmla="*/ 153328 w 919948"/>
              <a:gd name="connsiteY8" fmla="*/ 0 h 723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948" h="7238885">
                <a:moveTo>
                  <a:pt x="919948" y="1206510"/>
                </a:moveTo>
                <a:lnTo>
                  <a:pt x="919948" y="6032375"/>
                </a:lnTo>
                <a:cubicBezTo>
                  <a:pt x="919948" y="6698712"/>
                  <a:pt x="911224" y="7238881"/>
                  <a:pt x="900462" y="7238881"/>
                </a:cubicBezTo>
                <a:lnTo>
                  <a:pt x="0" y="7238881"/>
                </a:lnTo>
                <a:lnTo>
                  <a:pt x="0" y="7238881"/>
                </a:lnTo>
                <a:lnTo>
                  <a:pt x="0" y="4"/>
                </a:lnTo>
                <a:lnTo>
                  <a:pt x="0" y="4"/>
                </a:lnTo>
                <a:lnTo>
                  <a:pt x="900462" y="4"/>
                </a:lnTo>
                <a:cubicBezTo>
                  <a:pt x="911224" y="4"/>
                  <a:pt x="919948" y="540173"/>
                  <a:pt x="919948" y="1206510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3" tIns="61418" rIns="61418" bIns="61419" numCol="1" spcCol="1270" anchor="ctr" anchorCtr="0">
            <a:noAutofit/>
          </a:bodyPr>
          <a:lstStyle/>
          <a:p>
            <a:pPr marL="228600" lvl="1" indent="-228600" defTabSz="11557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dirty="0">
                <a:solidFill>
                  <a:srgbClr val="FF0000"/>
                </a:solidFill>
                <a:latin typeface="Trebuchet MS" panose="020B0603020202020204" pitchFamily="34" charset="0"/>
              </a:rPr>
              <a:t>Крайна дата на периода на изпълнение на </a:t>
            </a:r>
            <a:r>
              <a:rPr lang="ru-R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проектите</a:t>
            </a:r>
            <a:endParaRPr lang="en-US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228600" lvl="1" indent="-228600" defTabSz="11557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Крайна </a:t>
            </a:r>
            <a:r>
              <a:rPr lang="ru-RU" dirty="0">
                <a:solidFill>
                  <a:srgbClr val="FF0000"/>
                </a:solidFill>
                <a:latin typeface="Trebuchet MS" panose="020B0603020202020204" pitchFamily="34" charset="0"/>
              </a:rPr>
              <a:t>дата за допустимост на разходите</a:t>
            </a:r>
            <a:endParaRPr lang="en-US" kern="12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44280" y="2596187"/>
            <a:ext cx="1004475" cy="659863"/>
          </a:xfrm>
          <a:custGeom>
            <a:avLst/>
            <a:gdLst>
              <a:gd name="connsiteX0" fmla="*/ 0 w 1415305"/>
              <a:gd name="connsiteY0" fmla="*/ 0 h 990714"/>
              <a:gd name="connsiteX1" fmla="*/ 919948 w 1415305"/>
              <a:gd name="connsiteY1" fmla="*/ 0 h 990714"/>
              <a:gd name="connsiteX2" fmla="*/ 1415305 w 1415305"/>
              <a:gd name="connsiteY2" fmla="*/ 495357 h 990714"/>
              <a:gd name="connsiteX3" fmla="*/ 919948 w 1415305"/>
              <a:gd name="connsiteY3" fmla="*/ 990714 h 990714"/>
              <a:gd name="connsiteX4" fmla="*/ 0 w 1415305"/>
              <a:gd name="connsiteY4" fmla="*/ 990714 h 990714"/>
              <a:gd name="connsiteX5" fmla="*/ 495357 w 1415305"/>
              <a:gd name="connsiteY5" fmla="*/ 495357 h 990714"/>
              <a:gd name="connsiteX6" fmla="*/ 0 w 1415305"/>
              <a:gd name="connsiteY6" fmla="*/ 0 h 99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5305" h="990714">
                <a:moveTo>
                  <a:pt x="1415304" y="0"/>
                </a:moveTo>
                <a:lnTo>
                  <a:pt x="1415304" y="643964"/>
                </a:lnTo>
                <a:lnTo>
                  <a:pt x="707653" y="990714"/>
                </a:lnTo>
                <a:lnTo>
                  <a:pt x="1" y="643964"/>
                </a:lnTo>
                <a:lnTo>
                  <a:pt x="1" y="0"/>
                </a:lnTo>
                <a:lnTo>
                  <a:pt x="707653" y="346750"/>
                </a:lnTo>
                <a:lnTo>
                  <a:pt x="1415304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1" tIns="509327" rIns="13970" bIns="5093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30.06.2024</a:t>
            </a:r>
            <a:endParaRPr lang="en-US" sz="16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348755" y="2479254"/>
            <a:ext cx="7339424" cy="831282"/>
          </a:xfrm>
          <a:custGeom>
            <a:avLst/>
            <a:gdLst>
              <a:gd name="connsiteX0" fmla="*/ 153328 w 919948"/>
              <a:gd name="connsiteY0" fmla="*/ 0 h 7238885"/>
              <a:gd name="connsiteX1" fmla="*/ 766620 w 919948"/>
              <a:gd name="connsiteY1" fmla="*/ 0 h 7238885"/>
              <a:gd name="connsiteX2" fmla="*/ 919948 w 919948"/>
              <a:gd name="connsiteY2" fmla="*/ 153328 h 7238885"/>
              <a:gd name="connsiteX3" fmla="*/ 919948 w 919948"/>
              <a:gd name="connsiteY3" fmla="*/ 7238885 h 7238885"/>
              <a:gd name="connsiteX4" fmla="*/ 919948 w 919948"/>
              <a:gd name="connsiteY4" fmla="*/ 7238885 h 7238885"/>
              <a:gd name="connsiteX5" fmla="*/ 0 w 919948"/>
              <a:gd name="connsiteY5" fmla="*/ 7238885 h 7238885"/>
              <a:gd name="connsiteX6" fmla="*/ 0 w 919948"/>
              <a:gd name="connsiteY6" fmla="*/ 7238885 h 7238885"/>
              <a:gd name="connsiteX7" fmla="*/ 0 w 919948"/>
              <a:gd name="connsiteY7" fmla="*/ 153328 h 7238885"/>
              <a:gd name="connsiteX8" fmla="*/ 153328 w 919948"/>
              <a:gd name="connsiteY8" fmla="*/ 0 h 723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948" h="7238885">
                <a:moveTo>
                  <a:pt x="919948" y="1206510"/>
                </a:moveTo>
                <a:lnTo>
                  <a:pt x="919948" y="6032375"/>
                </a:lnTo>
                <a:cubicBezTo>
                  <a:pt x="919948" y="6698712"/>
                  <a:pt x="911224" y="7238881"/>
                  <a:pt x="900462" y="7238881"/>
                </a:cubicBezTo>
                <a:lnTo>
                  <a:pt x="0" y="7238881"/>
                </a:lnTo>
                <a:lnTo>
                  <a:pt x="0" y="7238881"/>
                </a:lnTo>
                <a:lnTo>
                  <a:pt x="0" y="4"/>
                </a:lnTo>
                <a:lnTo>
                  <a:pt x="0" y="4"/>
                </a:lnTo>
                <a:lnTo>
                  <a:pt x="900462" y="4"/>
                </a:lnTo>
                <a:cubicBezTo>
                  <a:pt x="911224" y="4"/>
                  <a:pt x="919948" y="540173"/>
                  <a:pt x="919948" y="1206510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3" tIns="61418" rIns="61418" bIns="61419" numCol="1" spcCol="1270" anchor="ctr" anchorCtr="0">
            <a:noAutofit/>
          </a:bodyPr>
          <a:lstStyle/>
          <a:p>
            <a:pPr marL="228600" lvl="1" indent="-228600" defTabSz="11557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Крайният </a:t>
            </a:r>
            <a:r>
              <a:rPr lang="ru-RU" dirty="0">
                <a:solidFill>
                  <a:srgbClr val="FF0000"/>
                </a:solidFill>
                <a:latin typeface="Trebuchet MS" panose="020B0603020202020204" pitchFamily="34" charset="0"/>
              </a:rPr>
              <a:t>срок за подаване на окончателното искане за междинно плащане от структурите на Програмата</a:t>
            </a:r>
            <a:endParaRPr lang="en-US" sz="2600" kern="1200" dirty="0"/>
          </a:p>
        </p:txBody>
      </p:sp>
      <p:sp>
        <p:nvSpPr>
          <p:cNvPr id="30" name="Freeform 29"/>
          <p:cNvSpPr/>
          <p:nvPr/>
        </p:nvSpPr>
        <p:spPr>
          <a:xfrm>
            <a:off x="1348755" y="3401827"/>
            <a:ext cx="7347733" cy="737839"/>
          </a:xfrm>
          <a:custGeom>
            <a:avLst/>
            <a:gdLst>
              <a:gd name="connsiteX0" fmla="*/ 153328 w 919948"/>
              <a:gd name="connsiteY0" fmla="*/ 0 h 7238885"/>
              <a:gd name="connsiteX1" fmla="*/ 766620 w 919948"/>
              <a:gd name="connsiteY1" fmla="*/ 0 h 7238885"/>
              <a:gd name="connsiteX2" fmla="*/ 919948 w 919948"/>
              <a:gd name="connsiteY2" fmla="*/ 153328 h 7238885"/>
              <a:gd name="connsiteX3" fmla="*/ 919948 w 919948"/>
              <a:gd name="connsiteY3" fmla="*/ 7238885 h 7238885"/>
              <a:gd name="connsiteX4" fmla="*/ 919948 w 919948"/>
              <a:gd name="connsiteY4" fmla="*/ 7238885 h 7238885"/>
              <a:gd name="connsiteX5" fmla="*/ 0 w 919948"/>
              <a:gd name="connsiteY5" fmla="*/ 7238885 h 7238885"/>
              <a:gd name="connsiteX6" fmla="*/ 0 w 919948"/>
              <a:gd name="connsiteY6" fmla="*/ 7238885 h 7238885"/>
              <a:gd name="connsiteX7" fmla="*/ 0 w 919948"/>
              <a:gd name="connsiteY7" fmla="*/ 153328 h 7238885"/>
              <a:gd name="connsiteX8" fmla="*/ 153328 w 919948"/>
              <a:gd name="connsiteY8" fmla="*/ 0 h 723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948" h="7238885">
                <a:moveTo>
                  <a:pt x="919948" y="1206510"/>
                </a:moveTo>
                <a:lnTo>
                  <a:pt x="919948" y="6032375"/>
                </a:lnTo>
                <a:cubicBezTo>
                  <a:pt x="919948" y="6698712"/>
                  <a:pt x="911224" y="7238881"/>
                  <a:pt x="900462" y="7238881"/>
                </a:cubicBezTo>
                <a:lnTo>
                  <a:pt x="0" y="7238881"/>
                </a:lnTo>
                <a:lnTo>
                  <a:pt x="0" y="7238881"/>
                </a:lnTo>
                <a:lnTo>
                  <a:pt x="0" y="4"/>
                </a:lnTo>
                <a:lnTo>
                  <a:pt x="0" y="4"/>
                </a:lnTo>
                <a:lnTo>
                  <a:pt x="900462" y="4"/>
                </a:lnTo>
                <a:cubicBezTo>
                  <a:pt x="911224" y="4"/>
                  <a:pt x="919948" y="540173"/>
                  <a:pt x="919948" y="1206510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3" tIns="61418" rIns="61418" bIns="61419" numCol="1" spcCol="1270" anchor="ctr" anchorCtr="0">
            <a:noAutofit/>
          </a:bodyPr>
          <a:lstStyle/>
          <a:p>
            <a:pPr marL="228600" lvl="1" indent="-228600" defTabSz="11557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dirty="0" smtClean="0">
                <a:latin typeface="Trebuchet MS" panose="020B0603020202020204" pitchFamily="34" charset="0"/>
              </a:rPr>
              <a:t>Краен </a:t>
            </a:r>
            <a:r>
              <a:rPr lang="ru-RU" dirty="0">
                <a:latin typeface="Trebuchet MS" panose="020B0603020202020204" pitchFamily="34" charset="0"/>
              </a:rPr>
              <a:t>срок за подаване на </a:t>
            </a:r>
            <a:r>
              <a:rPr lang="ru-RU" dirty="0" smtClean="0">
                <a:latin typeface="Trebuchet MS" panose="020B0603020202020204" pitchFamily="34" charset="0"/>
              </a:rPr>
              <a:t>документи за приключване</a:t>
            </a:r>
            <a:endParaRPr lang="en-US" sz="2600" kern="1200" dirty="0"/>
          </a:p>
        </p:txBody>
      </p:sp>
      <p:sp>
        <p:nvSpPr>
          <p:cNvPr id="32" name="Freeform 31"/>
          <p:cNvSpPr/>
          <p:nvPr/>
        </p:nvSpPr>
        <p:spPr>
          <a:xfrm>
            <a:off x="325373" y="4495800"/>
            <a:ext cx="1004475" cy="570033"/>
          </a:xfrm>
          <a:custGeom>
            <a:avLst/>
            <a:gdLst>
              <a:gd name="connsiteX0" fmla="*/ 0 w 1415305"/>
              <a:gd name="connsiteY0" fmla="*/ 0 h 990714"/>
              <a:gd name="connsiteX1" fmla="*/ 919948 w 1415305"/>
              <a:gd name="connsiteY1" fmla="*/ 0 h 990714"/>
              <a:gd name="connsiteX2" fmla="*/ 1415305 w 1415305"/>
              <a:gd name="connsiteY2" fmla="*/ 495357 h 990714"/>
              <a:gd name="connsiteX3" fmla="*/ 919948 w 1415305"/>
              <a:gd name="connsiteY3" fmla="*/ 990714 h 990714"/>
              <a:gd name="connsiteX4" fmla="*/ 0 w 1415305"/>
              <a:gd name="connsiteY4" fmla="*/ 990714 h 990714"/>
              <a:gd name="connsiteX5" fmla="*/ 495357 w 1415305"/>
              <a:gd name="connsiteY5" fmla="*/ 495357 h 990714"/>
              <a:gd name="connsiteX6" fmla="*/ 0 w 1415305"/>
              <a:gd name="connsiteY6" fmla="*/ 0 h 99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5305" h="990714">
                <a:moveTo>
                  <a:pt x="1415304" y="0"/>
                </a:moveTo>
                <a:lnTo>
                  <a:pt x="1415304" y="643964"/>
                </a:lnTo>
                <a:lnTo>
                  <a:pt x="707653" y="990714"/>
                </a:lnTo>
                <a:lnTo>
                  <a:pt x="1" y="643964"/>
                </a:lnTo>
                <a:lnTo>
                  <a:pt x="1" y="0"/>
                </a:lnTo>
                <a:lnTo>
                  <a:pt x="707653" y="346750"/>
                </a:lnTo>
                <a:lnTo>
                  <a:pt x="1415304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1" tIns="509327" rIns="13970" bIns="5093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01.01.202415.02.2026</a:t>
            </a:r>
            <a:endParaRPr lang="en-US" sz="16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1340843" y="4307355"/>
            <a:ext cx="7355645" cy="1362749"/>
          </a:xfrm>
          <a:custGeom>
            <a:avLst/>
            <a:gdLst>
              <a:gd name="connsiteX0" fmla="*/ 153328 w 919948"/>
              <a:gd name="connsiteY0" fmla="*/ 0 h 7238885"/>
              <a:gd name="connsiteX1" fmla="*/ 766620 w 919948"/>
              <a:gd name="connsiteY1" fmla="*/ 0 h 7238885"/>
              <a:gd name="connsiteX2" fmla="*/ 919948 w 919948"/>
              <a:gd name="connsiteY2" fmla="*/ 153328 h 7238885"/>
              <a:gd name="connsiteX3" fmla="*/ 919948 w 919948"/>
              <a:gd name="connsiteY3" fmla="*/ 7238885 h 7238885"/>
              <a:gd name="connsiteX4" fmla="*/ 919948 w 919948"/>
              <a:gd name="connsiteY4" fmla="*/ 7238885 h 7238885"/>
              <a:gd name="connsiteX5" fmla="*/ 0 w 919948"/>
              <a:gd name="connsiteY5" fmla="*/ 7238885 h 7238885"/>
              <a:gd name="connsiteX6" fmla="*/ 0 w 919948"/>
              <a:gd name="connsiteY6" fmla="*/ 7238885 h 7238885"/>
              <a:gd name="connsiteX7" fmla="*/ 0 w 919948"/>
              <a:gd name="connsiteY7" fmla="*/ 153328 h 7238885"/>
              <a:gd name="connsiteX8" fmla="*/ 153328 w 919948"/>
              <a:gd name="connsiteY8" fmla="*/ 0 h 723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948" h="7238885">
                <a:moveTo>
                  <a:pt x="919948" y="1206510"/>
                </a:moveTo>
                <a:lnTo>
                  <a:pt x="919948" y="6032375"/>
                </a:lnTo>
                <a:cubicBezTo>
                  <a:pt x="919948" y="6698712"/>
                  <a:pt x="911224" y="7238881"/>
                  <a:pt x="900462" y="7238881"/>
                </a:cubicBezTo>
                <a:lnTo>
                  <a:pt x="0" y="7238881"/>
                </a:lnTo>
                <a:lnTo>
                  <a:pt x="0" y="7238881"/>
                </a:lnTo>
                <a:lnTo>
                  <a:pt x="0" y="4"/>
                </a:lnTo>
                <a:lnTo>
                  <a:pt x="0" y="4"/>
                </a:lnTo>
                <a:lnTo>
                  <a:pt x="900462" y="4"/>
                </a:lnTo>
                <a:cubicBezTo>
                  <a:pt x="911224" y="4"/>
                  <a:pt x="919948" y="540173"/>
                  <a:pt x="919948" y="1206510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3" tIns="61418" rIns="61418" bIns="61419" numCol="1" spcCol="1270" anchor="ctr" anchorCtr="0">
            <a:noAutofit/>
          </a:bodyPr>
          <a:lstStyle/>
          <a:p>
            <a:pPr marL="228600" lvl="1" indent="-228600" algn="just" defTabSz="1155700">
              <a:spcAft>
                <a:spcPct val="15000"/>
              </a:spcAft>
              <a:buChar char="••"/>
            </a:pPr>
            <a:r>
              <a:rPr lang="ru-RU" dirty="0">
                <a:latin typeface="Trebuchet MS" panose="020B0603020202020204" pitchFamily="34" charset="0"/>
              </a:rPr>
              <a:t>Краен срок за бенефициентите на нефункционални проекти за физическо завършване или пълно изпълнение </a:t>
            </a:r>
            <a:r>
              <a:rPr lang="ru-RU" dirty="0" smtClean="0">
                <a:latin typeface="Trebuchet MS" panose="020B0603020202020204" pitchFamily="34" charset="0"/>
              </a:rPr>
              <a:t>на нефункционални </a:t>
            </a:r>
            <a:r>
              <a:rPr lang="ru-RU" dirty="0">
                <a:latin typeface="Trebuchet MS" panose="020B0603020202020204" pitchFamily="34" charset="0"/>
              </a:rPr>
              <a:t>операции от техния собствен бюджет</a:t>
            </a:r>
            <a:endParaRPr lang="en-US" sz="2600" kern="1200" dirty="0"/>
          </a:p>
        </p:txBody>
      </p:sp>
      <p:sp>
        <p:nvSpPr>
          <p:cNvPr id="34" name="Freeform 33"/>
          <p:cNvSpPr/>
          <p:nvPr/>
        </p:nvSpPr>
        <p:spPr>
          <a:xfrm>
            <a:off x="325372" y="5749379"/>
            <a:ext cx="1004475" cy="657485"/>
          </a:xfrm>
          <a:custGeom>
            <a:avLst/>
            <a:gdLst>
              <a:gd name="connsiteX0" fmla="*/ 0 w 1415305"/>
              <a:gd name="connsiteY0" fmla="*/ 0 h 990714"/>
              <a:gd name="connsiteX1" fmla="*/ 919948 w 1415305"/>
              <a:gd name="connsiteY1" fmla="*/ 0 h 990714"/>
              <a:gd name="connsiteX2" fmla="*/ 1415305 w 1415305"/>
              <a:gd name="connsiteY2" fmla="*/ 495357 h 990714"/>
              <a:gd name="connsiteX3" fmla="*/ 919948 w 1415305"/>
              <a:gd name="connsiteY3" fmla="*/ 990714 h 990714"/>
              <a:gd name="connsiteX4" fmla="*/ 0 w 1415305"/>
              <a:gd name="connsiteY4" fmla="*/ 990714 h 990714"/>
              <a:gd name="connsiteX5" fmla="*/ 495357 w 1415305"/>
              <a:gd name="connsiteY5" fmla="*/ 495357 h 990714"/>
              <a:gd name="connsiteX6" fmla="*/ 0 w 1415305"/>
              <a:gd name="connsiteY6" fmla="*/ 0 h 99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15305" h="990714">
                <a:moveTo>
                  <a:pt x="1415304" y="0"/>
                </a:moveTo>
                <a:lnTo>
                  <a:pt x="1415304" y="643964"/>
                </a:lnTo>
                <a:lnTo>
                  <a:pt x="707653" y="990714"/>
                </a:lnTo>
                <a:lnTo>
                  <a:pt x="1" y="643964"/>
                </a:lnTo>
                <a:lnTo>
                  <a:pt x="1" y="0"/>
                </a:lnTo>
                <a:lnTo>
                  <a:pt x="707653" y="346750"/>
                </a:lnTo>
                <a:lnTo>
                  <a:pt x="1415304" y="0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1" tIns="509327" rIns="13970" bIns="509328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chemeClr val="tx2">
                    <a:lumMod val="50000"/>
                  </a:schemeClr>
                </a:solidFill>
              </a:rPr>
              <a:t>15.02.2026</a:t>
            </a:r>
            <a:endParaRPr lang="en-US" sz="1600" b="1" kern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1348755" y="5670104"/>
            <a:ext cx="7339424" cy="1187896"/>
          </a:xfrm>
          <a:custGeom>
            <a:avLst/>
            <a:gdLst>
              <a:gd name="connsiteX0" fmla="*/ 153328 w 919948"/>
              <a:gd name="connsiteY0" fmla="*/ 0 h 7238885"/>
              <a:gd name="connsiteX1" fmla="*/ 766620 w 919948"/>
              <a:gd name="connsiteY1" fmla="*/ 0 h 7238885"/>
              <a:gd name="connsiteX2" fmla="*/ 919948 w 919948"/>
              <a:gd name="connsiteY2" fmla="*/ 153328 h 7238885"/>
              <a:gd name="connsiteX3" fmla="*/ 919948 w 919948"/>
              <a:gd name="connsiteY3" fmla="*/ 7238885 h 7238885"/>
              <a:gd name="connsiteX4" fmla="*/ 919948 w 919948"/>
              <a:gd name="connsiteY4" fmla="*/ 7238885 h 7238885"/>
              <a:gd name="connsiteX5" fmla="*/ 0 w 919948"/>
              <a:gd name="connsiteY5" fmla="*/ 7238885 h 7238885"/>
              <a:gd name="connsiteX6" fmla="*/ 0 w 919948"/>
              <a:gd name="connsiteY6" fmla="*/ 7238885 h 7238885"/>
              <a:gd name="connsiteX7" fmla="*/ 0 w 919948"/>
              <a:gd name="connsiteY7" fmla="*/ 153328 h 7238885"/>
              <a:gd name="connsiteX8" fmla="*/ 153328 w 919948"/>
              <a:gd name="connsiteY8" fmla="*/ 0 h 7238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9948" h="7238885">
                <a:moveTo>
                  <a:pt x="919948" y="1206510"/>
                </a:moveTo>
                <a:lnTo>
                  <a:pt x="919948" y="6032375"/>
                </a:lnTo>
                <a:cubicBezTo>
                  <a:pt x="919948" y="6698712"/>
                  <a:pt x="911224" y="7238881"/>
                  <a:pt x="900462" y="7238881"/>
                </a:cubicBezTo>
                <a:lnTo>
                  <a:pt x="0" y="7238881"/>
                </a:lnTo>
                <a:lnTo>
                  <a:pt x="0" y="7238881"/>
                </a:lnTo>
                <a:lnTo>
                  <a:pt x="0" y="4"/>
                </a:lnTo>
                <a:lnTo>
                  <a:pt x="0" y="4"/>
                </a:lnTo>
                <a:lnTo>
                  <a:pt x="900462" y="4"/>
                </a:lnTo>
                <a:cubicBezTo>
                  <a:pt x="911224" y="4"/>
                  <a:pt x="919948" y="540173"/>
                  <a:pt x="919948" y="1206510"/>
                </a:cubicBez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4913" tIns="61418" rIns="61418" bIns="61419" numCol="1" spcCol="1270" anchor="ctr" anchorCtr="0">
            <a:noAutofit/>
          </a:bodyPr>
          <a:lstStyle/>
          <a:p>
            <a:pPr marL="228600" lvl="1" indent="-228600" defTabSz="1155700">
              <a:lnSpc>
                <a:spcPct val="90000"/>
              </a:lnSpc>
              <a:spcAft>
                <a:spcPct val="15000"/>
              </a:spcAft>
              <a:buChar char="••"/>
            </a:pPr>
            <a:r>
              <a:rPr lang="ru-RU" dirty="0" smtClean="0">
                <a:latin typeface="Trebuchet MS" panose="020B0603020202020204" pitchFamily="34" charset="0"/>
              </a:rPr>
              <a:t>Възстановяване </a:t>
            </a:r>
            <a:r>
              <a:rPr lang="ru-RU" dirty="0">
                <a:latin typeface="Trebuchet MS" panose="020B0603020202020204" pitchFamily="34" charset="0"/>
              </a:rPr>
              <a:t>на съответните суми </a:t>
            </a:r>
            <a:r>
              <a:rPr lang="bg-BG" dirty="0" smtClean="0">
                <a:latin typeface="Trebuchet MS" panose="020B0603020202020204" pitchFamily="34" charset="0"/>
              </a:rPr>
              <a:t>към</a:t>
            </a:r>
            <a:r>
              <a:rPr lang="ru-RU" dirty="0" smtClean="0">
                <a:latin typeface="Trebuchet MS" panose="020B0603020202020204" pitchFamily="34" charset="0"/>
              </a:rPr>
              <a:t> </a:t>
            </a:r>
            <a:r>
              <a:rPr lang="ru-RU" dirty="0">
                <a:latin typeface="Trebuchet MS" panose="020B0603020202020204" pitchFamily="34" charset="0"/>
              </a:rPr>
              <a:t>бюджета на ЕС, ако </a:t>
            </a:r>
            <a:r>
              <a:rPr lang="ru-RU" dirty="0" smtClean="0">
                <a:latin typeface="Trebuchet MS" panose="020B0603020202020204" pitchFamily="34" charset="0"/>
              </a:rPr>
              <a:t>нефункционалните </a:t>
            </a:r>
            <a:r>
              <a:rPr lang="ru-RU" dirty="0">
                <a:latin typeface="Trebuchet MS" panose="020B0603020202020204" pitchFamily="34" charset="0"/>
              </a:rPr>
              <a:t>операции не </a:t>
            </a:r>
            <a:r>
              <a:rPr lang="ru-RU" dirty="0" smtClean="0">
                <a:latin typeface="Trebuchet MS" panose="020B0603020202020204" pitchFamily="34" charset="0"/>
              </a:rPr>
              <a:t>функционират до </a:t>
            </a:r>
            <a:r>
              <a:rPr lang="ru-RU" dirty="0">
                <a:latin typeface="Trebuchet MS" panose="020B0603020202020204" pitchFamily="34" charset="0"/>
              </a:rPr>
              <a:t>тази дата</a:t>
            </a:r>
            <a:endParaRPr lang="en-US" sz="2600" kern="1200" dirty="0"/>
          </a:p>
        </p:txBody>
      </p:sp>
    </p:spTree>
    <p:extLst>
      <p:ext uri="{BB962C8B-B14F-4D97-AF65-F5344CB8AC3E}">
        <p14:creationId xmlns:p14="http://schemas.microsoft.com/office/powerpoint/2010/main" val="133221480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1096962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bg-BG" sz="2800" b="1" dirty="0">
                <a:solidFill>
                  <a:schemeClr val="tx2"/>
                </a:solidFill>
                <a:latin typeface="Trebuchet MS" panose="020B0603020202020204" pitchFamily="34" charset="0"/>
              </a:rPr>
              <a:t>Нефункционални операции</a:t>
            </a:r>
            <a: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en-US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000" dirty="0">
                <a:latin typeface="Trebuchet MS" panose="020B0603020202020204" pitchFamily="34" charset="0"/>
              </a:rPr>
              <a:t/>
            </a:r>
            <a:br>
              <a:rPr lang="en-US" sz="2000" dirty="0">
                <a:latin typeface="Trebuchet MS" panose="020B0603020202020204" pitchFamily="34" charset="0"/>
              </a:rPr>
            </a:br>
            <a:endParaRPr lang="en-US" sz="2000" b="1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5550424"/>
          </a:xfrm>
        </p:spPr>
        <p:txBody>
          <a:bodyPr/>
          <a:lstStyle/>
          <a:p>
            <a:pPr marL="0" lvl="0" indent="0" algn="just">
              <a:spcBef>
                <a:spcPts val="1200"/>
              </a:spcBef>
              <a:buNone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Изключва разходите от последните сметки за нефункционални операции, освен в следните случаи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: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общите разходи за всяка нефункционална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операция, която </a:t>
            </a:r>
            <a:r>
              <a:rPr lang="ru-RU" sz="2000" dirty="0" smtClean="0">
                <a:solidFill>
                  <a:srgbClr val="FC2812"/>
                </a:solidFill>
                <a:latin typeface="Trebuchet MS" panose="020B0603020202020204" pitchFamily="34" charset="0"/>
              </a:rPr>
              <a:t>надхвърля 1 милион </a:t>
            </a:r>
            <a:r>
              <a:rPr lang="ru-RU" sz="2000" dirty="0">
                <a:solidFill>
                  <a:srgbClr val="FC2812"/>
                </a:solidFill>
                <a:latin typeface="Trebuchet MS" panose="020B0603020202020204" pitchFamily="34" charset="0"/>
              </a:rPr>
              <a:t>евро</a:t>
            </a:r>
            <a:r>
              <a:rPr lang="en-US" sz="2000" dirty="0" smtClean="0">
                <a:solidFill>
                  <a:srgbClr val="FC2812"/>
                </a:solidFill>
                <a:latin typeface="Trebuchet MS" panose="020B0603020202020204" pitchFamily="34" charset="0"/>
              </a:rPr>
              <a:t>;</a:t>
            </a:r>
          </a:p>
          <a:p>
            <a:pPr algn="just"/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Общите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разходи, сертифицирани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пред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Комисията за нефункционални операции, </a:t>
            </a:r>
            <a:r>
              <a:rPr lang="ru-RU" sz="2000" dirty="0">
                <a:solidFill>
                  <a:srgbClr val="FC2812"/>
                </a:solidFill>
                <a:latin typeface="Trebuchet MS" panose="020B0603020202020204" pitchFamily="34" charset="0"/>
              </a:rPr>
              <a:t>не надвишават 10% от общите допустими разходи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(ЕС и национални) на ОП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физически завърши или изпълни изцяло </a:t>
            </a:r>
            <a:r>
              <a:rPr lang="ru-RU" sz="2000" dirty="0">
                <a:solidFill>
                  <a:srgbClr val="003366"/>
                </a:solidFill>
                <a:latin typeface="Trebuchet MS" panose="020B0603020202020204" pitchFamily="34" charset="0"/>
              </a:rPr>
              <a:t>всички такива нефункционални операции и гарантира, че те допринасят за целите на съответните приоритети,</a:t>
            </a:r>
            <a:r>
              <a:rPr lang="ru-RU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ru-RU" sz="2000" u="sng" dirty="0">
                <a:solidFill>
                  <a:srgbClr val="FF0000"/>
                </a:solidFill>
                <a:latin typeface="Trebuchet MS" panose="020B0603020202020204" pitchFamily="34" charset="0"/>
              </a:rPr>
              <a:t>но не по-късно от 15 февруари 2026 </a:t>
            </a:r>
            <a:r>
              <a:rPr lang="ru-RU" sz="2000" dirty="0">
                <a:solidFill>
                  <a:srgbClr val="FF0000"/>
                </a:solidFill>
                <a:latin typeface="Trebuchet MS" panose="020B0603020202020204" pitchFamily="34" charset="0"/>
              </a:rPr>
              <a:t>г. </a:t>
            </a:r>
            <a:r>
              <a:rPr lang="ru-RU" sz="2000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или</a:t>
            </a:r>
            <a:endParaRPr lang="en-US" sz="2000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Възстановява съответните суми </a:t>
            </a:r>
            <a:r>
              <a:rPr lang="ru-RU" sz="2000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в бюджета на ЕС</a:t>
            </a:r>
            <a:r>
              <a:rPr lang="ru-RU" sz="2000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, ако тези операции не проработят до тази дата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>.</a:t>
            </a:r>
            <a:endParaRPr lang="en-US" sz="2000" dirty="0">
              <a:solidFill>
                <a:schemeClr val="tx2">
                  <a:lumMod val="75000"/>
                </a:schemeClr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8229600" cy="1096962"/>
          </a:xfrm>
        </p:spPr>
        <p:txBody>
          <a:bodyPr/>
          <a:lstStyle/>
          <a:p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bg-BG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Неприключени </a:t>
            </a:r>
            <a:r>
              <a:rPr lang="bg-BG" sz="2800" b="1" dirty="0">
                <a:solidFill>
                  <a:schemeClr val="tx2"/>
                </a:solidFill>
                <a:latin typeface="Trebuchet MS" panose="020B0603020202020204" pitchFamily="34" charset="0"/>
              </a:rPr>
              <a:t>операции</a:t>
            </a:r>
            <a: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  <a:t/>
            </a:r>
            <a:br>
              <a:rPr lang="en-US" sz="2800" dirty="0">
                <a:solidFill>
                  <a:schemeClr val="tx2">
                    <a:lumMod val="75000"/>
                  </a:schemeClr>
                </a:solidFill>
                <a:latin typeface="Trebuchet MS" panose="020B0603020202020204" pitchFamily="34" charset="0"/>
              </a:rPr>
            </a:br>
            <a: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8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en-US" sz="2000" dirty="0">
                <a:latin typeface="Trebuchet MS" panose="020B0603020202020204" pitchFamily="34" charset="0"/>
              </a:rPr>
              <a:t/>
            </a:r>
            <a:br>
              <a:rPr lang="en-US" sz="2000" dirty="0">
                <a:latin typeface="Trebuchet MS" panose="020B0603020202020204" pitchFamily="34" charset="0"/>
              </a:rPr>
            </a:br>
            <a:endParaRPr lang="en-US" sz="2000" b="1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5550424"/>
          </a:xfrm>
        </p:spPr>
        <p:txBody>
          <a:bodyPr/>
          <a:lstStyle/>
          <a:p>
            <a:pPr marL="0" lvl="0" indent="0" algn="just">
              <a:spcBef>
                <a:spcPts val="1200"/>
              </a:spcBef>
              <a:buNone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Операция/проект, който не е физически завършен или напълно изпълнен до 31 декември 2023 г. и за който бенефициентите поемат отговорност за пълно постигане на индикаторите и целите от собствения си принос и гарантират тяхната функционалност до 31 декември 2024 г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не е физически завършен до 31 декември 2023 г. и/или не допринася за целите на съответните приоритети</a:t>
            </a:r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>;</a:t>
            </a: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разходите след 31 декември 2023 г. са за сметка на собствения бюджет;</a:t>
            </a:r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/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не е част от категорията на поетапни проекти/операции или на проекти/операции, които са обявени за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нефункционални.</a:t>
            </a:r>
            <a:endParaRPr lang="ru-RU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endParaRPr lang="ru-RU" sz="500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За незавършени проекти могат да се сключват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допълнителни</a:t>
            </a:r>
            <a:r>
              <a:rPr lang="en-US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bg-BG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споразумения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към договорите за финансиране за удължаване на срока на договорите за финансиране, но не по-късно от 31 декември 2024 г</a:t>
            </a:r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409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543800" cy="10160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</a:br>
            <a:r>
              <a:rPr lang="bg-BG" sz="2400" b="1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Финален </a:t>
            </a:r>
            <a:r>
              <a:rPr lang="bg-BG" sz="2400" b="1" dirty="0">
                <a:solidFill>
                  <a:schemeClr val="tx2"/>
                </a:solidFill>
                <a:latin typeface="Trebuchet MS" panose="020B0603020202020204" pitchFamily="34" charset="0"/>
              </a:rPr>
              <a:t>доклад за изпълнението</a:t>
            </a:r>
            <a:endParaRPr lang="en-US" sz="2400" dirty="0">
              <a:latin typeface="Trebuchet MS" panose="020B06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5257800"/>
          </a:xfrm>
        </p:spPr>
        <p:txBody>
          <a:bodyPr/>
          <a:lstStyle/>
          <a:p>
            <a:pPr marL="0" indent="0" algn="just">
              <a:spcBef>
                <a:spcPts val="1200"/>
              </a:spcBef>
              <a:buNone/>
            </a:pPr>
            <a:r>
              <a:rPr lang="bg-BG" sz="2000" b="1" u="sng" dirty="0">
                <a:solidFill>
                  <a:srgbClr val="FF0000"/>
                </a:solidFill>
                <a:latin typeface="Trebuchet MS" panose="020B0603020202020204" pitchFamily="34" charset="0"/>
              </a:rPr>
              <a:t>Структура</a:t>
            </a:r>
            <a:r>
              <a:rPr lang="bg-BG" sz="2000" b="1" u="sng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:</a:t>
            </a:r>
            <a:endParaRPr lang="en-US" sz="2000" b="1" u="sng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</a:pP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Структурата на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финалният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доклад за изпълнение е установена в Приложение 19.1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от Наръчника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за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Изпълнение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на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Проектите.</a:t>
            </a:r>
          </a:p>
          <a:p>
            <a:pPr algn="just">
              <a:spcBef>
                <a:spcPts val="1200"/>
              </a:spcBef>
            </a:pP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Качва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се в системата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eМС, секция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„прикачени файлове“ на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Проектния Доклад свързан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с последния отчетен период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от eМС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и винаги е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придружен </a:t>
            </a:r>
            <a:r>
              <a:rPr lang="ru-RU" sz="1800" dirty="0">
                <a:solidFill>
                  <a:schemeClr val="tx2"/>
                </a:solidFill>
                <a:latin typeface="Trebuchet MS" panose="020B0603020202020204" pitchFamily="34" charset="0"/>
              </a:rPr>
              <a:t>от последния „финансов“ </a:t>
            </a:r>
            <a:r>
              <a:rPr lang="ru-RU" sz="18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доклад;</a:t>
            </a:r>
            <a:endParaRPr lang="en-US" sz="18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marL="0" indent="0" algn="just">
              <a:spcBef>
                <a:spcPts val="1200"/>
              </a:spcBef>
              <a:buNone/>
            </a:pPr>
            <a:r>
              <a:rPr lang="bg-BG" sz="2000" b="1" u="sng" dirty="0">
                <a:solidFill>
                  <a:srgbClr val="FF0000"/>
                </a:solidFill>
                <a:latin typeface="Trebuchet MS" panose="020B0603020202020204" pitchFamily="34" charset="0"/>
              </a:rPr>
              <a:t>Съдържание</a:t>
            </a:r>
            <a:r>
              <a:rPr lang="bg-BG" sz="2000" b="1" u="sng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:</a:t>
            </a:r>
            <a:endParaRPr lang="en-US" sz="2000" b="1" u="sng" dirty="0" smtClean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Описание на дейностите, техните резултати и резултатите за целия период на изпълнение на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проекта</a:t>
            </a:r>
          </a:p>
          <a:p>
            <a:pPr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Принос на проекта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към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индикаторите (продукт и резултат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)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Придружаващи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документи за извършените дейности и за индикаторите (ако не са били качени преди това в </a:t>
            </a: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eМС)  </a:t>
            </a:r>
            <a:endParaRPr lang="en-US" sz="2000" dirty="0" smtClean="0">
              <a:solidFill>
                <a:schemeClr val="tx2"/>
              </a:solidFill>
              <a:latin typeface="Trebuchet MS" panose="020B0603020202020204" pitchFamily="34" charset="0"/>
            </a:endParaRPr>
          </a:p>
          <a:p>
            <a:pPr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ru-RU" sz="2000" dirty="0" smtClean="0">
                <a:solidFill>
                  <a:schemeClr val="tx2"/>
                </a:solidFill>
                <a:latin typeface="Trebuchet MS" panose="020B0603020202020204" pitchFamily="34" charset="0"/>
              </a:rPr>
              <a:t>Приложенията </a:t>
            </a:r>
            <a:r>
              <a:rPr lang="ru-RU" sz="2000" dirty="0">
                <a:solidFill>
                  <a:schemeClr val="tx2"/>
                </a:solidFill>
                <a:latin typeface="Trebuchet MS" panose="020B0603020202020204" pitchFamily="34" charset="0"/>
              </a:rPr>
              <a:t>към окончателния доклад</a:t>
            </a:r>
            <a:r>
              <a:rPr lang="en-US" sz="2000" dirty="0" smtClean="0"/>
              <a:t> </a:t>
            </a:r>
            <a:endParaRPr lang="en-US" sz="2000" dirty="0"/>
          </a:p>
          <a:p>
            <a:endParaRPr lang="en-US" sz="2000" dirty="0">
              <a:solidFill>
                <a:schemeClr val="tx2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9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18027</TotalTime>
  <Words>2032</Words>
  <Application>Microsoft Office PowerPoint</Application>
  <PresentationFormat>On-screen Show (4:3)</PresentationFormat>
  <Paragraphs>193</Paragraphs>
  <Slides>29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Arial Unicode MS</vt:lpstr>
      <vt:lpstr>Calibri</vt:lpstr>
      <vt:lpstr>Courier New</vt:lpstr>
      <vt:lpstr>inherit</vt:lpstr>
      <vt:lpstr>Oxygen</vt:lpstr>
      <vt:lpstr>Times New Roman</vt:lpstr>
      <vt:lpstr>Trebuchet MS</vt:lpstr>
      <vt:lpstr>Office Theme</vt:lpstr>
      <vt:lpstr> </vt:lpstr>
      <vt:lpstr> Ключови дати за приключване</vt:lpstr>
      <vt:lpstr>PowerPoint Presentation</vt:lpstr>
      <vt:lpstr>PowerPoint Presentation</vt:lpstr>
      <vt:lpstr>PowerPoint Presentation</vt:lpstr>
      <vt:lpstr> Ключови дати за приключване 2014-2020</vt:lpstr>
      <vt:lpstr> Нефункционални операции     </vt:lpstr>
      <vt:lpstr> Неприключени операции     </vt:lpstr>
      <vt:lpstr> Финален доклад за изпълнението</vt:lpstr>
      <vt:lpstr>PowerPoint Presentation</vt:lpstr>
      <vt:lpstr>PowerPoint Presentation</vt:lpstr>
      <vt:lpstr>PowerPoint Presentation</vt:lpstr>
      <vt:lpstr>Често срещани грешки в процеса на докладване</vt:lpstr>
      <vt:lpstr>Ръчна промяна на отчетния период и включване на разходи, надвишаващи предварително зададения отчетен период</vt:lpstr>
      <vt:lpstr>Невключване на всички налични ПНК сертификати във финансовия доклад на проекта</vt:lpstr>
      <vt:lpstr>Неправилно попълване на раздел „Принос и прогноза“.</vt:lpstr>
      <vt:lpstr>PowerPoint Presentation</vt:lpstr>
      <vt:lpstr>PowerPoint Presentation</vt:lpstr>
      <vt:lpstr>PowerPoint Presentation</vt:lpstr>
      <vt:lpstr>Партньорски доклади  Често срещани грешки</vt:lpstr>
      <vt:lpstr>Проектни Доклади често срещани грешки</vt:lpstr>
      <vt:lpstr>Финални доклади Често срещани грешки</vt:lpstr>
      <vt:lpstr>Индикатори  Често срещани грешки</vt:lpstr>
      <vt:lpstr>Доклади за устойчивост  Често срещани грешки</vt:lpstr>
      <vt:lpstr>PowerPoint Presentation</vt:lpstr>
      <vt:lpstr>PowerPoint Presentation</vt:lpstr>
      <vt:lpstr> Следващи стъпки  Декември 2022 – Декември 2023</vt:lpstr>
      <vt:lpstr> Ключови дати за приключване 2014-2020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Denitsa DAMYANOVA</cp:lastModifiedBy>
  <cp:revision>1696</cp:revision>
  <cp:lastPrinted>2021-12-15T10:11:09Z</cp:lastPrinted>
  <dcterms:created xsi:type="dcterms:W3CDTF">2007-11-21T13:10:07Z</dcterms:created>
  <dcterms:modified xsi:type="dcterms:W3CDTF">2023-08-28T12:05:37Z</dcterms:modified>
</cp:coreProperties>
</file>