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47" r:id="rId2"/>
    <p:sldId id="451" r:id="rId3"/>
    <p:sldId id="454" r:id="rId4"/>
    <p:sldId id="456" r:id="rId5"/>
    <p:sldId id="411" r:id="rId6"/>
    <p:sldId id="453" r:id="rId7"/>
    <p:sldId id="455" r:id="rId8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wg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FC2812"/>
    <a:srgbClr val="C5C5C5"/>
    <a:srgbClr val="BCC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76097" autoAdjust="0"/>
  </p:normalViewPr>
  <p:slideViewPr>
    <p:cSldViewPr>
      <p:cViewPr varScale="1">
        <p:scale>
          <a:sx n="87" d="100"/>
          <a:sy n="87" d="100"/>
        </p:scale>
        <p:origin x="234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460" y="-84"/>
      </p:cViewPr>
      <p:guideLst>
        <p:guide orient="horz" pos="3128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533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55070D7-6F45-4867-8562-F18679E49EE9}" type="datetimeFigureOut">
              <a:rPr lang="ro-RO"/>
              <a:pPr>
                <a:defRPr/>
              </a:pPr>
              <a:t>31.07.2023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533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B18BE95-9A24-4AA0-A21D-6F5EBCB5495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613625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533" y="1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513F57D-D02A-4DF3-828D-8246D1119CE6}" type="datetimeFigureOut">
              <a:rPr lang="ro-RO"/>
              <a:pPr>
                <a:defRPr/>
              </a:pPr>
              <a:t>31.07.2023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17" tIns="45559" rIns="91117" bIns="45559" rtlCol="0" anchor="ctr"/>
          <a:lstStyle/>
          <a:p>
            <a:pPr lvl="0"/>
            <a:endParaRPr lang="ro-R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32" y="4717066"/>
            <a:ext cx="5439412" cy="4466023"/>
          </a:xfrm>
          <a:prstGeom prst="rect">
            <a:avLst/>
          </a:prstGeom>
        </p:spPr>
        <p:txBody>
          <a:bodyPr vert="horz" lIns="91117" tIns="45559" rIns="91117" bIns="4555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533" y="9430935"/>
            <a:ext cx="2945553" cy="495691"/>
          </a:xfrm>
          <a:prstGeom prst="rect">
            <a:avLst/>
          </a:prstGeom>
        </p:spPr>
        <p:txBody>
          <a:bodyPr vert="horz" lIns="91117" tIns="45559" rIns="91117" bIns="45559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B04A4B7-F955-4CD1-A2AB-A0E9A51EB12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526401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o.wikipedia.org/wiki/Binele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ro.wikipedia.org/wiki/R%C4%83ul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9513" y="696913"/>
            <a:ext cx="4651375" cy="34877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9428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cadrul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fiecărei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activitati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există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specifice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morală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iar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acolo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joc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sunt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fonduri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europene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capătă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însemnătate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mare.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cheie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desfășurarea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activităților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putem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spune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fără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greșim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succesul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unui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proiect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depinde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într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măsură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nivelul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respectare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principiilor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integritatii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timp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despre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corect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greșit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bine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rău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drept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nedrept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responsabil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neresponsabil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lăudabil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condamnabil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lipsa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coruptie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ipocrizie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Prin</a:t>
            </a:r>
            <a:r>
              <a:rPr lang="en-US" dirty="0" smtClean="0"/>
              <a:t> </a:t>
            </a:r>
            <a:r>
              <a:rPr lang="en-US" dirty="0" err="1" smtClean="0"/>
              <a:t>urmare</a:t>
            </a:r>
            <a:r>
              <a:rPr lang="en-US" dirty="0" smtClean="0"/>
              <a:t>, </a:t>
            </a:r>
            <a:r>
              <a:rPr lang="en-US" dirty="0" err="1" smtClean="0"/>
              <a:t>promovarea</a:t>
            </a:r>
            <a:r>
              <a:rPr lang="en-US" dirty="0" smtClean="0"/>
              <a:t> </a:t>
            </a:r>
            <a:r>
              <a:rPr lang="en-US" dirty="0" err="1" smtClean="0"/>
              <a:t>unui</a:t>
            </a:r>
            <a:r>
              <a:rPr lang="en-US" dirty="0" smtClean="0"/>
              <a:t> </a:t>
            </a:r>
            <a:r>
              <a:rPr lang="en-US" dirty="0" err="1" smtClean="0"/>
              <a:t>comportament</a:t>
            </a:r>
            <a:r>
              <a:rPr lang="en-US" dirty="0" smtClean="0"/>
              <a:t> etic </a:t>
            </a:r>
            <a:r>
              <a:rPr lang="en-US" dirty="0" err="1" smtClean="0"/>
              <a:t>adecvat</a:t>
            </a:r>
            <a:r>
              <a:rPr lang="en-US" dirty="0" smtClean="0"/>
              <a:t>, </a:t>
            </a:r>
            <a:r>
              <a:rPr lang="en-US" dirty="0" err="1" smtClean="0"/>
              <a:t>integru</a:t>
            </a:r>
            <a:r>
              <a:rPr lang="en-US" dirty="0" smtClean="0"/>
              <a:t>, </a:t>
            </a:r>
            <a:r>
              <a:rPr lang="en-US" dirty="0" err="1" smtClean="0"/>
              <a:t>atât</a:t>
            </a:r>
            <a:r>
              <a:rPr lang="en-US" dirty="0" smtClean="0"/>
              <a:t> din </a:t>
            </a:r>
            <a:r>
              <a:rPr lang="en-US" dirty="0" err="1" smtClean="0"/>
              <a:t>partea</a:t>
            </a:r>
            <a:r>
              <a:rPr lang="en-US" dirty="0" smtClean="0"/>
              <a:t> lead </a:t>
            </a:r>
            <a:r>
              <a:rPr lang="en-US" dirty="0" err="1" smtClean="0"/>
              <a:t>beneficiarilor</a:t>
            </a:r>
            <a:r>
              <a:rPr lang="en-US" dirty="0" smtClean="0"/>
              <a:t> cat </a:t>
            </a:r>
            <a:r>
              <a:rPr lang="en-US" dirty="0" err="1" smtClean="0"/>
              <a:t>si</a:t>
            </a:r>
            <a:r>
              <a:rPr lang="en-US" dirty="0" smtClean="0"/>
              <a:t> a </a:t>
            </a:r>
            <a:r>
              <a:rPr lang="en-US" dirty="0" err="1" smtClean="0"/>
              <a:t>partenerilor</a:t>
            </a:r>
            <a:r>
              <a:rPr lang="en-US" dirty="0" smtClean="0"/>
              <a:t>, are o </a:t>
            </a:r>
            <a:r>
              <a:rPr lang="en-US" dirty="0" err="1" smtClean="0"/>
              <a:t>importanţă</a:t>
            </a:r>
            <a:r>
              <a:rPr lang="en-US" dirty="0" smtClean="0"/>
              <a:t> </a:t>
            </a:r>
            <a:r>
              <a:rPr lang="en-US" dirty="0" err="1" smtClean="0"/>
              <a:t>capitală</a:t>
            </a:r>
            <a:r>
              <a:rPr lang="en-US" dirty="0" smtClean="0"/>
              <a:t>, cu impact </a:t>
            </a:r>
            <a:r>
              <a:rPr lang="en-US" dirty="0" err="1" smtClean="0"/>
              <a:t>decisiv</a:t>
            </a:r>
            <a:r>
              <a:rPr lang="en-US" dirty="0" smtClean="0"/>
              <a:t> </a:t>
            </a:r>
            <a:r>
              <a:rPr lang="en-US" dirty="0" err="1" smtClean="0"/>
              <a:t>pentru</a:t>
            </a:r>
            <a:r>
              <a:rPr lang="en-US" dirty="0" smtClean="0"/>
              <a:t> </a:t>
            </a:r>
            <a:r>
              <a:rPr lang="en-US" dirty="0" err="1" smtClean="0"/>
              <a:t>rezultatele</a:t>
            </a:r>
            <a:r>
              <a:rPr lang="en-US" dirty="0" smtClean="0"/>
              <a:t> finale ale </a:t>
            </a:r>
            <a:r>
              <a:rPr lang="en-US" dirty="0" err="1" smtClean="0"/>
              <a:t>întregului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proiect</a:t>
            </a:r>
            <a:r>
              <a:rPr lang="en-US" dirty="0" smtClean="0"/>
              <a:t>. </a:t>
            </a:r>
            <a:endParaRPr lang="ro-RO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698250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ocupă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problemele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ordin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moral,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încercând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raspunda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întrebări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precum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Binele"/>
              </a:rPr>
              <a:t>binele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Răul"/>
              </a:rPr>
              <a:t>răul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cum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trebuie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comportăm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Rolul</a:t>
            </a:r>
            <a:r>
              <a:rPr lang="en-US" dirty="0" smtClean="0"/>
              <a:t> </a:t>
            </a:r>
            <a:r>
              <a:rPr lang="en-US" dirty="0" err="1" smtClean="0"/>
              <a:t>eticii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să</a:t>
            </a:r>
            <a:r>
              <a:rPr lang="en-US" dirty="0" smtClean="0"/>
              <a:t> </a:t>
            </a:r>
            <a:r>
              <a:rPr lang="en-US" dirty="0" err="1" smtClean="0"/>
              <a:t>ajute</a:t>
            </a:r>
            <a:r>
              <a:rPr lang="en-US" dirty="0" smtClean="0"/>
              <a:t> </a:t>
            </a:r>
            <a:r>
              <a:rPr lang="en-US" dirty="0" err="1" smtClean="0"/>
              <a:t>oamenii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</a:t>
            </a:r>
            <a:r>
              <a:rPr lang="en-US" dirty="0" err="1" smtClean="0"/>
              <a:t>instituţiile</a:t>
            </a:r>
            <a:r>
              <a:rPr lang="en-US" dirty="0" smtClean="0"/>
              <a:t> </a:t>
            </a:r>
            <a:r>
              <a:rPr lang="en-US" dirty="0" err="1" smtClean="0"/>
              <a:t>să</a:t>
            </a:r>
            <a:r>
              <a:rPr lang="en-US" dirty="0" smtClean="0"/>
              <a:t> </a:t>
            </a:r>
            <a:r>
              <a:rPr lang="en-US" dirty="0" err="1" smtClean="0"/>
              <a:t>decidă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mai</a:t>
            </a:r>
            <a:r>
              <a:rPr lang="en-US" dirty="0" smtClean="0"/>
              <a:t> bine </a:t>
            </a:r>
            <a:r>
              <a:rPr lang="en-US" dirty="0" err="1" smtClean="0"/>
              <a:t>să</a:t>
            </a:r>
            <a:r>
              <a:rPr lang="en-US" dirty="0" smtClean="0"/>
              <a:t> </a:t>
            </a:r>
            <a:r>
              <a:rPr lang="en-US" dirty="0" err="1" smtClean="0"/>
              <a:t>facă</a:t>
            </a:r>
            <a:r>
              <a:rPr lang="en-US" dirty="0" smtClean="0"/>
              <a:t>,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criterii</a:t>
            </a:r>
            <a:r>
              <a:rPr lang="en-US" dirty="0" smtClean="0"/>
              <a:t> </a:t>
            </a:r>
            <a:r>
              <a:rPr lang="en-US" dirty="0" err="1" smtClean="0"/>
              <a:t>să</a:t>
            </a:r>
            <a:r>
              <a:rPr lang="en-US" dirty="0" smtClean="0"/>
              <a:t> </a:t>
            </a:r>
            <a:r>
              <a:rPr lang="en-US" dirty="0" err="1" smtClean="0"/>
              <a:t>aleagă</a:t>
            </a:r>
            <a:r>
              <a:rPr lang="en-US" dirty="0" smtClean="0"/>
              <a:t> </a:t>
            </a:r>
            <a:r>
              <a:rPr lang="en-US" dirty="0" err="1" smtClean="0"/>
              <a:t>şi</a:t>
            </a:r>
            <a:r>
              <a:rPr lang="en-US" dirty="0" smtClean="0"/>
              <a:t> care le </a:t>
            </a:r>
            <a:r>
              <a:rPr lang="en-US" dirty="0" err="1" smtClean="0"/>
              <a:t>sunt</a:t>
            </a:r>
            <a:r>
              <a:rPr lang="en-US" dirty="0" smtClean="0"/>
              <a:t> </a:t>
            </a:r>
            <a:r>
              <a:rPr lang="en-US" dirty="0" err="1" smtClean="0"/>
              <a:t>motivaţiile</a:t>
            </a:r>
            <a:r>
              <a:rPr lang="en-US" dirty="0" smtClean="0"/>
              <a:t> morale </a:t>
            </a:r>
            <a:r>
              <a:rPr lang="en-US" dirty="0" err="1" smtClean="0"/>
              <a:t>în</a:t>
            </a:r>
            <a:r>
              <a:rPr lang="en-US" dirty="0" smtClean="0"/>
              <a:t> </a:t>
            </a:r>
            <a:r>
              <a:rPr lang="en-US" dirty="0" err="1" smtClean="0"/>
              <a:t>acţiunile</a:t>
            </a:r>
            <a:r>
              <a:rPr lang="en-US" dirty="0" smtClean="0"/>
              <a:t> </a:t>
            </a:r>
            <a:r>
              <a:rPr lang="en-US" dirty="0" err="1" smtClean="0"/>
              <a:t>lor</a:t>
            </a:r>
            <a:r>
              <a:rPr lang="en-US" dirty="0" smtClean="0"/>
              <a:t>. </a:t>
            </a:r>
          </a:p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828148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etica</a:t>
            </a:r>
            <a:r>
              <a:rPr lang="en-US" dirty="0" smtClean="0"/>
              <a:t> </a:t>
            </a:r>
            <a:r>
              <a:rPr lang="en-US" dirty="0" err="1" smtClean="0"/>
              <a:t>urmăreşte</a:t>
            </a:r>
            <a:r>
              <a:rPr lang="en-US" dirty="0" smtClean="0"/>
              <a:t> </a:t>
            </a:r>
            <a:r>
              <a:rPr lang="en-US" dirty="0" err="1" smtClean="0"/>
              <a:t>găsirea</a:t>
            </a:r>
            <a:r>
              <a:rPr lang="en-US" dirty="0" smtClean="0"/>
              <a:t> </a:t>
            </a:r>
            <a:r>
              <a:rPr lang="en-US" dirty="0" err="1" smtClean="0"/>
              <a:t>adevărului</a:t>
            </a:r>
            <a:r>
              <a:rPr lang="en-US" dirty="0" smtClean="0"/>
              <a:t>, </a:t>
            </a:r>
            <a:r>
              <a:rPr lang="en-US" dirty="0" err="1" smtClean="0"/>
              <a:t>stabilirea</a:t>
            </a:r>
            <a:r>
              <a:rPr lang="en-US" dirty="0" smtClean="0"/>
              <a:t> </a:t>
            </a:r>
            <a:r>
              <a:rPr lang="en-US" dirty="0" err="1" smtClean="0"/>
              <a:t>izvoarelor</a:t>
            </a:r>
            <a:r>
              <a:rPr lang="en-US" dirty="0" smtClean="0"/>
              <a:t> </a:t>
            </a:r>
            <a:r>
              <a:rPr lang="en-US" dirty="0" err="1" smtClean="0"/>
              <a:t>moralei</a:t>
            </a:r>
            <a:r>
              <a:rPr lang="en-US" dirty="0" smtClean="0"/>
              <a:t>, </a:t>
            </a:r>
            <a:r>
              <a:rPr lang="en-US" dirty="0" err="1" smtClean="0"/>
              <a:t>expunerea</a:t>
            </a:r>
            <a:r>
              <a:rPr lang="en-US" dirty="0" smtClean="0"/>
              <a:t> </a:t>
            </a:r>
            <a:r>
              <a:rPr lang="en-US" dirty="0" err="1" smtClean="0"/>
              <a:t>faptelor</a:t>
            </a:r>
            <a:r>
              <a:rPr lang="en-US" dirty="0" smtClean="0"/>
              <a:t> morale, o </a:t>
            </a:r>
            <a:r>
              <a:rPr lang="en-US" dirty="0" err="1" smtClean="0"/>
              <a:t>analiză</a:t>
            </a:r>
            <a:r>
              <a:rPr lang="en-US" dirty="0" smtClean="0"/>
              <a:t> a </a:t>
            </a:r>
            <a:r>
              <a:rPr lang="en-US" dirty="0" err="1" smtClean="0"/>
              <a:t>simţului</a:t>
            </a:r>
            <a:r>
              <a:rPr lang="en-US" dirty="0" smtClean="0"/>
              <a:t> etic </a:t>
            </a:r>
            <a:r>
              <a:rPr lang="en-US" dirty="0" err="1" smtClean="0"/>
              <a:t>şi</a:t>
            </a:r>
            <a:r>
              <a:rPr lang="en-US" dirty="0" smtClean="0"/>
              <a:t> a </a:t>
            </a:r>
            <a:r>
              <a:rPr lang="en-US" dirty="0" err="1" smtClean="0"/>
              <a:t>conştiinţei</a:t>
            </a:r>
            <a:r>
              <a:rPr lang="en-US" dirty="0" smtClean="0"/>
              <a:t> morale, </a:t>
            </a:r>
            <a:r>
              <a:rPr lang="en-US" dirty="0" err="1" smtClean="0"/>
              <a:t>conturarea</a:t>
            </a:r>
            <a:r>
              <a:rPr lang="en-US" dirty="0" smtClean="0"/>
              <a:t> </a:t>
            </a:r>
            <a:r>
              <a:rPr lang="en-US" dirty="0" err="1" smtClean="0"/>
              <a:t>idealului</a:t>
            </a:r>
            <a:r>
              <a:rPr lang="en-US" dirty="0" smtClean="0"/>
              <a:t> moral, </a:t>
            </a:r>
            <a:r>
              <a:rPr lang="en-US" dirty="0" err="1" smtClean="0"/>
              <a:t>separararea</a:t>
            </a:r>
            <a:r>
              <a:rPr lang="en-US" dirty="0" smtClean="0"/>
              <a:t> </a:t>
            </a:r>
            <a:r>
              <a:rPr lang="en-US" dirty="0" err="1" smtClean="0"/>
              <a:t>binelui</a:t>
            </a:r>
            <a:r>
              <a:rPr lang="en-US" dirty="0" smtClean="0"/>
              <a:t> de </a:t>
            </a:r>
            <a:r>
              <a:rPr lang="en-US" dirty="0" err="1" smtClean="0"/>
              <a:t>rău</a:t>
            </a:r>
            <a:r>
              <a:rPr lang="en-US" dirty="0" smtClean="0"/>
              <a:t>. </a:t>
            </a:r>
            <a:endParaRPr lang="ro-RO" dirty="0" smtClean="0"/>
          </a:p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11954781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Este o </a:t>
            </a:r>
            <a:r>
              <a:rPr lang="en-US" sz="1200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virtute</a:t>
            </a:r>
            <a:r>
              <a:rPr lang="en-US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morală</a:t>
            </a:r>
            <a:r>
              <a:rPr lang="en-US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fundamentală</a:t>
            </a:r>
            <a:r>
              <a:rPr lang="en-US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și</a:t>
            </a:r>
            <a:r>
              <a:rPr lang="en-US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baza</a:t>
            </a:r>
            <a:r>
              <a:rPr lang="en-US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sz="1200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pe</a:t>
            </a:r>
            <a:r>
              <a:rPr lang="en-US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care se </a:t>
            </a:r>
            <a:r>
              <a:rPr lang="en-US" sz="1200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construiește</a:t>
            </a:r>
            <a:r>
              <a:rPr lang="en-US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un </a:t>
            </a:r>
            <a:r>
              <a:rPr lang="en-US" sz="1200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caracter</a:t>
            </a:r>
            <a:r>
              <a:rPr lang="en-US" sz="1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bun.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înseamnă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doar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fi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cinstit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mult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decât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atât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presupune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coerență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acțiunilor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valorilor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metodelor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principiilor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așteptărilor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rezultatelor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exprimă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virtuțile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trăirile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aplicarea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convingerilor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fără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discrepanțe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între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spui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fiind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opusul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metehne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cum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fi: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inconsecvența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ipocrizia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falsitatea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042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O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persoană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integra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va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demonstra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în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mod constant un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caracter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bun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prin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faptul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că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este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lipsită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de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corupție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și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ipocrizie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Integritatea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este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dezvăluită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atunci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când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oamenii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acționează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indiferent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de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circumstanțe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sau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consecințe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Acest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lucru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necesită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adesea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curaj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moral.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Într-adevăr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,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integritatea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este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legătura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critică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dintre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etică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și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acțiune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</a:t>
            </a:r>
            <a:r>
              <a:rPr lang="en-US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morală</a:t>
            </a:r>
            <a:r>
              <a:rPr lang="en-US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Pentru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constata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dacă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persoană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suficient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observăm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şi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analizăm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acțiunile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credințele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metodele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măsurile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principiile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sale.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Lipsa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integritate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vine din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lipsa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forță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interioră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din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lipsă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competență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din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Niciuna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nu e o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scuză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toate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 pot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trata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tratamentele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sunt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însă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diferite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553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Este important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respectăm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principiile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pentru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proteja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implementare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proiectelor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 cod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etică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stabilește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orientările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etice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organizații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pentru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respectarea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onestității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integrității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și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profesionalismului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Pentru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membrii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unei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organizații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încălcarea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codului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deontologic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poate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duce la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sancțiune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inclusiv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încetarea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contractului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munca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Aceste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principii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pot fi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incluse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deasemenea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regulamentul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ordine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interioara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intr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in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contractele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</a:t>
            </a:r>
            <a:r>
              <a:rPr lang="en-US" sz="1200" b="0" i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munca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etc.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114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7EE49-B334-42FB-8B2B-8EA23E794D1F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3A724-C9A4-4D8A-B51C-E0556B74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BBD-D0B9-43CA-B1D4-FF01DB57A5EF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3D612-41B1-4A4D-82F0-4559A58C41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5E5BE-068A-43DC-B0FE-10C7ED041FBF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B198-287B-45DF-841A-47D85C885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D4B09-AB38-4386-BE00-3A3B2DA94E62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A5E37-44CB-42F2-8E2E-23B311DCC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4DD5F-F430-4084-9DA2-C8EEB8DC3A7B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DAB04-5EC9-4E2F-839D-B67F822F3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93F7-573A-4FDF-B1F4-51087175C1E2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CEB0A-6571-4138-A4A4-B863B1FF2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6D615-AE49-4C8E-8E0F-671A9A4CF8CE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532D-B66C-4E23-B9A3-1CAD12B368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9CF08-5D30-443F-B3E0-4F851ED8A57E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70BE1-0F57-414C-95EF-27C907EDF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83669-06F3-4AA2-8DC4-AB5A70213BEB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CBBBA-B36D-4C95-B115-FF5CE8FE0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A2BB0-BE66-441C-A426-9BB3EDFA3111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96C3E-548B-4066-9B4E-0E0B3BD01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CA149-A2D3-4C09-90E2-62B6DE6F99F3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6C329-397D-4E26-BF63-0361B7209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47E911-CD16-44AC-A4AD-592B35027E3E}" type="datetimeFigureOut">
              <a:rPr lang="en-US"/>
              <a:pPr>
                <a:defRPr/>
              </a:pPr>
              <a:t>7/31/2023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E1F09D9-480D-4A86-93AE-D15555D61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hyperlink" Target="http://www.interregrobg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5.pn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5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5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ChangeArrowheads="1"/>
          </p:cNvSpPr>
          <p:nvPr/>
        </p:nvSpPr>
        <p:spPr bwMode="auto">
          <a:xfrm>
            <a:off x="6858000" y="228600"/>
            <a:ext cx="19050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152400" y="152400"/>
            <a:ext cx="1447800" cy="99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15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o-RO">
              <a:solidFill>
                <a:srgbClr val="00000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724973" y="2157223"/>
            <a:ext cx="7772400" cy="1470025"/>
          </a:xfrm>
        </p:spPr>
        <p:txBody>
          <a:bodyPr/>
          <a:lstStyle/>
          <a:p>
            <a:r>
              <a:rPr lang="en-US" sz="2600" b="1" dirty="0" smtClean="0">
                <a:latin typeface="Trebuchet MS" panose="020B0603020202020204" pitchFamily="34" charset="0"/>
              </a:rPr>
              <a:t/>
            </a:r>
            <a:br>
              <a:rPr lang="en-US" sz="2600" b="1" dirty="0" smtClean="0">
                <a:latin typeface="Trebuchet MS" panose="020B0603020202020204" pitchFamily="34" charset="0"/>
              </a:rPr>
            </a:br>
            <a:endParaRPr lang="en-US" sz="2600" b="1" dirty="0">
              <a:latin typeface="Trebuchet MS" panose="020B0603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673" y="2098911"/>
            <a:ext cx="8763000" cy="2666999"/>
          </a:xfrm>
        </p:spPr>
        <p:txBody>
          <a:bodyPr/>
          <a:lstStyle/>
          <a:p>
            <a:r>
              <a:rPr lang="ro-RO" sz="38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Etică și Integritate</a:t>
            </a:r>
            <a:endParaRPr lang="en-US" sz="3800" b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288" y="293606"/>
            <a:ext cx="1606656" cy="1172212"/>
          </a:xfrm>
          <a:prstGeom prst="rect">
            <a:avLst/>
          </a:prstGeom>
        </p:spPr>
      </p:pic>
      <p:sp>
        <p:nvSpPr>
          <p:cNvPr id="14" name="Title 6"/>
          <p:cNvSpPr txBox="1">
            <a:spLocks/>
          </p:cNvSpPr>
          <p:nvPr/>
        </p:nvSpPr>
        <p:spPr bwMode="auto">
          <a:xfrm>
            <a:off x="1895911" y="5454463"/>
            <a:ext cx="5410200" cy="76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o-R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8</a:t>
            </a:r>
            <a:r>
              <a:rPr lang="ro-R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</a:t>
            </a:r>
            <a:r>
              <a:rPr lang="en-US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August,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202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3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,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Online</a:t>
            </a:r>
            <a:endParaRPr lang="ro-R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/>
            </a:r>
            <a:br>
              <a:rPr lang="en-US" sz="2400" b="1" dirty="0" smtClean="0">
                <a:solidFill>
                  <a:srgbClr val="003366"/>
                </a:solidFill>
                <a:latin typeface="Trebuchet MS" panose="020B0603020202020204" pitchFamily="34" charset="0"/>
              </a:rPr>
            </a:br>
            <a:r>
              <a:rPr lang="en-US" sz="2400" b="1" dirty="0" smtClean="0">
                <a:latin typeface="Trebuchet MS" panose="020B0603020202020204" pitchFamily="34" charset="0"/>
              </a:rPr>
              <a:t/>
            </a:r>
            <a:br>
              <a:rPr lang="en-US" sz="2400" b="1" dirty="0" smtClean="0">
                <a:latin typeface="Trebuchet MS" panose="020B0603020202020204" pitchFamily="34" charset="0"/>
              </a:rPr>
            </a:br>
            <a:r>
              <a:rPr lang="ro-RO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+mn-ea"/>
                <a:cs typeface="Arial" charset="0"/>
                <a:hlinkClick r:id="rId4"/>
              </a:rPr>
              <a:t>www.interregrobg.eu</a:t>
            </a:r>
            <a:r>
              <a:rPr lang="ro-RO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ea typeface="+mn-ea"/>
                <a:cs typeface="Arial" charset="0"/>
              </a:rPr>
              <a:t> </a:t>
            </a:r>
            <a:endParaRPr lang="en-US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ea typeface="+mn-ea"/>
              <a:cs typeface="Arial" charset="0"/>
            </a:endParaRPr>
          </a:p>
          <a:p>
            <a:endParaRPr lang="en-US" sz="2400" b="1" dirty="0">
              <a:latin typeface="Trebuchet MS" panose="020B0603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3273730"/>
            <a:ext cx="2889066" cy="1282631"/>
          </a:xfrm>
          <a:prstGeom prst="rect">
            <a:avLst/>
          </a:prstGeom>
        </p:spPr>
      </p:pic>
      <p:pic>
        <p:nvPicPr>
          <p:cNvPr id="15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31788"/>
            <a:ext cx="427831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021" y="228600"/>
            <a:ext cx="100647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6754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1070">
        <p15:prstTrans prst="peelOff"/>
      </p:transition>
    </mc:Choice>
    <mc:Fallback xmlns="">
      <p:transition spd="slow" advClick="0" advTm="1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32" y="5791200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24" y="540389"/>
            <a:ext cx="8643870" cy="61317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800" y="2514600"/>
            <a:ext cx="7956707" cy="15696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o-RO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Cel mai bun mod de a câștiga respect și încredere este de a demonstra etică și integritate în activitatea zilnică.</a:t>
            </a:r>
            <a:endParaRPr lang="ro-RO" sz="32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</a:endParaRPr>
          </a:p>
        </p:txBody>
      </p:sp>
      <p:pic>
        <p:nvPicPr>
          <p:cNvPr id="8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302" y="5805487"/>
            <a:ext cx="741931" cy="84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31788"/>
            <a:ext cx="3211512" cy="585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261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4" y="5841539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142041"/>
            <a:ext cx="8839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Etica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ro-RO" sz="3200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ro-RO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Principiile morale care guvernează comportamentul unei persoane sau desfășurarea unei activități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2182">
            <a:off x="4716142" y="3906346"/>
            <a:ext cx="3220480" cy="2223073"/>
          </a:xfrm>
          <a:prstGeom prst="rect">
            <a:avLst/>
          </a:prstGeom>
        </p:spPr>
      </p:pic>
      <p:pic>
        <p:nvPicPr>
          <p:cNvPr id="8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302" y="5805487"/>
            <a:ext cx="741931" cy="84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31788"/>
            <a:ext cx="427831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2309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150000"/>
              </a:lnSpc>
              <a:buNone/>
            </a:pPr>
            <a:endParaRPr lang="en-US" altLang="en-US" sz="2000" dirty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1371600" lvl="3" indent="0" eaLnBrk="1" hangingPunct="1">
              <a:lnSpc>
                <a:spcPct val="150000"/>
              </a:lnSpc>
              <a:buNone/>
            </a:pPr>
            <a:endParaRPr lang="en-US" altLang="en-US" dirty="0" smtClean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4" y="5841539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9780" y="1879925"/>
            <a:ext cx="8839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o-RO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Etica oferă un cadru pentru înțelegerea și interpretarea binelui și răului în societate.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3581400"/>
            <a:ext cx="3962400" cy="2699385"/>
          </a:xfrm>
          <a:prstGeom prst="rect">
            <a:avLst/>
          </a:prstGeom>
        </p:spPr>
      </p:pic>
      <p:pic>
        <p:nvPicPr>
          <p:cNvPr id="8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302" y="5805487"/>
            <a:ext cx="741931" cy="84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31788"/>
            <a:ext cx="427831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32987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4" y="5841539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1524000"/>
            <a:ext cx="8839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Integritate</a:t>
            </a:r>
            <a:endParaRPr lang="en-US" sz="3200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“</a:t>
            </a:r>
            <a:r>
              <a:rPr lang="ro-RO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să faci ceea ce trebuie, chiar și atunci când nimeni nu se uită</a:t>
            </a:r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.”</a:t>
            </a: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 </a:t>
            </a:r>
          </a:p>
          <a:p>
            <a:pPr algn="ctr"/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1028" name="Picture 4" descr="Îndoială, Decizia, Diavolul, Înger, Cer, I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563216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302" y="5805487"/>
            <a:ext cx="741931" cy="84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31788"/>
            <a:ext cx="427831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715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marL="0" indent="0" algn="ctr">
              <a:buNone/>
            </a:pPr>
            <a:r>
              <a:rPr lang="ro-RO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A acționa cu integritate înseamnă înțelegerea, acceptarea și alegerea de a trăi în conformitate cu principiile cuiva, care vor include onestitatea, corectitudinea și decența.</a:t>
            </a:r>
            <a:endParaRPr lang="en-US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684" y="5841539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302" y="5805487"/>
            <a:ext cx="741931" cy="84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31788"/>
            <a:ext cx="427831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56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856311"/>
            <a:ext cx="190817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2400" y="1524000"/>
            <a:ext cx="8839200" cy="2223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Co</a:t>
            </a:r>
            <a:r>
              <a:rPr lang="ro-RO" sz="3200" b="1" i="1" dirty="0" err="1" smtClean="0">
                <a:solidFill>
                  <a:srgbClr val="003366"/>
                </a:solidFill>
                <a:latin typeface="Trebuchet MS" panose="020B0603020202020204" pitchFamily="34" charset="0"/>
              </a:rPr>
              <a:t>dul</a:t>
            </a:r>
            <a:r>
              <a:rPr lang="ro-RO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 de etică</a:t>
            </a:r>
            <a:endParaRPr lang="en-US" sz="3200" b="1" i="1" dirty="0" smtClean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endParaRPr lang="en-US" sz="105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- </a:t>
            </a:r>
            <a:r>
              <a:rPr lang="ro-RO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un ghid de principii menit să vă ajute în implementarea proiectului cu onestitate și integritate</a:t>
            </a:r>
            <a:r>
              <a:rPr lang="en-US" sz="3200" b="1" i="1" dirty="0" smtClean="0">
                <a:solidFill>
                  <a:srgbClr val="003366"/>
                </a:solidFill>
                <a:latin typeface="Trebuchet MS" panose="020B0603020202020204" pitchFamily="34" charset="0"/>
              </a:rPr>
              <a:t>. </a:t>
            </a:r>
            <a:endParaRPr lang="en-US" sz="3200" b="1" i="1" dirty="0">
              <a:solidFill>
                <a:srgbClr val="003366"/>
              </a:solidFill>
              <a:latin typeface="Trebuchet MS" panose="020B0603020202020204" pitchFamily="34" charset="0"/>
            </a:endParaRPr>
          </a:p>
        </p:txBody>
      </p:sp>
      <p:pic>
        <p:nvPicPr>
          <p:cNvPr id="2050" name="Picture 2" descr="Misiunea, Viziunea, Valorile, Afaceri, Antrenor, Codu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41749"/>
            <a:ext cx="3048000" cy="187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31859" y="5901498"/>
            <a:ext cx="54727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it-IT" sz="1400" b="1" dirty="0">
                <a:solidFill>
                  <a:srgbClr val="1F497D">
                    <a:lumMod val="75000"/>
                  </a:srgbClr>
                </a:solidFill>
                <a:latin typeface="Trebuchet MS" panose="020B0603020202020204" pitchFamily="34" charset="0"/>
              </a:rPr>
              <a:t>The content of this material does not necessarily represent the </a:t>
            </a:r>
          </a:p>
          <a:p>
            <a:pPr lvl="0" algn="ctr"/>
            <a:r>
              <a:rPr lang="it-IT" sz="1400" b="1" dirty="0">
                <a:solidFill>
                  <a:srgbClr val="1F497D">
                    <a:lumMod val="75000"/>
                  </a:srgbClr>
                </a:solidFill>
                <a:latin typeface="Trebuchet MS" panose="020B0603020202020204" pitchFamily="34" charset="0"/>
              </a:rPr>
              <a:t>official position of the European Union</a:t>
            </a:r>
            <a:endParaRPr lang="en-US" sz="1400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8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302" y="5805487"/>
            <a:ext cx="741931" cy="840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31788"/>
            <a:ext cx="4278312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29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10350</TotalTime>
  <Words>657</Words>
  <Application>Microsoft Office PowerPoint</Application>
  <PresentationFormat>On-screen Show (4:3)</PresentationFormat>
  <Paragraphs>43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Office Theme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MRQ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GL2</dc:title>
  <dc:creator>vmp</dc:creator>
  <cp:lastModifiedBy>Slavena ZHELEVA</cp:lastModifiedBy>
  <cp:revision>1009</cp:revision>
  <cp:lastPrinted>2020-06-30T12:12:26Z</cp:lastPrinted>
  <dcterms:created xsi:type="dcterms:W3CDTF">2007-11-21T13:10:07Z</dcterms:created>
  <dcterms:modified xsi:type="dcterms:W3CDTF">2023-07-31T08:19:08Z</dcterms:modified>
</cp:coreProperties>
</file>