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f2f9e47eb3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f2f9e47eb3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f2f9e47eb3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f2f9e47eb3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f2f9e47eb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f2f9e47eb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f2f9e47eb3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f2f9e47eb3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efc16c558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efc16c558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f2f9e47eb3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f2f9e47eb3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efc16c558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efc16c558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f2f9e47eb3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f2f9e47eb3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f2f9e47eb3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f2f9e47eb3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f2f9e47eb3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f2f9e47eb3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f2f9e47eb3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f2f9e47eb3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f126bef24c_0_5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f126bef24c_0_5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f2f9e47eb3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f2f9e47eb3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f2f9e47eb3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f2f9e47eb3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f2f9e47eb3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f2f9e47eb3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f2f9e47eb3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f2f9e47eb3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f2f9e47eb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f2f9e47eb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f2f9e47eb3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f2f9e47eb3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f2f9e47eb3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f2f9e47eb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f2f9e47eb3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f2f9e47eb3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f2f9e47eb3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f2f9e47eb3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5.jpg"/><Relationship Id="rId5" Type="http://schemas.openxmlformats.org/officeDocument/2006/relationships/image" Target="../media/image3.jpg"/><Relationship Id="rId6"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b="1" lang="en-GB" sz="3200">
                <a:solidFill>
                  <a:srgbClr val="08044A"/>
                </a:solidFill>
              </a:rPr>
              <a:t>Development of the River Danube for better connectivity of the Euroregion Ruse-Giurgiu with Pan-European transport corridor №7 - 15.1.1.041</a:t>
            </a:r>
            <a:endParaRPr b="1" sz="3200">
              <a:solidFill>
                <a:srgbClr val="08044A"/>
              </a:solidFill>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a:solidFill>
                  <a:srgbClr val="08044A"/>
                </a:solidFill>
              </a:rPr>
              <a:t>Interreg V-A Romania-Bulgaria</a:t>
            </a:r>
            <a:endParaRPr>
              <a:solidFill>
                <a:srgbClr val="08044A"/>
              </a:solidFill>
            </a:endParaRPr>
          </a:p>
        </p:txBody>
      </p:sp>
      <p:pic>
        <p:nvPicPr>
          <p:cNvPr id="56" name="Google Shape;56;p13"/>
          <p:cNvPicPr preferRelativeResize="0"/>
          <p:nvPr/>
        </p:nvPicPr>
        <p:blipFill>
          <a:blip r:embed="rId3">
            <a:alphaModFix/>
          </a:blip>
          <a:stretch>
            <a:fillRect/>
          </a:stretch>
        </p:blipFill>
        <p:spPr>
          <a:xfrm>
            <a:off x="5929002" y="3682812"/>
            <a:ext cx="1254552" cy="916500"/>
          </a:xfrm>
          <a:prstGeom prst="rect">
            <a:avLst/>
          </a:prstGeom>
          <a:noFill/>
          <a:ln>
            <a:noFill/>
          </a:ln>
        </p:spPr>
      </p:pic>
      <p:pic>
        <p:nvPicPr>
          <p:cNvPr id="57" name="Google Shape;57;p13"/>
          <p:cNvPicPr preferRelativeResize="0"/>
          <p:nvPr/>
        </p:nvPicPr>
        <p:blipFill>
          <a:blip r:embed="rId4">
            <a:alphaModFix/>
          </a:blip>
          <a:stretch>
            <a:fillRect/>
          </a:stretch>
        </p:blipFill>
        <p:spPr>
          <a:xfrm>
            <a:off x="3597438" y="3697073"/>
            <a:ext cx="1949100" cy="887977"/>
          </a:xfrm>
          <a:prstGeom prst="rect">
            <a:avLst/>
          </a:prstGeom>
          <a:noFill/>
          <a:ln>
            <a:noFill/>
          </a:ln>
        </p:spPr>
      </p:pic>
      <p:pic>
        <p:nvPicPr>
          <p:cNvPr id="58" name="Google Shape;58;p13"/>
          <p:cNvPicPr preferRelativeResize="0"/>
          <p:nvPr/>
        </p:nvPicPr>
        <p:blipFill>
          <a:blip r:embed="rId5">
            <a:alphaModFix/>
          </a:blip>
          <a:stretch>
            <a:fillRect/>
          </a:stretch>
        </p:blipFill>
        <p:spPr>
          <a:xfrm>
            <a:off x="311700" y="3744761"/>
            <a:ext cx="2991310" cy="792600"/>
          </a:xfrm>
          <a:prstGeom prst="rect">
            <a:avLst/>
          </a:prstGeom>
          <a:noFill/>
          <a:ln>
            <a:noFill/>
          </a:ln>
        </p:spPr>
      </p:pic>
      <p:pic>
        <p:nvPicPr>
          <p:cNvPr id="59" name="Google Shape;59;p13"/>
          <p:cNvPicPr preferRelativeResize="0"/>
          <p:nvPr/>
        </p:nvPicPr>
        <p:blipFill>
          <a:blip r:embed="rId6">
            <a:alphaModFix/>
          </a:blip>
          <a:stretch>
            <a:fillRect/>
          </a:stretch>
        </p:blipFill>
        <p:spPr>
          <a:xfrm>
            <a:off x="7469650" y="3682812"/>
            <a:ext cx="1362645" cy="916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0" name="Shape 120"/>
        <p:cNvGrpSpPr/>
        <p:nvPr/>
      </p:nvGrpSpPr>
      <p:grpSpPr>
        <a:xfrm>
          <a:off x="0" y="0"/>
          <a:ext cx="0" cy="0"/>
          <a:chOff x="0" y="0"/>
          <a:chExt cx="0" cy="0"/>
        </a:xfrm>
      </p:grpSpPr>
      <p:sp>
        <p:nvSpPr>
          <p:cNvPr id="121" name="Google Shape;121;p22"/>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before ROBG-130</a:t>
            </a:r>
            <a:endParaRPr sz="1600">
              <a:solidFill>
                <a:srgbClr val="08044A"/>
              </a:solidFill>
              <a:latin typeface="Trebuchet MS"/>
              <a:ea typeface="Trebuchet MS"/>
              <a:cs typeface="Trebuchet MS"/>
              <a:sym typeface="Trebuchet MS"/>
            </a:endParaRPr>
          </a:p>
        </p:txBody>
      </p:sp>
      <p:sp>
        <p:nvSpPr>
          <p:cNvPr id="122" name="Google Shape;122;p22"/>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9</a:t>
            </a:r>
            <a:endParaRPr b="1">
              <a:solidFill>
                <a:srgbClr val="08044A"/>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6" name="Shape 126"/>
        <p:cNvGrpSpPr/>
        <p:nvPr/>
      </p:nvGrpSpPr>
      <p:grpSpPr>
        <a:xfrm>
          <a:off x="0" y="0"/>
          <a:ext cx="0" cy="0"/>
          <a:chOff x="0" y="0"/>
          <a:chExt cx="0" cy="0"/>
        </a:xfrm>
      </p:grpSpPr>
      <p:sp>
        <p:nvSpPr>
          <p:cNvPr id="127" name="Google Shape;127;p23"/>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before ROBG-130</a:t>
            </a:r>
            <a:endParaRPr sz="1600">
              <a:solidFill>
                <a:srgbClr val="08044A"/>
              </a:solidFill>
              <a:latin typeface="Trebuchet MS"/>
              <a:ea typeface="Trebuchet MS"/>
              <a:cs typeface="Trebuchet MS"/>
              <a:sym typeface="Trebuchet MS"/>
            </a:endParaRPr>
          </a:p>
        </p:txBody>
      </p:sp>
      <p:sp>
        <p:nvSpPr>
          <p:cNvPr id="128" name="Google Shape;128;p23"/>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10</a:t>
            </a:r>
            <a:endParaRPr b="1">
              <a:solidFill>
                <a:srgbClr val="08044A"/>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before ROBG-130</a:t>
            </a:r>
            <a:endParaRPr sz="1600">
              <a:solidFill>
                <a:srgbClr val="08044A"/>
              </a:solidFill>
              <a:latin typeface="Trebuchet MS"/>
              <a:ea typeface="Trebuchet MS"/>
              <a:cs typeface="Trebuchet MS"/>
              <a:sym typeface="Trebuchet MS"/>
            </a:endParaRPr>
          </a:p>
        </p:txBody>
      </p:sp>
      <p:sp>
        <p:nvSpPr>
          <p:cNvPr id="134" name="Google Shape;134;p24"/>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11</a:t>
            </a:r>
            <a:endParaRPr b="1">
              <a:solidFill>
                <a:srgbClr val="08044A"/>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8" name="Shape 138"/>
        <p:cNvGrpSpPr/>
        <p:nvPr/>
      </p:nvGrpSpPr>
      <p:grpSpPr>
        <a:xfrm>
          <a:off x="0" y="0"/>
          <a:ext cx="0" cy="0"/>
          <a:chOff x="0" y="0"/>
          <a:chExt cx="0" cy="0"/>
        </a:xfrm>
      </p:grpSpPr>
      <p:sp>
        <p:nvSpPr>
          <p:cNvPr id="139" name="Google Shape;139;p25"/>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before ROBG-130</a:t>
            </a:r>
            <a:endParaRPr sz="1600">
              <a:solidFill>
                <a:srgbClr val="08044A"/>
              </a:solidFill>
              <a:latin typeface="Trebuchet MS"/>
              <a:ea typeface="Trebuchet MS"/>
              <a:cs typeface="Trebuchet MS"/>
              <a:sym typeface="Trebuchet MS"/>
            </a:endParaRPr>
          </a:p>
        </p:txBody>
      </p:sp>
      <p:sp>
        <p:nvSpPr>
          <p:cNvPr id="140" name="Google Shape;140;p25"/>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12</a:t>
            </a:r>
            <a:endParaRPr b="1">
              <a:solidFill>
                <a:srgbClr val="08044A"/>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4" name="Shape 144"/>
        <p:cNvGrpSpPr/>
        <p:nvPr/>
      </p:nvGrpSpPr>
      <p:grpSpPr>
        <a:xfrm>
          <a:off x="0" y="0"/>
          <a:ext cx="0" cy="0"/>
          <a:chOff x="0" y="0"/>
          <a:chExt cx="0" cy="0"/>
        </a:xfrm>
      </p:grpSpPr>
      <p:sp>
        <p:nvSpPr>
          <p:cNvPr id="145" name="Google Shape;145;p26"/>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46" name="Google Shape;146;p26"/>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13</a:t>
            </a:r>
            <a:endParaRPr b="1">
              <a:solidFill>
                <a:srgbClr val="08044A"/>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0" name="Shape 150"/>
        <p:cNvGrpSpPr/>
        <p:nvPr/>
      </p:nvGrpSpPr>
      <p:grpSpPr>
        <a:xfrm>
          <a:off x="0" y="0"/>
          <a:ext cx="0" cy="0"/>
          <a:chOff x="0" y="0"/>
          <a:chExt cx="0" cy="0"/>
        </a:xfrm>
      </p:grpSpPr>
      <p:sp>
        <p:nvSpPr>
          <p:cNvPr id="151" name="Google Shape;151;p27"/>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52" name="Google Shape;152;p27"/>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14</a:t>
            </a:r>
            <a:endParaRPr b="1">
              <a:solidFill>
                <a:srgbClr val="08044A"/>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6" name="Shape 156"/>
        <p:cNvGrpSpPr/>
        <p:nvPr/>
      </p:nvGrpSpPr>
      <p:grpSpPr>
        <a:xfrm>
          <a:off x="0" y="0"/>
          <a:ext cx="0" cy="0"/>
          <a:chOff x="0" y="0"/>
          <a:chExt cx="0" cy="0"/>
        </a:xfrm>
      </p:grpSpPr>
      <p:sp>
        <p:nvSpPr>
          <p:cNvPr id="157" name="Google Shape;157;p28"/>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58" name="Google Shape;158;p28"/>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15</a:t>
            </a:r>
            <a:endParaRPr b="1">
              <a:solidFill>
                <a:srgbClr val="08044A"/>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2" name="Shape 162"/>
        <p:cNvGrpSpPr/>
        <p:nvPr/>
      </p:nvGrpSpPr>
      <p:grpSpPr>
        <a:xfrm>
          <a:off x="0" y="0"/>
          <a:ext cx="0" cy="0"/>
          <a:chOff x="0" y="0"/>
          <a:chExt cx="0" cy="0"/>
        </a:xfrm>
      </p:grpSpPr>
      <p:sp>
        <p:nvSpPr>
          <p:cNvPr id="163" name="Google Shape;163;p29"/>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64" name="Google Shape;164;p29"/>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16</a:t>
            </a:r>
            <a:endParaRPr b="1">
              <a:solidFill>
                <a:srgbClr val="08044A"/>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8" name="Shape 168"/>
        <p:cNvGrpSpPr/>
        <p:nvPr/>
      </p:nvGrpSpPr>
      <p:grpSpPr>
        <a:xfrm>
          <a:off x="0" y="0"/>
          <a:ext cx="0" cy="0"/>
          <a:chOff x="0" y="0"/>
          <a:chExt cx="0" cy="0"/>
        </a:xfrm>
      </p:grpSpPr>
      <p:sp>
        <p:nvSpPr>
          <p:cNvPr id="169" name="Google Shape;169;p30"/>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70" name="Google Shape;170;p30"/>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17</a:t>
            </a:r>
            <a:endParaRPr b="1">
              <a:solidFill>
                <a:srgbClr val="08044A"/>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4" name="Shape 174"/>
        <p:cNvGrpSpPr/>
        <p:nvPr/>
      </p:nvGrpSpPr>
      <p:grpSpPr>
        <a:xfrm>
          <a:off x="0" y="0"/>
          <a:ext cx="0" cy="0"/>
          <a:chOff x="0" y="0"/>
          <a:chExt cx="0" cy="0"/>
        </a:xfrm>
      </p:grpSpPr>
      <p:sp>
        <p:nvSpPr>
          <p:cNvPr id="175" name="Google Shape;175;p31"/>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76" name="Google Shape;176;p31"/>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18</a:t>
            </a:r>
            <a:endParaRPr b="1">
              <a:solidFill>
                <a:srgbClr val="08044A"/>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 name="Shape 63"/>
        <p:cNvGrpSpPr/>
        <p:nvPr/>
      </p:nvGrpSpPr>
      <p:grpSpPr>
        <a:xfrm>
          <a:off x="0" y="0"/>
          <a:ext cx="0" cy="0"/>
          <a:chOff x="0" y="0"/>
          <a:chExt cx="0" cy="0"/>
        </a:xfrm>
      </p:grpSpPr>
      <p:sp>
        <p:nvSpPr>
          <p:cNvPr id="64" name="Google Shape;64;p14"/>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220">
                <a:solidFill>
                  <a:srgbClr val="08044A"/>
                </a:solidFill>
                <a:latin typeface="Trebuchet MS"/>
                <a:ea typeface="Trebuchet MS"/>
                <a:cs typeface="Trebuchet MS"/>
                <a:sym typeface="Trebuchet MS"/>
              </a:rPr>
              <a:t>Project Context</a:t>
            </a:r>
            <a:endParaRPr sz="3220">
              <a:solidFill>
                <a:srgbClr val="08044A"/>
              </a:solidFill>
              <a:latin typeface="Trebuchet MS"/>
              <a:ea typeface="Trebuchet MS"/>
              <a:cs typeface="Trebuchet MS"/>
              <a:sym typeface="Trebuchet MS"/>
            </a:endParaRPr>
          </a:p>
        </p:txBody>
      </p:sp>
      <p:sp>
        <p:nvSpPr>
          <p:cNvPr id="65" name="Google Shape;65;p14"/>
          <p:cNvSpPr txBox="1"/>
          <p:nvPr>
            <p:ph idx="1" type="body"/>
          </p:nvPr>
        </p:nvSpPr>
        <p:spPr>
          <a:xfrm>
            <a:off x="3934225" y="445025"/>
            <a:ext cx="4898100" cy="41238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SzPts val="1100"/>
              <a:buNone/>
            </a:pPr>
            <a:r>
              <a:rPr b="1" lang="en-GB" sz="1000">
                <a:solidFill>
                  <a:srgbClr val="08044A"/>
                </a:solidFill>
                <a:latin typeface="Trebuchet MS"/>
                <a:ea typeface="Trebuchet MS"/>
                <a:cs typeface="Trebuchet MS"/>
                <a:sym typeface="Trebuchet MS"/>
              </a:rPr>
              <a:t>The cities of Giurgiu (Romania) and Ruse (Bulgaria) situated on opposite banks of the Danube are faced with the same type of development issues and opportunities related to transport on the Danube.</a:t>
            </a:r>
            <a:br>
              <a:rPr b="1" lang="en-GB" sz="1000">
                <a:solidFill>
                  <a:srgbClr val="08044A"/>
                </a:solidFill>
                <a:latin typeface="Trebuchet MS"/>
                <a:ea typeface="Trebuchet MS"/>
                <a:cs typeface="Trebuchet MS"/>
                <a:sym typeface="Trebuchet MS"/>
              </a:rPr>
            </a:br>
            <a:br>
              <a:rPr b="1" lang="en-GB" sz="1000">
                <a:solidFill>
                  <a:srgbClr val="08044A"/>
                </a:solidFill>
                <a:latin typeface="Trebuchet MS"/>
                <a:ea typeface="Trebuchet MS"/>
                <a:cs typeface="Trebuchet MS"/>
                <a:sym typeface="Trebuchet MS"/>
              </a:rPr>
            </a:br>
            <a:r>
              <a:rPr b="1" lang="en-GB" sz="1000">
                <a:solidFill>
                  <a:srgbClr val="08044A"/>
                </a:solidFill>
                <a:latin typeface="Trebuchet MS"/>
                <a:ea typeface="Trebuchet MS"/>
                <a:cs typeface="Trebuchet MS"/>
                <a:sym typeface="Trebuchet MS"/>
              </a:rPr>
              <a:t>They share the same responsibility related to the sustainable use and ecological safety of the Danube River. The municipalities of Ruse and Giurgiu have a special interest in the collaborative cross-border relations and economy in the context of sustainable development. </a:t>
            </a:r>
            <a:br>
              <a:rPr b="1" lang="en-GB" sz="1000">
                <a:solidFill>
                  <a:srgbClr val="08044A"/>
                </a:solidFill>
                <a:latin typeface="Trebuchet MS"/>
                <a:ea typeface="Trebuchet MS"/>
                <a:cs typeface="Trebuchet MS"/>
                <a:sym typeface="Trebuchet MS"/>
              </a:rPr>
            </a:br>
            <a:br>
              <a:rPr b="1" lang="en-GB" sz="1000">
                <a:solidFill>
                  <a:srgbClr val="08044A"/>
                </a:solidFill>
                <a:latin typeface="Trebuchet MS"/>
                <a:ea typeface="Trebuchet MS"/>
                <a:cs typeface="Trebuchet MS"/>
                <a:sym typeface="Trebuchet MS"/>
              </a:rPr>
            </a:br>
            <a:r>
              <a:rPr b="1" lang="en-GB" sz="1000">
                <a:solidFill>
                  <a:srgbClr val="08044A"/>
                </a:solidFill>
                <a:latin typeface="Trebuchet MS"/>
                <a:ea typeface="Trebuchet MS"/>
                <a:cs typeface="Trebuchet MS"/>
                <a:sym typeface="Trebuchet MS"/>
              </a:rPr>
              <a:t>The project aims at developing and co-ordinating the cross-border transport systems for better connection with transport network TEN-T waterway transport, reducing the transport times and optimize the logistics.</a:t>
            </a:r>
            <a:endParaRPr b="1" sz="1000">
              <a:solidFill>
                <a:srgbClr val="08044A"/>
              </a:solidFill>
              <a:latin typeface="Trebuchet MS"/>
              <a:ea typeface="Trebuchet MS"/>
              <a:cs typeface="Trebuchet MS"/>
              <a:sym typeface="Trebuchet MS"/>
            </a:endParaRPr>
          </a:p>
        </p:txBody>
      </p:sp>
      <p:sp>
        <p:nvSpPr>
          <p:cNvPr id="66" name="Google Shape;66;p14"/>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a:t>
            </a:r>
            <a:endParaRPr b="1">
              <a:solidFill>
                <a:srgbClr val="08044A"/>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0" name="Shape 180"/>
        <p:cNvGrpSpPr/>
        <p:nvPr/>
      </p:nvGrpSpPr>
      <p:grpSpPr>
        <a:xfrm>
          <a:off x="0" y="0"/>
          <a:ext cx="0" cy="0"/>
          <a:chOff x="0" y="0"/>
          <a:chExt cx="0" cy="0"/>
        </a:xfrm>
      </p:grpSpPr>
      <p:sp>
        <p:nvSpPr>
          <p:cNvPr id="181" name="Google Shape;181;p32"/>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82" name="Google Shape;182;p32"/>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19</a:t>
            </a:r>
            <a:endParaRPr b="1">
              <a:solidFill>
                <a:srgbClr val="08044A"/>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6" name="Shape 186"/>
        <p:cNvGrpSpPr/>
        <p:nvPr/>
      </p:nvGrpSpPr>
      <p:grpSpPr>
        <a:xfrm>
          <a:off x="0" y="0"/>
          <a:ext cx="0" cy="0"/>
          <a:chOff x="0" y="0"/>
          <a:chExt cx="0" cy="0"/>
        </a:xfrm>
      </p:grpSpPr>
      <p:sp>
        <p:nvSpPr>
          <p:cNvPr id="187" name="Google Shape;187;p33"/>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after ROBG-130</a:t>
            </a:r>
            <a:endParaRPr sz="1600">
              <a:solidFill>
                <a:srgbClr val="08044A"/>
              </a:solidFill>
              <a:latin typeface="Trebuchet MS"/>
              <a:ea typeface="Trebuchet MS"/>
              <a:cs typeface="Trebuchet MS"/>
              <a:sym typeface="Trebuchet MS"/>
            </a:endParaRPr>
          </a:p>
        </p:txBody>
      </p:sp>
      <p:sp>
        <p:nvSpPr>
          <p:cNvPr id="188" name="Google Shape;188;p33"/>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20</a:t>
            </a:r>
            <a:endParaRPr b="1">
              <a:solidFill>
                <a:srgbClr val="08044A"/>
              </a:solidFill>
            </a:endParaRPr>
          </a:p>
        </p:txBody>
      </p:sp>
      <p:sp>
        <p:nvSpPr>
          <p:cNvPr id="189" name="Google Shape;189;p33"/>
          <p:cNvSpPr/>
          <p:nvPr/>
        </p:nvSpPr>
        <p:spPr>
          <a:xfrm>
            <a:off x="112875" y="4078550"/>
            <a:ext cx="8626200" cy="959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GB">
                <a:solidFill>
                  <a:srgbClr val="08044A"/>
                </a:solidFill>
                <a:highlight>
                  <a:schemeClr val="lt1"/>
                </a:highlight>
              </a:rPr>
              <a:t>Infrastructure developed as part of project ROBG-130</a:t>
            </a:r>
            <a:endParaRPr b="1">
              <a:solidFill>
                <a:srgbClr val="08044A"/>
              </a:solidFill>
              <a:highlight>
                <a:schemeClr val="lt1"/>
              </a:highlight>
            </a:endParaRPr>
          </a:p>
        </p:txBody>
      </p:sp>
      <p:sp>
        <p:nvSpPr>
          <p:cNvPr id="190" name="Google Shape;190;p33"/>
          <p:cNvSpPr/>
          <p:nvPr/>
        </p:nvSpPr>
        <p:spPr>
          <a:xfrm>
            <a:off x="112875" y="3361825"/>
            <a:ext cx="8626200" cy="645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GB">
                <a:solidFill>
                  <a:srgbClr val="08044A"/>
                </a:solidFill>
                <a:highlight>
                  <a:schemeClr val="lt1"/>
                </a:highlight>
              </a:rPr>
              <a:t> </a:t>
            </a:r>
            <a:r>
              <a:rPr b="1" lang="en-GB">
                <a:solidFill>
                  <a:srgbClr val="08044A"/>
                </a:solidFill>
                <a:highlight>
                  <a:schemeClr val="lt1"/>
                </a:highlight>
              </a:rPr>
              <a:t>Infrastructure developed as part of operational programme “Regions in Growth” </a:t>
            </a:r>
            <a:endParaRPr b="1">
              <a:solidFill>
                <a:srgbClr val="08044A"/>
              </a:solidFill>
              <a:highlight>
                <a:schemeClr val="lt1"/>
              </a:highlight>
            </a:endParaRPr>
          </a:p>
        </p:txBody>
      </p:sp>
      <p:sp>
        <p:nvSpPr>
          <p:cNvPr id="191" name="Google Shape;191;p33"/>
          <p:cNvSpPr/>
          <p:nvPr/>
        </p:nvSpPr>
        <p:spPr>
          <a:xfrm>
            <a:off x="6283050" y="240800"/>
            <a:ext cx="2512500" cy="432900"/>
          </a:xfrm>
          <a:prstGeom prst="rect">
            <a:avLst/>
          </a:prstGeom>
          <a:solidFill>
            <a:srgbClr val="1EF8E0"/>
          </a:solidFill>
          <a:ln cap="flat" cmpd="sng" w="76200">
            <a:solidFill>
              <a:srgbClr val="1EF8E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200">
                <a:solidFill>
                  <a:srgbClr val="08044A"/>
                </a:solidFill>
              </a:rPr>
              <a:t>Successful cross-project development</a:t>
            </a:r>
            <a:endParaRPr>
              <a:solidFill>
                <a:srgbClr val="08044A"/>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5" name="Shape 195"/>
        <p:cNvGrpSpPr/>
        <p:nvPr/>
      </p:nvGrpSpPr>
      <p:grpSpPr>
        <a:xfrm>
          <a:off x="0" y="0"/>
          <a:ext cx="0" cy="0"/>
          <a:chOff x="0" y="0"/>
          <a:chExt cx="0" cy="0"/>
        </a:xfrm>
      </p:grpSpPr>
      <p:sp>
        <p:nvSpPr>
          <p:cNvPr id="196" name="Google Shape;196;p34"/>
          <p:cNvSpPr txBox="1"/>
          <p:nvPr>
            <p:ph type="title"/>
          </p:nvPr>
        </p:nvSpPr>
        <p:spPr>
          <a:xfrm>
            <a:off x="3055050" y="3129364"/>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220">
                <a:solidFill>
                  <a:srgbClr val="08044A"/>
                </a:solidFill>
                <a:latin typeface="Trebuchet MS"/>
                <a:ea typeface="Trebuchet MS"/>
                <a:cs typeface="Trebuchet MS"/>
                <a:sym typeface="Trebuchet MS"/>
              </a:rPr>
              <a:t>Thank you for the attention</a:t>
            </a:r>
            <a:endParaRPr sz="3220">
              <a:solidFill>
                <a:srgbClr val="08044A"/>
              </a:solidFill>
              <a:latin typeface="Trebuchet MS"/>
              <a:ea typeface="Trebuchet MS"/>
              <a:cs typeface="Trebuchet MS"/>
              <a:sym typeface="Trebuchet MS"/>
            </a:endParaRPr>
          </a:p>
        </p:txBody>
      </p:sp>
      <p:sp>
        <p:nvSpPr>
          <p:cNvPr id="197" name="Google Shape;197;p34"/>
          <p:cNvSpPr txBox="1"/>
          <p:nvPr>
            <p:ph idx="1" type="body"/>
          </p:nvPr>
        </p:nvSpPr>
        <p:spPr>
          <a:xfrm>
            <a:off x="311700" y="4415842"/>
            <a:ext cx="8520600" cy="330600"/>
          </a:xfrm>
          <a:prstGeom prst="rect">
            <a:avLst/>
          </a:prstGeom>
        </p:spPr>
        <p:txBody>
          <a:bodyPr anchorCtr="0" anchor="ctr" bIns="91425" lIns="91425" spcFirstLastPara="1" rIns="91425" wrap="square" tIns="91425">
            <a:normAutofit lnSpcReduction="20000"/>
          </a:bodyPr>
          <a:lstStyle/>
          <a:p>
            <a:pPr indent="0" lvl="0" marL="0" rtl="0" algn="ctr">
              <a:spcBef>
                <a:spcPts val="0"/>
              </a:spcBef>
              <a:spcAft>
                <a:spcPts val="1200"/>
              </a:spcAft>
              <a:buNone/>
            </a:pPr>
            <a:r>
              <a:rPr b="1" lang="en-GB" sz="1000">
                <a:solidFill>
                  <a:srgbClr val="08044A"/>
                </a:solidFill>
                <a:latin typeface="Trebuchet MS"/>
                <a:ea typeface="Trebuchet MS"/>
                <a:cs typeface="Trebuchet MS"/>
                <a:sym typeface="Trebuchet MS"/>
              </a:rPr>
              <a:t>Municipality of Ruse - </a:t>
            </a:r>
            <a:r>
              <a:rPr b="1" lang="en-GB" sz="1000">
                <a:solidFill>
                  <a:srgbClr val="08044A"/>
                </a:solidFill>
                <a:latin typeface="Trebuchet MS"/>
                <a:ea typeface="Trebuchet MS"/>
                <a:cs typeface="Trebuchet MS"/>
                <a:sym typeface="Trebuchet MS"/>
              </a:rPr>
              <a:t>28.09.2021</a:t>
            </a:r>
            <a:endParaRPr b="1" sz="1000">
              <a:solidFill>
                <a:srgbClr val="08044A"/>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0" name="Shape 70"/>
        <p:cNvGrpSpPr/>
        <p:nvPr/>
      </p:nvGrpSpPr>
      <p:grpSpPr>
        <a:xfrm>
          <a:off x="0" y="0"/>
          <a:ext cx="0" cy="0"/>
          <a:chOff x="0" y="0"/>
          <a:chExt cx="0" cy="0"/>
        </a:xfrm>
      </p:grpSpPr>
      <p:sp>
        <p:nvSpPr>
          <p:cNvPr id="71" name="Google Shape;71;p15"/>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Project </a:t>
            </a:r>
            <a:br>
              <a:rPr lang="en-GB" sz="3220">
                <a:solidFill>
                  <a:srgbClr val="08044A"/>
                </a:solidFill>
                <a:latin typeface="Trebuchet MS"/>
                <a:ea typeface="Trebuchet MS"/>
                <a:cs typeface="Trebuchet MS"/>
                <a:sym typeface="Trebuchet MS"/>
              </a:rPr>
            </a:br>
            <a:r>
              <a:rPr lang="en-GB" sz="3220">
                <a:solidFill>
                  <a:srgbClr val="08044A"/>
                </a:solidFill>
                <a:latin typeface="Trebuchet MS"/>
                <a:ea typeface="Trebuchet MS"/>
                <a:cs typeface="Trebuchet MS"/>
                <a:sym typeface="Trebuchet MS"/>
              </a:rPr>
              <a:t>Details</a:t>
            </a:r>
            <a:endParaRPr sz="3220">
              <a:solidFill>
                <a:srgbClr val="08044A"/>
              </a:solidFill>
              <a:latin typeface="Trebuchet MS"/>
              <a:ea typeface="Trebuchet MS"/>
              <a:cs typeface="Trebuchet MS"/>
              <a:sym typeface="Trebuchet MS"/>
            </a:endParaRPr>
          </a:p>
        </p:txBody>
      </p:sp>
      <p:sp>
        <p:nvSpPr>
          <p:cNvPr id="72" name="Google Shape;72;p15"/>
          <p:cNvSpPr txBox="1"/>
          <p:nvPr>
            <p:ph idx="1" type="body"/>
          </p:nvPr>
        </p:nvSpPr>
        <p:spPr>
          <a:xfrm>
            <a:off x="3934225" y="445025"/>
            <a:ext cx="4898100" cy="41238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100"/>
              <a:buNone/>
            </a:pPr>
            <a:r>
              <a:rPr b="1" lang="en-GB" sz="1000">
                <a:solidFill>
                  <a:srgbClr val="08044A"/>
                </a:solidFill>
                <a:latin typeface="Trebuchet MS"/>
                <a:ea typeface="Trebuchet MS"/>
                <a:cs typeface="Trebuchet MS"/>
                <a:sym typeface="Trebuchet MS"/>
              </a:rPr>
              <a:t>Programme priority: </a:t>
            </a:r>
            <a:r>
              <a:rPr lang="en-GB" sz="1000">
                <a:solidFill>
                  <a:srgbClr val="08044A"/>
                </a:solidFill>
                <a:latin typeface="Trebuchet MS"/>
                <a:ea typeface="Trebuchet MS"/>
                <a:cs typeface="Trebuchet MS"/>
                <a:sym typeface="Trebuchet MS"/>
              </a:rPr>
              <a:t>A well connected region</a:t>
            </a:r>
            <a:br>
              <a:rPr b="1" lang="en-GB" sz="1000">
                <a:solidFill>
                  <a:srgbClr val="08044A"/>
                </a:solidFill>
                <a:latin typeface="Trebuchet MS"/>
                <a:ea typeface="Trebuchet MS"/>
                <a:cs typeface="Trebuchet MS"/>
                <a:sym typeface="Trebuchet MS"/>
              </a:rPr>
            </a:br>
            <a:br>
              <a:rPr b="1" lang="en-GB" sz="1000">
                <a:solidFill>
                  <a:srgbClr val="08044A"/>
                </a:solidFill>
                <a:latin typeface="Trebuchet MS"/>
                <a:ea typeface="Trebuchet MS"/>
                <a:cs typeface="Trebuchet MS"/>
                <a:sym typeface="Trebuchet MS"/>
              </a:rPr>
            </a:br>
            <a:r>
              <a:rPr b="1" lang="en-GB" sz="1000">
                <a:solidFill>
                  <a:srgbClr val="08044A"/>
                </a:solidFill>
                <a:latin typeface="Trebuchet MS"/>
                <a:ea typeface="Trebuchet MS"/>
                <a:cs typeface="Trebuchet MS"/>
                <a:sym typeface="Trebuchet MS"/>
              </a:rPr>
              <a:t>Specific Objective:</a:t>
            </a:r>
            <a:r>
              <a:rPr lang="en-GB" sz="1000">
                <a:solidFill>
                  <a:srgbClr val="08044A"/>
                </a:solidFill>
                <a:latin typeface="Trebuchet MS"/>
                <a:ea typeface="Trebuchet MS"/>
                <a:cs typeface="Trebuchet MS"/>
                <a:sym typeface="Trebuchet MS"/>
              </a:rPr>
              <a:t> Increase transport safety on waterways and maritime transport routes</a:t>
            </a:r>
            <a:br>
              <a:rPr lang="en-GB" sz="1000">
                <a:solidFill>
                  <a:srgbClr val="08044A"/>
                </a:solidFill>
                <a:latin typeface="Trebuchet MS"/>
                <a:ea typeface="Trebuchet MS"/>
                <a:cs typeface="Trebuchet MS"/>
                <a:sym typeface="Trebuchet MS"/>
              </a:rPr>
            </a:br>
            <a:br>
              <a:rPr lang="en-GB" sz="1000">
                <a:solidFill>
                  <a:srgbClr val="08044A"/>
                </a:solidFill>
                <a:latin typeface="Trebuchet MS"/>
                <a:ea typeface="Trebuchet MS"/>
                <a:cs typeface="Trebuchet MS"/>
                <a:sym typeface="Trebuchet MS"/>
              </a:rPr>
            </a:br>
            <a:r>
              <a:rPr b="1" lang="en-GB" sz="1000">
                <a:solidFill>
                  <a:srgbClr val="08044A"/>
                </a:solidFill>
                <a:latin typeface="Trebuchet MS"/>
                <a:ea typeface="Trebuchet MS"/>
                <a:cs typeface="Trebuchet MS"/>
                <a:sym typeface="Trebuchet MS"/>
              </a:rPr>
              <a:t>Project Partners:</a:t>
            </a:r>
            <a:endParaRPr b="1" sz="1000">
              <a:solidFill>
                <a:srgbClr val="08044A"/>
              </a:solidFill>
              <a:latin typeface="Trebuchet MS"/>
              <a:ea typeface="Trebuchet MS"/>
              <a:cs typeface="Trebuchet MS"/>
              <a:sym typeface="Trebuchet MS"/>
            </a:endParaRPr>
          </a:p>
          <a:p>
            <a:pPr indent="-292100" lvl="0" marL="457200" rtl="0" algn="l">
              <a:lnSpc>
                <a:spcPct val="100000"/>
              </a:lnSpc>
              <a:spcBef>
                <a:spcPts val="120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Lead Beneficiary: </a:t>
            </a:r>
            <a:r>
              <a:rPr b="1" lang="en-GB" sz="1000">
                <a:solidFill>
                  <a:srgbClr val="08044A"/>
                </a:solidFill>
                <a:latin typeface="Trebuchet MS"/>
                <a:ea typeface="Trebuchet MS"/>
                <a:cs typeface="Trebuchet MS"/>
                <a:sym typeface="Trebuchet MS"/>
              </a:rPr>
              <a:t>Municipality of Ruse</a:t>
            </a:r>
            <a:endParaRPr b="1"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Beneficiary 2</a:t>
            </a:r>
            <a:r>
              <a:rPr lang="en-GB" sz="1000">
                <a:solidFill>
                  <a:srgbClr val="08044A"/>
                </a:solidFill>
                <a:latin typeface="Trebuchet MS"/>
                <a:ea typeface="Trebuchet MS"/>
                <a:cs typeface="Trebuchet MS"/>
                <a:sym typeface="Trebuchet MS"/>
              </a:rPr>
              <a:t>: </a:t>
            </a:r>
            <a:r>
              <a:rPr b="1" lang="en-GB" sz="1000">
                <a:solidFill>
                  <a:srgbClr val="08044A"/>
                </a:solidFill>
                <a:latin typeface="Trebuchet MS"/>
                <a:ea typeface="Trebuchet MS"/>
                <a:cs typeface="Trebuchet MS"/>
                <a:sym typeface="Trebuchet MS"/>
              </a:rPr>
              <a:t>Municipality of Giurgiu</a:t>
            </a:r>
            <a:endParaRPr b="1" sz="1000">
              <a:solidFill>
                <a:srgbClr val="08044A"/>
              </a:solidFill>
              <a:latin typeface="Trebuchet MS"/>
              <a:ea typeface="Trebuchet MS"/>
              <a:cs typeface="Trebuchet MS"/>
              <a:sym typeface="Trebuchet MS"/>
            </a:endParaRPr>
          </a:p>
          <a:p>
            <a:pPr indent="0" lvl="0" marL="0" rtl="0" algn="l">
              <a:lnSpc>
                <a:spcPct val="100000"/>
              </a:lnSpc>
              <a:spcBef>
                <a:spcPts val="1200"/>
              </a:spcBef>
              <a:spcAft>
                <a:spcPts val="0"/>
              </a:spcAft>
              <a:buSzPts val="1100"/>
              <a:buNone/>
            </a:pPr>
            <a:r>
              <a:rPr b="1" lang="en-GB" sz="1000">
                <a:solidFill>
                  <a:srgbClr val="08044A"/>
                </a:solidFill>
                <a:latin typeface="Trebuchet MS"/>
                <a:ea typeface="Trebuchet MS"/>
                <a:cs typeface="Trebuchet MS"/>
                <a:sym typeface="Trebuchet MS"/>
              </a:rPr>
              <a:t>Project Budget:</a:t>
            </a:r>
            <a:endParaRPr b="1" sz="1000">
              <a:solidFill>
                <a:srgbClr val="08044A"/>
              </a:solidFill>
              <a:latin typeface="Trebuchet MS"/>
              <a:ea typeface="Trebuchet MS"/>
              <a:cs typeface="Trebuchet MS"/>
              <a:sym typeface="Trebuchet MS"/>
            </a:endParaRPr>
          </a:p>
          <a:p>
            <a:pPr indent="-292100" lvl="0" marL="457200" rtl="0" algn="l">
              <a:lnSpc>
                <a:spcPct val="100000"/>
              </a:lnSpc>
              <a:spcBef>
                <a:spcPts val="120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ERDF: 6 243 521.76 Euro</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ERDF Co- Financing: 85%</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Total eligible project budget: 7 345 319.73 Euro</a:t>
            </a:r>
            <a:endParaRPr sz="1000">
              <a:solidFill>
                <a:srgbClr val="08044A"/>
              </a:solidFill>
              <a:latin typeface="Trebuchet MS"/>
              <a:ea typeface="Trebuchet MS"/>
              <a:cs typeface="Trebuchet MS"/>
              <a:sym typeface="Trebuchet MS"/>
            </a:endParaRPr>
          </a:p>
          <a:p>
            <a:pPr indent="0" lvl="0" marL="0" rtl="0" algn="l">
              <a:lnSpc>
                <a:spcPct val="100000"/>
              </a:lnSpc>
              <a:spcBef>
                <a:spcPts val="1200"/>
              </a:spcBef>
              <a:spcAft>
                <a:spcPts val="1200"/>
              </a:spcAft>
              <a:buSzPts val="1100"/>
              <a:buNone/>
            </a:pPr>
            <a:r>
              <a:rPr b="1" lang="en-GB" sz="1000">
                <a:solidFill>
                  <a:srgbClr val="08044A"/>
                </a:solidFill>
                <a:latin typeface="Trebuchet MS"/>
                <a:ea typeface="Trebuchet MS"/>
                <a:cs typeface="Trebuchet MS"/>
                <a:sym typeface="Trebuchet MS"/>
              </a:rPr>
              <a:t>Project Duration:</a:t>
            </a:r>
            <a:r>
              <a:rPr lang="en-GB" sz="1000">
                <a:solidFill>
                  <a:srgbClr val="08044A"/>
                </a:solidFill>
                <a:latin typeface="Trebuchet MS"/>
                <a:ea typeface="Trebuchet MS"/>
                <a:cs typeface="Trebuchet MS"/>
                <a:sym typeface="Trebuchet MS"/>
              </a:rPr>
              <a:t> 12.05.2017 - 10.05.2023 (72 months)</a:t>
            </a:r>
            <a:endParaRPr b="1" sz="1025">
              <a:solidFill>
                <a:srgbClr val="08044A"/>
              </a:solidFill>
              <a:latin typeface="Trebuchet MS"/>
              <a:ea typeface="Trebuchet MS"/>
              <a:cs typeface="Trebuchet MS"/>
              <a:sym typeface="Trebuchet MS"/>
            </a:endParaRPr>
          </a:p>
        </p:txBody>
      </p:sp>
      <p:sp>
        <p:nvSpPr>
          <p:cNvPr id="73" name="Google Shape;73;p15"/>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2</a:t>
            </a:r>
            <a:endParaRPr b="1">
              <a:solidFill>
                <a:srgbClr val="08044A"/>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7" name="Shape 77"/>
        <p:cNvGrpSpPr/>
        <p:nvPr/>
      </p:nvGrpSpPr>
      <p:grpSpPr>
        <a:xfrm>
          <a:off x="0" y="0"/>
          <a:ext cx="0" cy="0"/>
          <a:chOff x="0" y="0"/>
          <a:chExt cx="0" cy="0"/>
        </a:xfrm>
      </p:grpSpPr>
      <p:sp>
        <p:nvSpPr>
          <p:cNvPr id="78" name="Google Shape;78;p16"/>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Project </a:t>
            </a:r>
            <a:br>
              <a:rPr lang="en-GB" sz="3220">
                <a:solidFill>
                  <a:srgbClr val="08044A"/>
                </a:solidFill>
                <a:latin typeface="Trebuchet MS"/>
                <a:ea typeface="Trebuchet MS"/>
                <a:cs typeface="Trebuchet MS"/>
                <a:sym typeface="Trebuchet MS"/>
              </a:rPr>
            </a:br>
            <a:r>
              <a:rPr lang="en-GB" sz="3220">
                <a:solidFill>
                  <a:srgbClr val="08044A"/>
                </a:solidFill>
                <a:latin typeface="Trebuchet MS"/>
                <a:ea typeface="Trebuchet MS"/>
                <a:cs typeface="Trebuchet MS"/>
                <a:sym typeface="Trebuchet MS"/>
              </a:rPr>
              <a:t>Objectives &amp; Results</a:t>
            </a:r>
            <a:endParaRPr sz="3220">
              <a:solidFill>
                <a:srgbClr val="08044A"/>
              </a:solidFill>
              <a:latin typeface="Trebuchet MS"/>
              <a:ea typeface="Trebuchet MS"/>
              <a:cs typeface="Trebuchet MS"/>
              <a:sym typeface="Trebuchet MS"/>
            </a:endParaRPr>
          </a:p>
        </p:txBody>
      </p:sp>
      <p:sp>
        <p:nvSpPr>
          <p:cNvPr id="79" name="Google Shape;79;p16"/>
          <p:cNvSpPr txBox="1"/>
          <p:nvPr>
            <p:ph idx="1" type="body"/>
          </p:nvPr>
        </p:nvSpPr>
        <p:spPr>
          <a:xfrm>
            <a:off x="3934225" y="445025"/>
            <a:ext cx="4898100" cy="41238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100"/>
              <a:buNone/>
            </a:pPr>
            <a:r>
              <a:rPr b="1" lang="en-GB" sz="1000">
                <a:solidFill>
                  <a:srgbClr val="08044A"/>
                </a:solidFill>
                <a:latin typeface="Trebuchet MS"/>
                <a:ea typeface="Trebuchet MS"/>
                <a:cs typeface="Trebuchet MS"/>
                <a:sym typeface="Trebuchet MS"/>
              </a:rPr>
              <a:t>Specific objectives:</a:t>
            </a:r>
            <a:endParaRPr b="1" sz="1000">
              <a:solidFill>
                <a:srgbClr val="08044A"/>
              </a:solidFill>
              <a:latin typeface="Trebuchet MS"/>
              <a:ea typeface="Trebuchet MS"/>
              <a:cs typeface="Trebuchet MS"/>
              <a:sym typeface="Trebuchet MS"/>
            </a:endParaRPr>
          </a:p>
          <a:p>
            <a:pPr indent="-292100" lvl="0" marL="457200" rtl="0" algn="l">
              <a:lnSpc>
                <a:spcPct val="100000"/>
              </a:lnSpc>
              <a:spcBef>
                <a:spcPts val="120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Improvement of inland waterway between Ruse and Giurgiu;</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Establishment of conditions for well-connected region with EU and Asia;</a:t>
            </a:r>
            <a:endParaRPr sz="1000">
              <a:solidFill>
                <a:srgbClr val="08044A"/>
              </a:solidFill>
              <a:latin typeface="Trebuchet MS"/>
              <a:ea typeface="Trebuchet MS"/>
              <a:cs typeface="Trebuchet MS"/>
              <a:sym typeface="Trebuchet MS"/>
            </a:endParaRPr>
          </a:p>
          <a:p>
            <a:pPr indent="0" lvl="0" marL="0" rtl="0" algn="l">
              <a:lnSpc>
                <a:spcPct val="100000"/>
              </a:lnSpc>
              <a:spcBef>
                <a:spcPts val="1200"/>
              </a:spcBef>
              <a:spcAft>
                <a:spcPts val="0"/>
              </a:spcAft>
              <a:buSzPts val="1100"/>
              <a:buNone/>
            </a:pPr>
            <a:r>
              <a:rPr b="1" lang="en-GB" sz="1000">
                <a:solidFill>
                  <a:srgbClr val="08044A"/>
                </a:solidFill>
                <a:latin typeface="Trebuchet MS"/>
                <a:ea typeface="Trebuchet MS"/>
                <a:cs typeface="Trebuchet MS"/>
                <a:sym typeface="Trebuchet MS"/>
              </a:rPr>
              <a:t>Results:</a:t>
            </a:r>
            <a:endParaRPr b="1" sz="1000">
              <a:solidFill>
                <a:srgbClr val="08044A"/>
              </a:solidFill>
              <a:latin typeface="Trebuchet MS"/>
              <a:ea typeface="Trebuchet MS"/>
              <a:cs typeface="Trebuchet MS"/>
              <a:sym typeface="Trebuchet MS"/>
            </a:endParaRPr>
          </a:p>
          <a:p>
            <a:pPr indent="-292100" lvl="0" marL="457200" rtl="0" algn="l">
              <a:lnSpc>
                <a:spcPct val="100000"/>
              </a:lnSpc>
              <a:spcBef>
                <a:spcPts val="120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8 km common improved water infrastructure between Ruse and Giurgiu;</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Increased transport safety on waterways of Lower Danube;</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Better connection in the CBC region;</a:t>
            </a:r>
            <a:endParaRPr sz="1000">
              <a:solidFill>
                <a:srgbClr val="08044A"/>
              </a:solidFill>
              <a:latin typeface="Trebuchet MS"/>
              <a:ea typeface="Trebuchet MS"/>
              <a:cs typeface="Trebuchet MS"/>
              <a:sym typeface="Trebuchet MS"/>
            </a:endParaRPr>
          </a:p>
          <a:p>
            <a:pPr indent="-292100" lvl="0" marL="457200" rtl="0" algn="l">
              <a:lnSpc>
                <a:spcPct val="100000"/>
              </a:lnSpc>
              <a:spcBef>
                <a:spcPts val="0"/>
              </a:spcBef>
              <a:spcAft>
                <a:spcPts val="0"/>
              </a:spcAft>
              <a:buClr>
                <a:srgbClr val="08044A"/>
              </a:buClr>
              <a:buSzPts val="1000"/>
              <a:buFont typeface="Trebuchet MS"/>
              <a:buChar char="●"/>
            </a:pPr>
            <a:r>
              <a:rPr lang="en-GB" sz="1000">
                <a:solidFill>
                  <a:srgbClr val="08044A"/>
                </a:solidFill>
                <a:latin typeface="Trebuchet MS"/>
                <a:ea typeface="Trebuchet MS"/>
                <a:cs typeface="Trebuchet MS"/>
                <a:sym typeface="Trebuchet MS"/>
              </a:rPr>
              <a:t>Sustainable partnership;</a:t>
            </a:r>
            <a:endParaRPr sz="1000">
              <a:solidFill>
                <a:srgbClr val="08044A"/>
              </a:solidFill>
              <a:latin typeface="Trebuchet MS"/>
              <a:ea typeface="Trebuchet MS"/>
              <a:cs typeface="Trebuchet MS"/>
              <a:sym typeface="Trebuchet MS"/>
            </a:endParaRPr>
          </a:p>
        </p:txBody>
      </p:sp>
      <p:sp>
        <p:nvSpPr>
          <p:cNvPr id="80" name="Google Shape;80;p16"/>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3</a:t>
            </a:r>
            <a:endParaRPr b="1">
              <a:solidFill>
                <a:srgbClr val="08044A"/>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4" name="Shape 84"/>
        <p:cNvGrpSpPr/>
        <p:nvPr/>
      </p:nvGrpSpPr>
      <p:grpSpPr>
        <a:xfrm>
          <a:off x="0" y="0"/>
          <a:ext cx="0" cy="0"/>
          <a:chOff x="0" y="0"/>
          <a:chExt cx="0" cy="0"/>
        </a:xfrm>
      </p:grpSpPr>
      <p:sp>
        <p:nvSpPr>
          <p:cNvPr id="85" name="Google Shape;85;p17"/>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Project Summary</a:t>
            </a:r>
            <a:endParaRPr sz="3220">
              <a:solidFill>
                <a:srgbClr val="08044A"/>
              </a:solidFill>
              <a:latin typeface="Trebuchet MS"/>
              <a:ea typeface="Trebuchet MS"/>
              <a:cs typeface="Trebuchet MS"/>
              <a:sym typeface="Trebuchet MS"/>
            </a:endParaRPr>
          </a:p>
        </p:txBody>
      </p:sp>
      <p:sp>
        <p:nvSpPr>
          <p:cNvPr id="86" name="Google Shape;86;p17"/>
          <p:cNvSpPr txBox="1"/>
          <p:nvPr>
            <p:ph idx="1" type="body"/>
          </p:nvPr>
        </p:nvSpPr>
        <p:spPr>
          <a:xfrm>
            <a:off x="3934225" y="445025"/>
            <a:ext cx="4898100" cy="41238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018"/>
              <a:buFont typeface="Arial"/>
              <a:buNone/>
            </a:pPr>
            <a:r>
              <a:rPr b="1" lang="en-GB" sz="1025">
                <a:solidFill>
                  <a:srgbClr val="08044A"/>
                </a:solidFill>
                <a:latin typeface="Trebuchet MS"/>
                <a:ea typeface="Trebuchet MS"/>
                <a:cs typeface="Trebuchet MS"/>
                <a:sym typeface="Trebuchet MS"/>
              </a:rPr>
              <a:t>The municipalities of Ruse and Giurgiu joined hands as partners in this project with the goal to introduce a set of measures for a well-connected common cross-border region with safe transport on waterways.</a:t>
            </a:r>
            <a:br>
              <a:rPr b="1" lang="en-GB" sz="1025">
                <a:solidFill>
                  <a:srgbClr val="08044A"/>
                </a:solidFill>
                <a:latin typeface="Trebuchet MS"/>
                <a:ea typeface="Trebuchet MS"/>
                <a:cs typeface="Trebuchet MS"/>
                <a:sym typeface="Trebuchet MS"/>
              </a:rPr>
            </a:br>
            <a:br>
              <a:rPr b="1" lang="en-GB" sz="1025">
                <a:solidFill>
                  <a:srgbClr val="08044A"/>
                </a:solidFill>
                <a:latin typeface="Trebuchet MS"/>
                <a:ea typeface="Trebuchet MS"/>
                <a:cs typeface="Trebuchet MS"/>
                <a:sym typeface="Trebuchet MS"/>
              </a:rPr>
            </a:br>
            <a:r>
              <a:rPr b="1" lang="en-GB" sz="1025">
                <a:solidFill>
                  <a:srgbClr val="08044A"/>
                </a:solidFill>
                <a:latin typeface="Trebuchet MS"/>
                <a:ea typeface="Trebuchet MS"/>
                <a:cs typeface="Trebuchet MS"/>
                <a:sym typeface="Trebuchet MS"/>
              </a:rPr>
              <a:t>The partners aim to achieve the overall objective through implementation of measures as follows:</a:t>
            </a:r>
            <a:endParaRPr b="1" sz="1025">
              <a:solidFill>
                <a:srgbClr val="08044A"/>
              </a:solidFill>
              <a:latin typeface="Trebuchet MS"/>
              <a:ea typeface="Trebuchet MS"/>
              <a:cs typeface="Trebuchet MS"/>
              <a:sym typeface="Trebuchet MS"/>
            </a:endParaRPr>
          </a:p>
          <a:p>
            <a:pPr indent="-293687" lvl="0" marL="457200" rtl="0" algn="l">
              <a:lnSpc>
                <a:spcPct val="115000"/>
              </a:lnSpc>
              <a:spcBef>
                <a:spcPts val="1200"/>
              </a:spcBef>
              <a:spcAft>
                <a:spcPts val="0"/>
              </a:spcAft>
              <a:buClr>
                <a:srgbClr val="08044A"/>
              </a:buClr>
              <a:buSzPts val="1025"/>
              <a:buFont typeface="Trebuchet MS"/>
              <a:buChar char="●"/>
            </a:pPr>
            <a:r>
              <a:rPr lang="en-GB" sz="1025">
                <a:solidFill>
                  <a:srgbClr val="08044A"/>
                </a:solidFill>
                <a:latin typeface="Trebuchet MS"/>
                <a:ea typeface="Trebuchet MS"/>
                <a:cs typeface="Trebuchet MS"/>
                <a:sym typeface="Trebuchet MS"/>
              </a:rPr>
              <a:t>Giurgiu Municipality will implement construction of a quay in Giurgiu municipality, through arrangement of a sector of Channel Sfantul Gheorghe, near the natural link with Danube, in order to improve connectivity with the pan-European corridor for waterway transport.</a:t>
            </a:r>
            <a:br>
              <a:rPr lang="en-GB" sz="1025">
                <a:solidFill>
                  <a:srgbClr val="08044A"/>
                </a:solidFill>
                <a:latin typeface="Trebuchet MS"/>
                <a:ea typeface="Trebuchet MS"/>
                <a:cs typeface="Trebuchet MS"/>
                <a:sym typeface="Trebuchet MS"/>
              </a:rPr>
            </a:br>
            <a:endParaRPr sz="1025">
              <a:solidFill>
                <a:srgbClr val="08044A"/>
              </a:solidFill>
              <a:latin typeface="Trebuchet MS"/>
              <a:ea typeface="Trebuchet MS"/>
              <a:cs typeface="Trebuchet MS"/>
              <a:sym typeface="Trebuchet MS"/>
            </a:endParaRPr>
          </a:p>
          <a:p>
            <a:pPr indent="-293687" lvl="0" marL="457200" rtl="0" algn="l">
              <a:lnSpc>
                <a:spcPct val="115000"/>
              </a:lnSpc>
              <a:spcBef>
                <a:spcPts val="0"/>
              </a:spcBef>
              <a:spcAft>
                <a:spcPts val="0"/>
              </a:spcAft>
              <a:buClr>
                <a:srgbClr val="08044A"/>
              </a:buClr>
              <a:buSzPts val="1025"/>
              <a:buFont typeface="Trebuchet MS"/>
              <a:buChar char="●"/>
            </a:pPr>
            <a:r>
              <a:rPr lang="en-GB" sz="1025">
                <a:solidFill>
                  <a:srgbClr val="08044A"/>
                </a:solidFill>
                <a:latin typeface="Trebuchet MS"/>
                <a:ea typeface="Trebuchet MS"/>
                <a:cs typeface="Trebuchet MS"/>
                <a:sym typeface="Trebuchet MS"/>
              </a:rPr>
              <a:t>Ruse Municipality will rehabilitate the docking area of its central passenger terminal, thus improving the navigation conditions of the three berths.</a:t>
            </a:r>
            <a:endParaRPr sz="1025">
              <a:solidFill>
                <a:srgbClr val="08044A"/>
              </a:solidFill>
              <a:latin typeface="Trebuchet MS"/>
              <a:ea typeface="Trebuchet MS"/>
              <a:cs typeface="Trebuchet MS"/>
              <a:sym typeface="Trebuchet MS"/>
            </a:endParaRPr>
          </a:p>
        </p:txBody>
      </p:sp>
      <p:sp>
        <p:nvSpPr>
          <p:cNvPr id="87" name="Google Shape;87;p17"/>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4</a:t>
            </a:r>
            <a:endParaRPr b="1">
              <a:solidFill>
                <a:srgbClr val="08044A"/>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1" name="Shape 91"/>
        <p:cNvGrpSpPr/>
        <p:nvPr/>
      </p:nvGrpSpPr>
      <p:grpSpPr>
        <a:xfrm>
          <a:off x="0" y="0"/>
          <a:ext cx="0" cy="0"/>
          <a:chOff x="0" y="0"/>
          <a:chExt cx="0" cy="0"/>
        </a:xfrm>
      </p:grpSpPr>
      <p:sp>
        <p:nvSpPr>
          <p:cNvPr id="92" name="Google Shape;92;p18"/>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Project Relevance</a:t>
            </a:r>
            <a:endParaRPr sz="3220">
              <a:solidFill>
                <a:srgbClr val="08044A"/>
              </a:solidFill>
              <a:latin typeface="Trebuchet MS"/>
              <a:ea typeface="Trebuchet MS"/>
              <a:cs typeface="Trebuchet MS"/>
              <a:sym typeface="Trebuchet MS"/>
            </a:endParaRPr>
          </a:p>
        </p:txBody>
      </p:sp>
      <p:sp>
        <p:nvSpPr>
          <p:cNvPr id="93" name="Google Shape;93;p18"/>
          <p:cNvSpPr txBox="1"/>
          <p:nvPr>
            <p:ph idx="1" type="body"/>
          </p:nvPr>
        </p:nvSpPr>
        <p:spPr>
          <a:xfrm>
            <a:off x="3934225" y="445025"/>
            <a:ext cx="4898100" cy="4123800"/>
          </a:xfrm>
          <a:prstGeom prst="rect">
            <a:avLst/>
          </a:prstGeom>
        </p:spPr>
        <p:txBody>
          <a:bodyPr anchorCtr="0" anchor="ctr" bIns="91425" lIns="91425" spcFirstLastPara="1" rIns="91425" wrap="square" tIns="91425">
            <a:noAutofit/>
          </a:bodyPr>
          <a:lstStyle/>
          <a:p>
            <a:pPr indent="0" lvl="0" marL="0" rtl="0" algn="l">
              <a:lnSpc>
                <a:spcPct val="80000"/>
              </a:lnSpc>
              <a:spcBef>
                <a:spcPts val="0"/>
              </a:spcBef>
              <a:spcAft>
                <a:spcPts val="0"/>
              </a:spcAft>
              <a:buClr>
                <a:schemeClr val="dk1"/>
              </a:buClr>
              <a:buSzPts val="1100"/>
              <a:buFont typeface="Arial"/>
              <a:buNone/>
            </a:pPr>
            <a:r>
              <a:rPr b="1" lang="en-GB" sz="1025">
                <a:solidFill>
                  <a:srgbClr val="08044A"/>
                </a:solidFill>
                <a:latin typeface="Trebuchet MS"/>
                <a:ea typeface="Trebuchet MS"/>
                <a:cs typeface="Trebuchet MS"/>
                <a:sym typeface="Trebuchet MS"/>
              </a:rPr>
              <a:t>The project measures aim to respond to the common challenges in the CBC region, which can be summarized as follows:</a:t>
            </a:r>
            <a:endParaRPr b="1" sz="1025">
              <a:solidFill>
                <a:srgbClr val="08044A"/>
              </a:solidFill>
              <a:latin typeface="Trebuchet MS"/>
              <a:ea typeface="Trebuchet MS"/>
              <a:cs typeface="Trebuchet MS"/>
              <a:sym typeface="Trebuchet MS"/>
            </a:endParaRPr>
          </a:p>
          <a:p>
            <a:pPr indent="-293687" lvl="0" marL="457200" rtl="0" algn="l">
              <a:lnSpc>
                <a:spcPct val="80000"/>
              </a:lnSpc>
              <a:spcBef>
                <a:spcPts val="1200"/>
              </a:spcBef>
              <a:spcAft>
                <a:spcPts val="0"/>
              </a:spcAft>
              <a:buClr>
                <a:srgbClr val="08044A"/>
              </a:buClr>
              <a:buSzPts val="1025"/>
              <a:buFont typeface="Trebuchet MS"/>
              <a:buChar char="●"/>
            </a:pPr>
            <a:r>
              <a:rPr lang="en-GB" sz="1025">
                <a:solidFill>
                  <a:srgbClr val="08044A"/>
                </a:solidFill>
                <a:latin typeface="Trebuchet MS"/>
                <a:ea typeface="Trebuchet MS"/>
                <a:cs typeface="Trebuchet MS"/>
                <a:sym typeface="Trebuchet MS"/>
              </a:rPr>
              <a:t>At micro level the improved inland waterways are basic condition for SAFETY transport in the CBC area.The project will contribute to this through rehabilitation of piers in port of Ruse, Bulgaria. </a:t>
            </a:r>
            <a:br>
              <a:rPr lang="en-GB" sz="1025">
                <a:solidFill>
                  <a:srgbClr val="08044A"/>
                </a:solidFill>
                <a:latin typeface="Trebuchet MS"/>
                <a:ea typeface="Trebuchet MS"/>
                <a:cs typeface="Trebuchet MS"/>
                <a:sym typeface="Trebuchet MS"/>
              </a:rPr>
            </a:br>
            <a:endParaRPr sz="1025">
              <a:solidFill>
                <a:srgbClr val="08044A"/>
              </a:solidFill>
              <a:latin typeface="Trebuchet MS"/>
              <a:ea typeface="Trebuchet MS"/>
              <a:cs typeface="Trebuchet MS"/>
              <a:sym typeface="Trebuchet MS"/>
            </a:endParaRPr>
          </a:p>
          <a:p>
            <a:pPr indent="-293687" lvl="0" marL="457200" rtl="0" algn="l">
              <a:lnSpc>
                <a:spcPct val="80000"/>
              </a:lnSpc>
              <a:spcBef>
                <a:spcPts val="0"/>
              </a:spcBef>
              <a:spcAft>
                <a:spcPts val="0"/>
              </a:spcAft>
              <a:buClr>
                <a:srgbClr val="08044A"/>
              </a:buClr>
              <a:buSzPts val="1025"/>
              <a:buFont typeface="Trebuchet MS"/>
              <a:buChar char="●"/>
            </a:pPr>
            <a:r>
              <a:rPr lang="en-GB" sz="1025">
                <a:solidFill>
                  <a:srgbClr val="08044A"/>
                </a:solidFill>
                <a:latin typeface="Trebuchet MS"/>
                <a:ea typeface="Trebuchet MS"/>
                <a:cs typeface="Trebuchet MS"/>
                <a:sym typeface="Trebuchet MS"/>
              </a:rPr>
              <a:t>Economic reasons (tourism and commerce). These two market segments have very high potential for development in the area Ruse-Giurgiu.The activities from BG and RO part will ensure better accessibility of the region.</a:t>
            </a:r>
            <a:br>
              <a:rPr lang="en-GB" sz="1025">
                <a:solidFill>
                  <a:srgbClr val="08044A"/>
                </a:solidFill>
                <a:latin typeface="Trebuchet MS"/>
                <a:ea typeface="Trebuchet MS"/>
                <a:cs typeface="Trebuchet MS"/>
                <a:sym typeface="Trebuchet MS"/>
              </a:rPr>
            </a:br>
            <a:endParaRPr sz="1025">
              <a:solidFill>
                <a:srgbClr val="08044A"/>
              </a:solidFill>
              <a:latin typeface="Trebuchet MS"/>
              <a:ea typeface="Trebuchet MS"/>
              <a:cs typeface="Trebuchet MS"/>
              <a:sym typeface="Trebuchet MS"/>
            </a:endParaRPr>
          </a:p>
          <a:p>
            <a:pPr indent="-293687" lvl="0" marL="457200" rtl="0" algn="l">
              <a:lnSpc>
                <a:spcPct val="80000"/>
              </a:lnSpc>
              <a:spcBef>
                <a:spcPts val="0"/>
              </a:spcBef>
              <a:spcAft>
                <a:spcPts val="0"/>
              </a:spcAft>
              <a:buClr>
                <a:srgbClr val="08044A"/>
              </a:buClr>
              <a:buSzPts val="1025"/>
              <a:buFont typeface="Trebuchet MS"/>
              <a:buChar char="●"/>
            </a:pPr>
            <a:r>
              <a:rPr lang="en-GB" sz="1025">
                <a:solidFill>
                  <a:srgbClr val="08044A"/>
                </a:solidFill>
                <a:latin typeface="Trebuchet MS"/>
                <a:ea typeface="Trebuchet MS"/>
                <a:cs typeface="Trebuchet MS"/>
                <a:sym typeface="Trebuchet MS"/>
              </a:rPr>
              <a:t>On macro level, the waterways are the connection with the economy of the EU and a corridor between EU and Asia, i.e. the waterways must be available for ships and passengers.</a:t>
            </a:r>
            <a:endParaRPr sz="1025">
              <a:solidFill>
                <a:srgbClr val="08044A"/>
              </a:solidFill>
              <a:latin typeface="Trebuchet MS"/>
              <a:ea typeface="Trebuchet MS"/>
              <a:cs typeface="Trebuchet MS"/>
              <a:sym typeface="Trebuchet MS"/>
            </a:endParaRPr>
          </a:p>
        </p:txBody>
      </p:sp>
      <p:sp>
        <p:nvSpPr>
          <p:cNvPr id="94" name="Google Shape;94;p18"/>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5</a:t>
            </a:r>
            <a:endParaRPr b="1">
              <a:solidFill>
                <a:srgbClr val="08044A"/>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8" name="Shape 98"/>
        <p:cNvGrpSpPr/>
        <p:nvPr/>
      </p:nvGrpSpPr>
      <p:grpSpPr>
        <a:xfrm>
          <a:off x="0" y="0"/>
          <a:ext cx="0" cy="0"/>
          <a:chOff x="0" y="0"/>
          <a:chExt cx="0" cy="0"/>
        </a:xfrm>
      </p:grpSpPr>
      <p:sp>
        <p:nvSpPr>
          <p:cNvPr id="99" name="Google Shape;99;p19"/>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Ruse Infrastructure </a:t>
            </a:r>
            <a:r>
              <a:rPr lang="en-GB" sz="3220">
                <a:solidFill>
                  <a:srgbClr val="08044A"/>
                </a:solidFill>
                <a:latin typeface="Trebuchet MS"/>
                <a:ea typeface="Trebuchet MS"/>
                <a:cs typeface="Trebuchet MS"/>
                <a:sym typeface="Trebuchet MS"/>
              </a:rPr>
              <a:t>Objectives</a:t>
            </a:r>
            <a:endParaRPr sz="3220">
              <a:solidFill>
                <a:srgbClr val="08044A"/>
              </a:solidFill>
              <a:latin typeface="Trebuchet MS"/>
              <a:ea typeface="Trebuchet MS"/>
              <a:cs typeface="Trebuchet MS"/>
              <a:sym typeface="Trebuchet MS"/>
            </a:endParaRPr>
          </a:p>
        </p:txBody>
      </p:sp>
      <p:sp>
        <p:nvSpPr>
          <p:cNvPr id="100" name="Google Shape;100;p19"/>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6</a:t>
            </a:r>
            <a:endParaRPr b="1">
              <a:solidFill>
                <a:srgbClr val="08044A"/>
              </a:solidFill>
            </a:endParaRPr>
          </a:p>
        </p:txBody>
      </p:sp>
      <p:sp>
        <p:nvSpPr>
          <p:cNvPr id="101" name="Google Shape;101;p19"/>
          <p:cNvSpPr/>
          <p:nvPr/>
        </p:nvSpPr>
        <p:spPr>
          <a:xfrm>
            <a:off x="6283050" y="2812275"/>
            <a:ext cx="2512500" cy="1761300"/>
          </a:xfrm>
          <a:prstGeom prst="rect">
            <a:avLst/>
          </a:prstGeom>
          <a:solidFill>
            <a:srgbClr val="1EF8E0"/>
          </a:solidFill>
          <a:ln cap="flat" cmpd="sng" w="76200">
            <a:solidFill>
              <a:srgbClr val="1EF8E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200"/>
              <a:t>The aim of the quay wall for berths is to allow the use of large passenger ships at low and high water levels</a:t>
            </a:r>
            <a:br>
              <a:rPr lang="en-GB" sz="1200"/>
            </a:br>
            <a:br>
              <a:rPr lang="en-GB" sz="1200"/>
            </a:br>
            <a:r>
              <a:rPr lang="en-GB" sz="1200"/>
              <a:t>Ruse’s infrastructure project was completed in July 2020 and officially opened for exploitation in May 2021 </a:t>
            </a:r>
            <a:endParaRPr/>
          </a:p>
        </p:txBody>
      </p:sp>
      <p:cxnSp>
        <p:nvCxnSpPr>
          <p:cNvPr id="102" name="Google Shape;102;p19"/>
          <p:cNvCxnSpPr>
            <a:stCxn id="101" idx="1"/>
          </p:cNvCxnSpPr>
          <p:nvPr/>
        </p:nvCxnSpPr>
        <p:spPr>
          <a:xfrm rot="10800000">
            <a:off x="5320950" y="3329625"/>
            <a:ext cx="962100" cy="363300"/>
          </a:xfrm>
          <a:prstGeom prst="straightConnector1">
            <a:avLst/>
          </a:prstGeom>
          <a:noFill/>
          <a:ln cap="flat" cmpd="sng" w="9525">
            <a:solidFill>
              <a:srgbClr val="FF0000"/>
            </a:solidFill>
            <a:prstDash val="solid"/>
            <a:round/>
            <a:headEnd len="med" w="med"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6" name="Shape 106"/>
        <p:cNvGrpSpPr/>
        <p:nvPr/>
      </p:nvGrpSpPr>
      <p:grpSpPr>
        <a:xfrm>
          <a:off x="0" y="0"/>
          <a:ext cx="0" cy="0"/>
          <a:chOff x="0" y="0"/>
          <a:chExt cx="0" cy="0"/>
        </a:xfrm>
      </p:grpSpPr>
      <p:sp>
        <p:nvSpPr>
          <p:cNvPr id="107" name="Google Shape;107;p20"/>
          <p:cNvSpPr txBox="1"/>
          <p:nvPr>
            <p:ph type="title"/>
          </p:nvPr>
        </p:nvSpPr>
        <p:spPr>
          <a:xfrm>
            <a:off x="311700" y="2855525"/>
            <a:ext cx="3033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100"/>
              <a:buNone/>
            </a:pPr>
            <a:r>
              <a:rPr lang="en-GB" sz="3220">
                <a:solidFill>
                  <a:srgbClr val="08044A"/>
                </a:solidFill>
                <a:latin typeface="Trebuchet MS"/>
                <a:ea typeface="Trebuchet MS"/>
                <a:cs typeface="Trebuchet MS"/>
                <a:sym typeface="Trebuchet MS"/>
              </a:rPr>
              <a:t>Giurgiu</a:t>
            </a:r>
            <a:r>
              <a:rPr lang="en-GB" sz="3220">
                <a:solidFill>
                  <a:srgbClr val="08044A"/>
                </a:solidFill>
                <a:latin typeface="Trebuchet MS"/>
                <a:ea typeface="Trebuchet MS"/>
                <a:cs typeface="Trebuchet MS"/>
                <a:sym typeface="Trebuchet MS"/>
              </a:rPr>
              <a:t> </a:t>
            </a:r>
            <a:r>
              <a:rPr lang="en-GB" sz="3220">
                <a:solidFill>
                  <a:srgbClr val="08044A"/>
                </a:solidFill>
                <a:latin typeface="Trebuchet MS"/>
                <a:ea typeface="Trebuchet MS"/>
                <a:cs typeface="Trebuchet MS"/>
                <a:sym typeface="Trebuchet MS"/>
              </a:rPr>
              <a:t>Infrastructure Objectives</a:t>
            </a:r>
            <a:endParaRPr sz="3220">
              <a:solidFill>
                <a:srgbClr val="08044A"/>
              </a:solidFill>
              <a:latin typeface="Trebuchet MS"/>
              <a:ea typeface="Trebuchet MS"/>
              <a:cs typeface="Trebuchet MS"/>
              <a:sym typeface="Trebuchet MS"/>
            </a:endParaRPr>
          </a:p>
        </p:txBody>
      </p:sp>
      <p:sp>
        <p:nvSpPr>
          <p:cNvPr id="108" name="Google Shape;108;p20"/>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7</a:t>
            </a:r>
            <a:endParaRPr b="1">
              <a:solidFill>
                <a:srgbClr val="08044A"/>
              </a:solidFill>
            </a:endParaRPr>
          </a:p>
        </p:txBody>
      </p:sp>
      <p:sp>
        <p:nvSpPr>
          <p:cNvPr id="109" name="Google Shape;109;p20"/>
          <p:cNvSpPr/>
          <p:nvPr/>
        </p:nvSpPr>
        <p:spPr>
          <a:xfrm>
            <a:off x="6283050" y="2910350"/>
            <a:ext cx="2512500" cy="1701000"/>
          </a:xfrm>
          <a:prstGeom prst="rect">
            <a:avLst/>
          </a:prstGeom>
          <a:solidFill>
            <a:srgbClr val="1EF8E0"/>
          </a:solidFill>
          <a:ln cap="flat" cmpd="sng" w="76200">
            <a:solidFill>
              <a:srgbClr val="1EF8E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200"/>
              <a:t>An arrangement of a sector of the Canal Stanlul Gheorghe will be implemented in order to improve connectivity in the Euroregion Ruse-Giurgiu.</a:t>
            </a:r>
            <a:br>
              <a:rPr lang="en-GB" sz="1200"/>
            </a:br>
            <a:br>
              <a:rPr lang="en-GB" sz="1200"/>
            </a:br>
            <a:r>
              <a:rPr lang="en-GB" sz="1200"/>
              <a:t>This activity is currently in progress.</a:t>
            </a:r>
            <a:endParaRPr/>
          </a:p>
        </p:txBody>
      </p:sp>
      <p:cxnSp>
        <p:nvCxnSpPr>
          <p:cNvPr id="110" name="Google Shape;110;p20"/>
          <p:cNvCxnSpPr>
            <a:stCxn id="109" idx="0"/>
          </p:cNvCxnSpPr>
          <p:nvPr/>
        </p:nvCxnSpPr>
        <p:spPr>
          <a:xfrm rot="10800000">
            <a:off x="6215700" y="1596350"/>
            <a:ext cx="1323600" cy="1314000"/>
          </a:xfrm>
          <a:prstGeom prst="straightConnector1">
            <a:avLst/>
          </a:prstGeom>
          <a:noFill/>
          <a:ln cap="flat" cmpd="sng" w="9525">
            <a:solidFill>
              <a:srgbClr val="FF0000"/>
            </a:solidFill>
            <a:prstDash val="solid"/>
            <a:round/>
            <a:headEnd len="med" w="med" type="none"/>
            <a:tailEnd len="med" w="med" type="triangl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4" name="Shape 114"/>
        <p:cNvGrpSpPr/>
        <p:nvPr/>
      </p:nvGrpSpPr>
      <p:grpSpPr>
        <a:xfrm>
          <a:off x="0" y="0"/>
          <a:ext cx="0" cy="0"/>
          <a:chOff x="0" y="0"/>
          <a:chExt cx="0" cy="0"/>
        </a:xfrm>
      </p:grpSpPr>
      <p:sp>
        <p:nvSpPr>
          <p:cNvPr id="115" name="Google Shape;115;p21"/>
          <p:cNvSpPr txBox="1"/>
          <p:nvPr>
            <p:ph type="title"/>
          </p:nvPr>
        </p:nvSpPr>
        <p:spPr>
          <a:xfrm>
            <a:off x="779275" y="170900"/>
            <a:ext cx="2703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GB" sz="1600">
                <a:solidFill>
                  <a:srgbClr val="08044A"/>
                </a:solidFill>
                <a:latin typeface="Trebuchet MS"/>
                <a:ea typeface="Trebuchet MS"/>
                <a:cs typeface="Trebuchet MS"/>
                <a:sym typeface="Trebuchet MS"/>
              </a:rPr>
              <a:t>Infrastructure before ROBG-130</a:t>
            </a:r>
            <a:endParaRPr sz="1600">
              <a:solidFill>
                <a:srgbClr val="08044A"/>
              </a:solidFill>
              <a:latin typeface="Trebuchet MS"/>
              <a:ea typeface="Trebuchet MS"/>
              <a:cs typeface="Trebuchet MS"/>
              <a:sym typeface="Trebuchet MS"/>
            </a:endParaRPr>
          </a:p>
        </p:txBody>
      </p:sp>
      <p:sp>
        <p:nvSpPr>
          <p:cNvPr id="116" name="Google Shape;116;p21"/>
          <p:cNvSpPr txBox="1"/>
          <p:nvPr>
            <p:ph idx="1" type="body"/>
          </p:nvPr>
        </p:nvSpPr>
        <p:spPr>
          <a:xfrm>
            <a:off x="8795550" y="4812950"/>
            <a:ext cx="348600" cy="3306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1200"/>
              </a:spcAft>
              <a:buNone/>
            </a:pPr>
            <a:r>
              <a:rPr b="1" lang="en-GB">
                <a:solidFill>
                  <a:srgbClr val="08044A"/>
                </a:solidFill>
              </a:rPr>
              <a:t>8</a:t>
            </a:r>
            <a:endParaRPr b="1">
              <a:solidFill>
                <a:srgbClr val="08044A"/>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