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47" r:id="rId2"/>
    <p:sldId id="451" r:id="rId3"/>
    <p:sldId id="454" r:id="rId4"/>
    <p:sldId id="456" r:id="rId5"/>
    <p:sldId id="411" r:id="rId6"/>
    <p:sldId id="453" r:id="rId7"/>
    <p:sldId id="455" r:id="rId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w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C2812"/>
    <a:srgbClr val="C5C5C5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76097" autoAdjust="0"/>
  </p:normalViewPr>
  <p:slideViewPr>
    <p:cSldViewPr>
      <p:cViewPr varScale="1">
        <p:scale>
          <a:sx n="64" d="100"/>
          <a:sy n="64" d="100"/>
        </p:scale>
        <p:origin x="1958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30.06.2020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3" y="1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30.06.2020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7" tIns="45559" rIns="91117" bIns="45559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2" y="4717066"/>
            <a:ext cx="5439412" cy="4466023"/>
          </a:xfrm>
          <a:prstGeom prst="rect">
            <a:avLst/>
          </a:prstGeom>
        </p:spPr>
        <p:txBody>
          <a:bodyPr vert="horz" lIns="91117" tIns="45559" rIns="91117" bIns="4555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3" y="9430935"/>
            <a:ext cx="2945553" cy="495691"/>
          </a:xfrm>
          <a:prstGeom prst="rect">
            <a:avLst/>
          </a:prstGeom>
        </p:spPr>
        <p:txBody>
          <a:bodyPr vert="horz" lIns="91117" tIns="45559" rIns="91117" bIns="45559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o.wikipedia.org/wiki/Binele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o.wikipedia.org/wiki/R%C4%83ul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6913"/>
            <a:ext cx="4651375" cy="3487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28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cadrul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fiecărei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activitati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specifice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morală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acolo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joc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fonduri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capătă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însemnătate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mare.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elemente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desfășurarea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activităților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putem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succesul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depinde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nivelul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timp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despre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corect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greșit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bine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rău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nedrept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neresponsabil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lăudabil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condamnabil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coruptie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Prin</a:t>
            </a:r>
            <a:r>
              <a:rPr lang="en-US" dirty="0" smtClean="0"/>
              <a:t> </a:t>
            </a:r>
            <a:r>
              <a:rPr lang="en-US" dirty="0" err="1" smtClean="0"/>
              <a:t>urmare</a:t>
            </a:r>
            <a:r>
              <a:rPr lang="en-US" dirty="0" smtClean="0"/>
              <a:t>, </a:t>
            </a:r>
            <a:r>
              <a:rPr lang="en-US" dirty="0" err="1" smtClean="0"/>
              <a:t>promovarea</a:t>
            </a:r>
            <a:r>
              <a:rPr lang="en-US" dirty="0" smtClean="0"/>
              <a:t> </a:t>
            </a:r>
            <a:r>
              <a:rPr lang="en-US" dirty="0" err="1" smtClean="0"/>
              <a:t>unui</a:t>
            </a:r>
            <a:r>
              <a:rPr lang="en-US" dirty="0" smtClean="0"/>
              <a:t> </a:t>
            </a:r>
            <a:r>
              <a:rPr lang="en-US" dirty="0" err="1" smtClean="0"/>
              <a:t>comportament</a:t>
            </a:r>
            <a:r>
              <a:rPr lang="en-US" dirty="0" smtClean="0"/>
              <a:t> etic </a:t>
            </a:r>
            <a:r>
              <a:rPr lang="en-US" dirty="0" err="1" smtClean="0"/>
              <a:t>adecvat</a:t>
            </a:r>
            <a:r>
              <a:rPr lang="en-US" dirty="0" smtClean="0"/>
              <a:t>, </a:t>
            </a:r>
            <a:r>
              <a:rPr lang="en-US" dirty="0" err="1" smtClean="0"/>
              <a:t>integru</a:t>
            </a:r>
            <a:r>
              <a:rPr lang="en-US" dirty="0" smtClean="0"/>
              <a:t>, </a:t>
            </a:r>
            <a:r>
              <a:rPr lang="en-US" dirty="0" err="1" smtClean="0"/>
              <a:t>atât</a:t>
            </a:r>
            <a:r>
              <a:rPr lang="en-US" dirty="0" smtClean="0"/>
              <a:t> din </a:t>
            </a:r>
            <a:r>
              <a:rPr lang="en-US" dirty="0" err="1" smtClean="0"/>
              <a:t>partea</a:t>
            </a:r>
            <a:r>
              <a:rPr lang="en-US" dirty="0" smtClean="0"/>
              <a:t> lead </a:t>
            </a:r>
            <a:r>
              <a:rPr lang="en-US" dirty="0" err="1" smtClean="0"/>
              <a:t>beneficiarilor</a:t>
            </a:r>
            <a:r>
              <a:rPr lang="en-US" dirty="0" smtClean="0"/>
              <a:t> cat </a:t>
            </a:r>
            <a:r>
              <a:rPr lang="en-US" dirty="0" err="1" smtClean="0"/>
              <a:t>si</a:t>
            </a:r>
            <a:r>
              <a:rPr lang="en-US" dirty="0" smtClean="0"/>
              <a:t> a </a:t>
            </a:r>
            <a:r>
              <a:rPr lang="en-US" dirty="0" err="1" smtClean="0"/>
              <a:t>partenerilor</a:t>
            </a:r>
            <a:r>
              <a:rPr lang="en-US" dirty="0" smtClean="0"/>
              <a:t>, are o </a:t>
            </a:r>
            <a:r>
              <a:rPr lang="en-US" dirty="0" err="1" smtClean="0"/>
              <a:t>importanţă</a:t>
            </a:r>
            <a:r>
              <a:rPr lang="en-US" dirty="0" smtClean="0"/>
              <a:t> </a:t>
            </a:r>
            <a:r>
              <a:rPr lang="en-US" dirty="0" err="1" smtClean="0"/>
              <a:t>capitală</a:t>
            </a:r>
            <a:r>
              <a:rPr lang="en-US" dirty="0" smtClean="0"/>
              <a:t>, cu impact </a:t>
            </a:r>
            <a:r>
              <a:rPr lang="en-US" dirty="0" err="1" smtClean="0"/>
              <a:t>decisiv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rezultatele</a:t>
            </a:r>
            <a:r>
              <a:rPr lang="en-US" dirty="0" smtClean="0"/>
              <a:t> finale ale </a:t>
            </a:r>
            <a:r>
              <a:rPr lang="en-US" dirty="0" err="1" smtClean="0"/>
              <a:t>întregului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proiect</a:t>
            </a:r>
            <a:r>
              <a:rPr lang="en-US" dirty="0" smtClean="0"/>
              <a:t>. 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698250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ocupă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moral,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încercând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raspunda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întrebări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precum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Binele"/>
              </a:rPr>
              <a:t>binele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Răul"/>
              </a:rPr>
              <a:t>răul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trebuie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comportăm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Rolul</a:t>
            </a:r>
            <a:r>
              <a:rPr lang="en-US" dirty="0" smtClean="0"/>
              <a:t> </a:t>
            </a:r>
            <a:r>
              <a:rPr lang="en-US" dirty="0" err="1" smtClean="0"/>
              <a:t>eticii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ajute</a:t>
            </a:r>
            <a:r>
              <a:rPr lang="en-US" dirty="0" smtClean="0"/>
              <a:t> </a:t>
            </a:r>
            <a:r>
              <a:rPr lang="en-US" dirty="0" err="1" smtClean="0"/>
              <a:t>oamenii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</a:t>
            </a:r>
            <a:r>
              <a:rPr lang="en-US" dirty="0" err="1" smtClean="0"/>
              <a:t>instituţiile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decidă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bine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facă</a:t>
            </a:r>
            <a:r>
              <a:rPr lang="en-US" dirty="0" smtClean="0"/>
              <a:t>,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criterii</a:t>
            </a:r>
            <a:r>
              <a:rPr lang="en-US" dirty="0" smtClean="0"/>
              <a:t> </a:t>
            </a:r>
            <a:r>
              <a:rPr lang="en-US" dirty="0" err="1" smtClean="0"/>
              <a:t>să</a:t>
            </a:r>
            <a:r>
              <a:rPr lang="en-US" dirty="0" smtClean="0"/>
              <a:t> </a:t>
            </a:r>
            <a:r>
              <a:rPr lang="en-US" dirty="0" err="1" smtClean="0"/>
              <a:t>aleagă</a:t>
            </a:r>
            <a:r>
              <a:rPr lang="en-US" dirty="0" smtClean="0"/>
              <a:t> </a:t>
            </a:r>
            <a:r>
              <a:rPr lang="en-US" dirty="0" err="1" smtClean="0"/>
              <a:t>şi</a:t>
            </a:r>
            <a:r>
              <a:rPr lang="en-US" dirty="0" smtClean="0"/>
              <a:t> care le </a:t>
            </a:r>
            <a:r>
              <a:rPr lang="en-US" dirty="0" err="1" smtClean="0"/>
              <a:t>sunt</a:t>
            </a:r>
            <a:r>
              <a:rPr lang="en-US" dirty="0" smtClean="0"/>
              <a:t> </a:t>
            </a:r>
            <a:r>
              <a:rPr lang="en-US" dirty="0" err="1" smtClean="0"/>
              <a:t>motivaţiile</a:t>
            </a:r>
            <a:r>
              <a:rPr lang="en-US" dirty="0" smtClean="0"/>
              <a:t> morale </a:t>
            </a:r>
            <a:r>
              <a:rPr lang="en-US" dirty="0" err="1" smtClean="0"/>
              <a:t>în</a:t>
            </a:r>
            <a:r>
              <a:rPr lang="en-US" dirty="0" smtClean="0"/>
              <a:t> </a:t>
            </a:r>
            <a:r>
              <a:rPr lang="en-US" dirty="0" err="1" smtClean="0"/>
              <a:t>acţiunile</a:t>
            </a:r>
            <a:r>
              <a:rPr lang="en-US" dirty="0" smtClean="0"/>
              <a:t> </a:t>
            </a:r>
            <a:r>
              <a:rPr lang="en-US" dirty="0" err="1" smtClean="0"/>
              <a:t>lor</a:t>
            </a:r>
            <a:r>
              <a:rPr lang="en-US" dirty="0" smtClean="0"/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828148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/>
              <a:t>etica</a:t>
            </a:r>
            <a:r>
              <a:rPr lang="en-US" dirty="0" smtClean="0"/>
              <a:t> </a:t>
            </a:r>
            <a:r>
              <a:rPr lang="en-US" dirty="0" err="1" smtClean="0"/>
              <a:t>urmăreşte</a:t>
            </a:r>
            <a:r>
              <a:rPr lang="en-US" dirty="0" smtClean="0"/>
              <a:t> </a:t>
            </a:r>
            <a:r>
              <a:rPr lang="en-US" dirty="0" err="1" smtClean="0"/>
              <a:t>găsirea</a:t>
            </a:r>
            <a:r>
              <a:rPr lang="en-US" dirty="0" smtClean="0"/>
              <a:t> </a:t>
            </a:r>
            <a:r>
              <a:rPr lang="en-US" dirty="0" err="1" smtClean="0"/>
              <a:t>adevărului</a:t>
            </a:r>
            <a:r>
              <a:rPr lang="en-US" dirty="0" smtClean="0"/>
              <a:t>, </a:t>
            </a:r>
            <a:r>
              <a:rPr lang="en-US" dirty="0" err="1" smtClean="0"/>
              <a:t>stabilirea</a:t>
            </a:r>
            <a:r>
              <a:rPr lang="en-US" dirty="0" smtClean="0"/>
              <a:t> </a:t>
            </a:r>
            <a:r>
              <a:rPr lang="en-US" dirty="0" err="1" smtClean="0"/>
              <a:t>izvoarelor</a:t>
            </a:r>
            <a:r>
              <a:rPr lang="en-US" dirty="0" smtClean="0"/>
              <a:t> </a:t>
            </a:r>
            <a:r>
              <a:rPr lang="en-US" dirty="0" err="1" smtClean="0"/>
              <a:t>moralei</a:t>
            </a:r>
            <a:r>
              <a:rPr lang="en-US" dirty="0" smtClean="0"/>
              <a:t>, </a:t>
            </a:r>
            <a:r>
              <a:rPr lang="en-US" dirty="0" err="1" smtClean="0"/>
              <a:t>expunerea</a:t>
            </a:r>
            <a:r>
              <a:rPr lang="en-US" dirty="0" smtClean="0"/>
              <a:t> </a:t>
            </a:r>
            <a:r>
              <a:rPr lang="en-US" dirty="0" err="1" smtClean="0"/>
              <a:t>faptelor</a:t>
            </a:r>
            <a:r>
              <a:rPr lang="en-US" dirty="0" smtClean="0"/>
              <a:t> morale, o </a:t>
            </a:r>
            <a:r>
              <a:rPr lang="en-US" dirty="0" err="1" smtClean="0"/>
              <a:t>analiză</a:t>
            </a:r>
            <a:r>
              <a:rPr lang="en-US" dirty="0" smtClean="0"/>
              <a:t> a </a:t>
            </a:r>
            <a:r>
              <a:rPr lang="en-US" dirty="0" err="1" smtClean="0"/>
              <a:t>simţului</a:t>
            </a:r>
            <a:r>
              <a:rPr lang="en-US" dirty="0" smtClean="0"/>
              <a:t> etic </a:t>
            </a:r>
            <a:r>
              <a:rPr lang="en-US" dirty="0" err="1" smtClean="0"/>
              <a:t>şi</a:t>
            </a:r>
            <a:r>
              <a:rPr lang="en-US" dirty="0" smtClean="0"/>
              <a:t> a </a:t>
            </a:r>
            <a:r>
              <a:rPr lang="en-US" dirty="0" err="1" smtClean="0"/>
              <a:t>conştiinţei</a:t>
            </a:r>
            <a:r>
              <a:rPr lang="en-US" dirty="0" smtClean="0"/>
              <a:t> morale, </a:t>
            </a:r>
            <a:r>
              <a:rPr lang="en-US" dirty="0" err="1" smtClean="0"/>
              <a:t>conturarea</a:t>
            </a:r>
            <a:r>
              <a:rPr lang="en-US" dirty="0" smtClean="0"/>
              <a:t> </a:t>
            </a:r>
            <a:r>
              <a:rPr lang="en-US" dirty="0" err="1" smtClean="0"/>
              <a:t>idealului</a:t>
            </a:r>
            <a:r>
              <a:rPr lang="en-US" dirty="0" smtClean="0"/>
              <a:t> moral, </a:t>
            </a:r>
            <a:r>
              <a:rPr lang="en-US" dirty="0" err="1" smtClean="0"/>
              <a:t>separararea</a:t>
            </a:r>
            <a:r>
              <a:rPr lang="en-US" dirty="0" smtClean="0"/>
              <a:t> </a:t>
            </a:r>
            <a:r>
              <a:rPr lang="en-US" dirty="0" err="1" smtClean="0"/>
              <a:t>binelui</a:t>
            </a:r>
            <a:r>
              <a:rPr lang="en-US" dirty="0" smtClean="0"/>
              <a:t> de </a:t>
            </a:r>
            <a:r>
              <a:rPr lang="en-US" dirty="0" err="1" smtClean="0"/>
              <a:t>rău</a:t>
            </a:r>
            <a:r>
              <a:rPr lang="en-US" dirty="0" smtClean="0"/>
              <a:t>. </a:t>
            </a:r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1195478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Este o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virtute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fundamentală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baza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care se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construiește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un </a:t>
            </a:r>
            <a:r>
              <a:rPr lang="en-US" sz="1200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sz="1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înseamnă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cinstit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atât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presupune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coerență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așteptărilor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rezultatelor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exprimă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virtuțile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trăirile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convingerilor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fără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discrepanțe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între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fiind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opusul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metehne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cum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fi: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inconsecvența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ipocrizia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falsitatea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83504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O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persoană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va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demonstra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mod constant 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caracter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bun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prin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faptul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lipsită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corupție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ipocrizie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dezvăluită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atunci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când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oamenii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acționează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indiferent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de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circumstanțe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sau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consecințe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Acest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lucru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necesită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adesea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curaj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moral.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Într-adevăr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,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integritatea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este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legătura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critică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dintre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etică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și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acțiune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b="1" i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morală</a:t>
            </a: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persoană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suficient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observăm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şi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analizăm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acțiunile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credințele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metodele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măsurile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sale.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vine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interioră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lipsă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competență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Niciuna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 e o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scuză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 pot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tratamentele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sunt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diferite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553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important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respectăm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proteja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implementare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proiectelor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cod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etică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stabilește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orientările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respectarea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onestității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integrității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și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profesionalismului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Pentru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membrii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organizații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încălcarea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deontologic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poate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duce la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sancțiune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inclusiv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încetarea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contractului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Aceste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principii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pot fi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deasemenea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regulamentul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ordine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interioara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-o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procedura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contractele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munca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etc.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114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nterregrobg.eu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52400" y="152400"/>
            <a:ext cx="14478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>
              <a:solidFill>
                <a:srgbClr val="000000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24973" y="2157223"/>
            <a:ext cx="7772400" cy="1470025"/>
          </a:xfrm>
        </p:spPr>
        <p:txBody>
          <a:bodyPr/>
          <a:lstStyle/>
          <a:p>
            <a:r>
              <a:rPr lang="en-US" sz="2600" b="1" dirty="0" smtClean="0">
                <a:latin typeface="Trebuchet MS" panose="020B0603020202020204" pitchFamily="34" charset="0"/>
              </a:rPr>
              <a:t/>
            </a:r>
            <a:br>
              <a:rPr lang="en-US" sz="2600" b="1" dirty="0" smtClean="0">
                <a:latin typeface="Trebuchet MS" panose="020B0603020202020204" pitchFamily="34" charset="0"/>
              </a:rPr>
            </a:br>
            <a:endParaRPr lang="en-US" sz="2600" b="1" dirty="0">
              <a:latin typeface="Trebuchet MS" panose="020B0603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9673" y="2098911"/>
            <a:ext cx="8763000" cy="2666999"/>
          </a:xfrm>
        </p:spPr>
        <p:txBody>
          <a:bodyPr/>
          <a:lstStyle/>
          <a:p>
            <a:r>
              <a:rPr lang="en-US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Ethic</a:t>
            </a:r>
            <a:r>
              <a:rPr lang="ro-RO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s</a:t>
            </a:r>
            <a:r>
              <a:rPr lang="en-US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</a:t>
            </a:r>
            <a:r>
              <a:rPr lang="en-US" sz="3800" b="1" dirty="0">
                <a:solidFill>
                  <a:srgbClr val="003366"/>
                </a:solidFill>
                <a:latin typeface="Trebuchet MS" panose="020B0603020202020204" pitchFamily="34" charset="0"/>
              </a:rPr>
              <a:t>and </a:t>
            </a:r>
            <a:r>
              <a:rPr lang="ro-RO" sz="38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I</a:t>
            </a:r>
            <a:r>
              <a:rPr lang="en-US" sz="3800" b="1" dirty="0" err="1" smtClean="0">
                <a:solidFill>
                  <a:srgbClr val="003366"/>
                </a:solidFill>
                <a:latin typeface="Trebuchet MS" panose="020B0603020202020204" pitchFamily="34" charset="0"/>
              </a:rPr>
              <a:t>ntegrity</a:t>
            </a:r>
            <a:endParaRPr lang="en-US" sz="3800" b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311" y="232687"/>
            <a:ext cx="1447800" cy="117157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73" y="236113"/>
            <a:ext cx="3421662" cy="9066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172" y="263291"/>
            <a:ext cx="1606656" cy="1172212"/>
          </a:xfrm>
          <a:prstGeom prst="rect">
            <a:avLst/>
          </a:prstGeom>
        </p:spPr>
      </p:pic>
      <p:sp>
        <p:nvSpPr>
          <p:cNvPr id="14" name="Title 6"/>
          <p:cNvSpPr txBox="1">
            <a:spLocks/>
          </p:cNvSpPr>
          <p:nvPr/>
        </p:nvSpPr>
        <p:spPr bwMode="auto">
          <a:xfrm>
            <a:off x="1895911" y="5454463"/>
            <a:ext cx="5410200" cy="76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06</a:t>
            </a:r>
            <a:r>
              <a:rPr lang="en-US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July 2020</a:t>
            </a:r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Slatina</a:t>
            </a:r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Romania</a:t>
            </a:r>
          </a:p>
          <a:p>
            <a:endParaRPr lang="ro-RO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07</a:t>
            </a:r>
            <a:r>
              <a:rPr lang="en-US" sz="24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July 2020</a:t>
            </a:r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Ruse</a:t>
            </a:r>
            <a:r>
              <a:rPr lang="ro-RO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Bulgaria</a:t>
            </a:r>
            <a: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solidFill>
                  <a:srgbClr val="003366"/>
                </a:solidFill>
                <a:latin typeface="Trebuchet MS" panose="020B0603020202020204" pitchFamily="34" charset="0"/>
              </a:rPr>
            </a:br>
            <a:r>
              <a:rPr lang="en-US" sz="2400" b="1" dirty="0" smtClean="0">
                <a:latin typeface="Trebuchet MS" panose="020B0603020202020204" pitchFamily="34" charset="0"/>
              </a:rPr>
              <a:t/>
            </a:r>
            <a:br>
              <a:rPr lang="en-US" sz="2400" b="1" dirty="0" smtClean="0">
                <a:latin typeface="Trebuchet MS" panose="020B0603020202020204" pitchFamily="34" charset="0"/>
              </a:rPr>
            </a:b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  <a:hlinkClick r:id="rId6"/>
              </a:rPr>
              <a:t>www.interregrobg.eu</a:t>
            </a:r>
            <a:r>
              <a:rPr lang="ro-RO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Arial" charset="0"/>
              </a:rPr>
              <a:t> </a:t>
            </a:r>
            <a:endParaRPr lang="en-US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+mn-ea"/>
              <a:cs typeface="Arial" charset="0"/>
            </a:endParaRPr>
          </a:p>
          <a:p>
            <a:endParaRPr lang="en-US" sz="2400" b="1" dirty="0">
              <a:latin typeface="Trebuchet MS" panose="020B0603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200" y="3273730"/>
            <a:ext cx="2889066" cy="12826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968" y="322984"/>
            <a:ext cx="914400" cy="8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5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70">
        <p15:prstTrans prst="peelOff"/>
      </p:transition>
    </mc:Choice>
    <mc:Fallback xmlns="">
      <p:transition spd="slow" advClick="0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32" y="5791200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31" y="304800"/>
            <a:ext cx="3420152" cy="90228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84" y="537341"/>
            <a:ext cx="8643870" cy="613174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800" y="2514600"/>
            <a:ext cx="7956707" cy="156966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The best way to gain </a:t>
            </a:r>
            <a:r>
              <a:rPr lang="en-U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respect and trust 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is to demonstrate ethics and integrity in </a:t>
            </a:r>
            <a:r>
              <a:rPr lang="en-US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daily </a:t>
            </a:r>
            <a:r>
              <a:rPr lang="en-US" sz="3200" b="1" dirty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practices.</a:t>
            </a:r>
            <a:endParaRPr lang="ro-RO" sz="32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61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1319067"/>
            <a:ext cx="8839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Ethics</a:t>
            </a:r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ro-RO" sz="3200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Rules </a:t>
            </a:r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or guidelines that establish what conduct is right and wrong for individuals and for groups. 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83" y="334688"/>
            <a:ext cx="3420152" cy="9022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00603">
            <a:off x="4718710" y="3919773"/>
            <a:ext cx="3147713" cy="222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309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just" eaLnBrk="1" hangingPunct="1">
              <a:lnSpc>
                <a:spcPct val="150000"/>
              </a:lnSpc>
              <a:buNone/>
            </a:pPr>
            <a:endParaRPr lang="en-US" altLang="en-US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1371600" lvl="3" indent="0" eaLnBrk="1" hangingPunct="1">
              <a:lnSpc>
                <a:spcPct val="150000"/>
              </a:lnSpc>
              <a:buNone/>
            </a:pPr>
            <a:endParaRPr lang="en-US" altLang="en-US" dirty="0" smtClean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9780" y="1879925"/>
            <a:ext cx="8839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E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thics </a:t>
            </a:r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provides a framework for understanding and interpreting right and wrong in society.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83" y="334688"/>
            <a:ext cx="3420152" cy="9022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581400"/>
            <a:ext cx="3962400" cy="269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298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1524000"/>
            <a:ext cx="8839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Integrity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“is doing </a:t>
            </a:r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the right thing, even when no one is looking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.”</a:t>
            </a: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  </a:t>
            </a:r>
          </a:p>
          <a:p>
            <a:pPr algn="ctr"/>
            <a:endParaRPr lang="en-US" sz="320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83" y="334688"/>
            <a:ext cx="3420152" cy="902286"/>
          </a:xfrm>
          <a:prstGeom prst="rect">
            <a:avLst/>
          </a:prstGeom>
        </p:spPr>
      </p:pic>
      <p:pic>
        <p:nvPicPr>
          <p:cNvPr id="1028" name="Picture 4" descr="Îndoială, Decizia, Diavolul, Înger, Cer, Ia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563216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71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en-US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Acting </a:t>
            </a:r>
            <a:r>
              <a:rPr lang="en-US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with integrity means understanding, accepting, and choosing to live in accordance with one’s principles, which will include honesty, fairness, and decency. </a:t>
            </a:r>
            <a:endParaRPr lang="en-US" b="1" i="1" dirty="0" smtClean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endParaRPr lang="en-US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84" y="5841539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83" y="334688"/>
            <a:ext cx="3420152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56311"/>
            <a:ext cx="19081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70" y="5715000"/>
            <a:ext cx="914400" cy="896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783" y="334688"/>
            <a:ext cx="3420152" cy="9022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" y="1524000"/>
            <a:ext cx="8839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Code of ethics</a:t>
            </a:r>
          </a:p>
          <a:p>
            <a:pPr algn="ctr"/>
            <a:endParaRPr lang="en-US" sz="1050" b="1" i="1" dirty="0">
              <a:solidFill>
                <a:srgbClr val="003366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- a </a:t>
            </a:r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guide of principles designed to help </a:t>
            </a:r>
            <a:r>
              <a:rPr lang="en-US" sz="3200" b="1" i="1" dirty="0" smtClean="0">
                <a:solidFill>
                  <a:srgbClr val="003366"/>
                </a:solidFill>
                <a:latin typeface="Trebuchet MS" panose="020B0603020202020204" pitchFamily="34" charset="0"/>
              </a:rPr>
              <a:t>you in conduct the project implementation honestly </a:t>
            </a:r>
            <a:r>
              <a:rPr lang="en-US" sz="3200" b="1" i="1" dirty="0">
                <a:solidFill>
                  <a:srgbClr val="003366"/>
                </a:solidFill>
                <a:latin typeface="Trebuchet MS" panose="020B0603020202020204" pitchFamily="34" charset="0"/>
              </a:rPr>
              <a:t>and with integrity. </a:t>
            </a:r>
          </a:p>
        </p:txBody>
      </p:sp>
      <p:pic>
        <p:nvPicPr>
          <p:cNvPr id="2050" name="Picture 2" descr="Misiunea, Viziunea, Valorile, Afaceri, Antrenor, Codu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41749"/>
            <a:ext cx="3048000" cy="18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31859" y="5901498"/>
            <a:ext cx="54727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pPr lvl="0" algn="ctr"/>
            <a:r>
              <a:rPr lang="it-IT" sz="1400" b="1" dirty="0">
                <a:solidFill>
                  <a:srgbClr val="1F497D">
                    <a:lumMod val="75000"/>
                  </a:srgb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2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10314</TotalTime>
  <Words>449</Words>
  <Application>Microsoft Office PowerPoint</Application>
  <PresentationFormat>On-screen Show (4:3)</PresentationFormat>
  <Paragraphs>45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Trebuchet MS</vt:lpstr>
      <vt:lpstr>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MRQ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Evdokia Nedelcheva</cp:lastModifiedBy>
  <cp:revision>995</cp:revision>
  <cp:lastPrinted>2020-06-30T12:12:26Z</cp:lastPrinted>
  <dcterms:created xsi:type="dcterms:W3CDTF">2007-11-21T13:10:07Z</dcterms:created>
  <dcterms:modified xsi:type="dcterms:W3CDTF">2020-06-30T12:12:27Z</dcterms:modified>
</cp:coreProperties>
</file>