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320" r:id="rId2"/>
    <p:sldId id="323" r:id="rId3"/>
    <p:sldId id="349" r:id="rId4"/>
    <p:sldId id="321" r:id="rId5"/>
    <p:sldId id="325" r:id="rId6"/>
    <p:sldId id="327" r:id="rId7"/>
    <p:sldId id="331" r:id="rId8"/>
    <p:sldId id="356" r:id="rId9"/>
    <p:sldId id="357" r:id="rId10"/>
    <p:sldId id="358" r:id="rId11"/>
    <p:sldId id="362" r:id="rId12"/>
    <p:sldId id="336" r:id="rId13"/>
    <p:sldId id="363" r:id="rId14"/>
    <p:sldId id="361" r:id="rId15"/>
    <p:sldId id="360" r:id="rId16"/>
    <p:sldId id="353" r:id="rId17"/>
    <p:sldId id="354" r:id="rId18"/>
    <p:sldId id="355" r:id="rId19"/>
    <p:sldId id="337" r:id="rId20"/>
    <p:sldId id="365" r:id="rId21"/>
    <p:sldId id="364" r:id="rId22"/>
    <p:sldId id="352" r:id="rId23"/>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oana  Glavan" initials="IG" lastIdx="6" clrIdx="0">
    <p:extLst>
      <p:ext uri="{19B8F6BF-5375-455C-9EA6-DF929625EA0E}">
        <p15:presenceInfo xmlns:p15="http://schemas.microsoft.com/office/powerpoint/2012/main" userId="S-1-5-21-1757981266-725345543-754608634-41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C2812"/>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743" autoAdjust="0"/>
    <p:restoredTop sz="95394" autoAdjust="0"/>
  </p:normalViewPr>
  <p:slideViewPr>
    <p:cSldViewPr>
      <p:cViewPr varScale="1">
        <p:scale>
          <a:sx n="88" d="100"/>
          <a:sy n="88" d="100"/>
        </p:scale>
        <p:origin x="749" y="62"/>
      </p:cViewPr>
      <p:guideLst>
        <p:guide orient="horz" pos="2160"/>
        <p:guide pos="2880"/>
      </p:guideLst>
    </p:cSldViewPr>
  </p:slideViewPr>
  <p:outlineViewPr>
    <p:cViewPr>
      <p:scale>
        <a:sx n="33" d="100"/>
        <a:sy n="33" d="100"/>
      </p:scale>
      <p:origin x="0" y="50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2366" y="58"/>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5553" cy="495612"/>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50534" y="2"/>
            <a:ext cx="2945553" cy="495612"/>
          </a:xfrm>
          <a:prstGeom prst="rect">
            <a:avLst/>
          </a:prstGeom>
        </p:spPr>
        <p:txBody>
          <a:bodyPr vert="horz" lIns="90673" tIns="45337" rIns="90673" bIns="45337" rtlCol="0"/>
          <a:lstStyle>
            <a:lvl1pPr algn="r">
              <a:defRPr sz="1200">
                <a:latin typeface="Arial" charset="0"/>
                <a:cs typeface="+mn-cs"/>
              </a:defRPr>
            </a:lvl1pPr>
          </a:lstStyle>
          <a:p>
            <a:pPr>
              <a:defRPr/>
            </a:pPr>
            <a:fld id="{755070D7-6F45-4867-8562-F18679E49EE9}" type="datetimeFigureOut">
              <a:rPr lang="ro-RO"/>
              <a:pPr>
                <a:defRPr/>
              </a:pPr>
              <a:t>30.06.2020</a:t>
            </a:fld>
            <a:endParaRPr lang="ro-RO"/>
          </a:p>
        </p:txBody>
      </p:sp>
      <p:sp>
        <p:nvSpPr>
          <p:cNvPr id="4" name="Footer Placeholder 3"/>
          <p:cNvSpPr>
            <a:spLocks noGrp="1"/>
          </p:cNvSpPr>
          <p:nvPr>
            <p:ph type="ftr" sz="quarter" idx="2"/>
          </p:nvPr>
        </p:nvSpPr>
        <p:spPr>
          <a:xfrm>
            <a:off x="2" y="9429428"/>
            <a:ext cx="2945553" cy="495612"/>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50534" y="9429428"/>
            <a:ext cx="2945553" cy="495612"/>
          </a:xfrm>
          <a:prstGeom prst="rect">
            <a:avLst/>
          </a:prstGeom>
        </p:spPr>
        <p:txBody>
          <a:bodyPr vert="horz" lIns="90673" tIns="45337" rIns="90673" bIns="45337"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5553" cy="495612"/>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50534" y="2"/>
            <a:ext cx="2945553" cy="495612"/>
          </a:xfrm>
          <a:prstGeom prst="rect">
            <a:avLst/>
          </a:prstGeom>
        </p:spPr>
        <p:txBody>
          <a:bodyPr vert="horz" lIns="90673" tIns="45337" rIns="90673" bIns="45337" rtlCol="0"/>
          <a:lstStyle>
            <a:lvl1pPr algn="r">
              <a:defRPr sz="1200">
                <a:latin typeface="Arial" charset="0"/>
                <a:cs typeface="+mn-cs"/>
              </a:defRPr>
            </a:lvl1pPr>
          </a:lstStyle>
          <a:p>
            <a:pPr>
              <a:defRPr/>
            </a:pPr>
            <a:fld id="{1513F57D-D02A-4DF3-828D-8246D1119CE6}" type="datetimeFigureOut">
              <a:rPr lang="ro-RO"/>
              <a:pPr>
                <a:defRPr/>
              </a:pPr>
              <a:t>30.06.2020</a:t>
            </a:fld>
            <a:endParaRPr lang="ro-RO"/>
          </a:p>
        </p:txBody>
      </p:sp>
      <p:sp>
        <p:nvSpPr>
          <p:cNvPr id="4" name="Slide Image Placeholder 3"/>
          <p:cNvSpPr>
            <a:spLocks noGrp="1" noRot="1" noChangeAspect="1"/>
          </p:cNvSpPr>
          <p:nvPr>
            <p:ph type="sldImg" idx="2"/>
          </p:nvPr>
        </p:nvSpPr>
        <p:spPr>
          <a:xfrm>
            <a:off x="917575" y="746125"/>
            <a:ext cx="4962525" cy="3722688"/>
          </a:xfrm>
          <a:prstGeom prst="rect">
            <a:avLst/>
          </a:prstGeom>
          <a:noFill/>
          <a:ln w="12700">
            <a:solidFill>
              <a:prstClr val="black"/>
            </a:solidFill>
          </a:ln>
        </p:spPr>
        <p:txBody>
          <a:bodyPr vert="horz" lIns="90673" tIns="45337" rIns="90673" bIns="45337" rtlCol="0" anchor="ctr"/>
          <a:lstStyle/>
          <a:p>
            <a:pPr lvl="0"/>
            <a:endParaRPr lang="ro-RO" noProof="0" smtClean="0"/>
          </a:p>
        </p:txBody>
      </p:sp>
      <p:sp>
        <p:nvSpPr>
          <p:cNvPr id="5" name="Notes Placeholder 4"/>
          <p:cNvSpPr>
            <a:spLocks noGrp="1"/>
          </p:cNvSpPr>
          <p:nvPr>
            <p:ph type="body" sz="quarter" idx="3"/>
          </p:nvPr>
        </p:nvSpPr>
        <p:spPr>
          <a:xfrm>
            <a:off x="679133" y="4716312"/>
            <a:ext cx="5439413" cy="4465309"/>
          </a:xfrm>
          <a:prstGeom prst="rect">
            <a:avLst/>
          </a:prstGeom>
        </p:spPr>
        <p:txBody>
          <a:bodyPr vert="horz" lIns="90673" tIns="45337" rIns="90673" bIns="45337" rtlCol="0">
            <a:normAutofit/>
          </a:bodyPr>
          <a:lstStyle/>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Secondary nodes are the branching or crossing points of the core and comprehensive networks, provided they represent cities (at least of regional importance) and/or multimodal connections</a:t>
            </a:r>
          </a:p>
          <a:p>
            <a:endParaRPr lang="en-US" sz="1200" dirty="0" smtClean="0">
              <a:effectLst/>
              <a:latin typeface="Verdana" panose="020B0604030504040204" pitchFamily="34" charset="0"/>
              <a:ea typeface="Times New Roman" panose="02020603050405020304" pitchFamily="18" charset="0"/>
              <a:cs typeface="Times New Roman" panose="02020603050405020304" pitchFamily="18" charset="0"/>
            </a:endParaRPr>
          </a:p>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Tertiary nodes are urban areas (regional towns, towns, cities) providing jobs and public and private services (e.g. schools, health or social care, employment services, banks) beyond their administrative boundaries, and/or places of multimodal nodes</a:t>
            </a:r>
            <a:endParaRPr lang="en-US" sz="1200" dirty="0">
              <a:effectLst/>
              <a:latin typeface="Verdana" panose="020B0604030504040204" pitchFamily="34" charset="0"/>
              <a:ea typeface="Times New Roman" panose="02020603050405020304" pitchFamily="18" charset="0"/>
              <a:cs typeface="Times New Roman" panose="02020603050405020304" pitchFamily="18" charset="0"/>
            </a:endParaRPr>
          </a:p>
        </p:txBody>
      </p:sp>
      <p:sp>
        <p:nvSpPr>
          <p:cNvPr id="6" name="Footer Placeholder 5"/>
          <p:cNvSpPr>
            <a:spLocks noGrp="1"/>
          </p:cNvSpPr>
          <p:nvPr>
            <p:ph type="ftr" sz="quarter" idx="4"/>
          </p:nvPr>
        </p:nvSpPr>
        <p:spPr>
          <a:xfrm>
            <a:off x="2" y="9429428"/>
            <a:ext cx="2945553" cy="495612"/>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50534" y="9429428"/>
            <a:ext cx="2945553" cy="495612"/>
          </a:xfrm>
          <a:prstGeom prst="rect">
            <a:avLst/>
          </a:prstGeom>
        </p:spPr>
        <p:txBody>
          <a:bodyPr vert="horz" lIns="90673" tIns="45337" rIns="90673" bIns="45337"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lang="en-US" sz="1200" b="1" kern="1200" smtClean="0">
        <a:solidFill>
          <a:schemeClr val="tx1"/>
        </a:solidFill>
        <a:effectLst/>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917575" y="746125"/>
            <a:ext cx="4962525" cy="3722688"/>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dirty="0" smtClean="0"/>
          </a:p>
        </p:txBody>
      </p:sp>
    </p:spTree>
    <p:extLst>
      <p:ext uri="{BB962C8B-B14F-4D97-AF65-F5344CB8AC3E}">
        <p14:creationId xmlns:p14="http://schemas.microsoft.com/office/powerpoint/2010/main" val="305788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673100" y="808038"/>
            <a:ext cx="5391150" cy="4044950"/>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lgn="just">
              <a:buNone/>
            </a:pPr>
            <a:r>
              <a:rPr lang="en-US" sz="1200" dirty="0" smtClean="0">
                <a:latin typeface="Trebuchet MS" panose="020B0603020202020204" pitchFamily="34" charset="0"/>
              </a:rPr>
              <a:t>Information on specific outputs (report the progress in the output indicators), pressing the “Add Output” button and selecting each applicable output from the drop-down list with all outputs included in the AF. Also, beneficiary is asked to provide information on the target groups reached.</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All indicators shall be supported by verifiable data. The justification documents attesting the reported contribution to the output indicators should be uploaded in the dedicated field “Attachment” within section “Project Main Outputs” (rather than in section “Attachments” of the Partner or Project report).</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Output Indicators shall be reported by each partner in their partner reports and consolidated by LB in the project reports. Result indicators will be reported in the last / final report.</a:t>
            </a:r>
          </a:p>
          <a:p>
            <a:pPr eaLnBrk="1" hangingPunct="1">
              <a:spcBef>
                <a:spcPct val="0"/>
              </a:spcBef>
            </a:pPr>
            <a:endParaRPr lang="ro-RO" dirty="0" smtClean="0"/>
          </a:p>
        </p:txBody>
      </p:sp>
    </p:spTree>
    <p:extLst>
      <p:ext uri="{BB962C8B-B14F-4D97-AF65-F5344CB8AC3E}">
        <p14:creationId xmlns:p14="http://schemas.microsoft.com/office/powerpoint/2010/main" val="1864326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673100" y="808038"/>
            <a:ext cx="5391150" cy="4044950"/>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lgn="just">
              <a:buNone/>
            </a:pPr>
            <a:r>
              <a:rPr lang="en-US" sz="1200" dirty="0" smtClean="0">
                <a:latin typeface="Trebuchet MS" panose="020B0603020202020204" pitchFamily="34" charset="0"/>
              </a:rPr>
              <a:t>Information on specific outputs (report the progress in the output indicators), pressing the “Add Output” button and selecting each applicable output from the drop-down list with all outputs included in the AF. Also, beneficiary is asked to provide information on the target groups reached.</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All indicators shall be supported by verifiable data. The justification documents attesting the reported contribution to the output indicators should be uploaded in the dedicated field “Attachment” within section “Project Main Outputs” (rather than in section “Attachments” of the Partner or Project report).</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Output Indicators shall be reported by each partner in their partner reports and consolidated by LB in the project reports. Result indicators will be reported in the last / final report.</a:t>
            </a:r>
          </a:p>
          <a:p>
            <a:pPr eaLnBrk="1" hangingPunct="1">
              <a:spcBef>
                <a:spcPct val="0"/>
              </a:spcBef>
            </a:pPr>
            <a:endParaRPr lang="ro-RO" dirty="0" smtClean="0"/>
          </a:p>
        </p:txBody>
      </p:sp>
    </p:spTree>
    <p:extLst>
      <p:ext uri="{BB962C8B-B14F-4D97-AF65-F5344CB8AC3E}">
        <p14:creationId xmlns:p14="http://schemas.microsoft.com/office/powerpoint/2010/main" val="2944575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673100" y="808038"/>
            <a:ext cx="5391150" cy="4044950"/>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lgn="just">
              <a:buNone/>
            </a:pPr>
            <a:r>
              <a:rPr lang="en-US" sz="1200" dirty="0" smtClean="0">
                <a:latin typeface="Trebuchet MS" panose="020B0603020202020204" pitchFamily="34" charset="0"/>
              </a:rPr>
              <a:t>Information on specific outputs (report the progress in the output indicators), pressing the “Add Output” button and selecting each applicable output from the drop-down list with all outputs included in the AF. Also, beneficiary is asked to provide information on the target groups reached.</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All indicators shall be supported by verifiable data. The justification documents attesting the reported contribution to the output indicators should be uploaded in the dedicated field “Attachment” within section “Project Main Outputs” (rather than in section “Attachments” of the Partner or Project report).</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Output Indicators shall be reported by each partner in their partner reports and consolidated by LB in the project reports. Result indicators will be reported in the last / final report.</a:t>
            </a:r>
          </a:p>
          <a:p>
            <a:pPr eaLnBrk="1" hangingPunct="1">
              <a:spcBef>
                <a:spcPct val="0"/>
              </a:spcBef>
            </a:pPr>
            <a:endParaRPr lang="ro-RO" dirty="0" smtClean="0"/>
          </a:p>
        </p:txBody>
      </p:sp>
    </p:spTree>
    <p:extLst>
      <p:ext uri="{BB962C8B-B14F-4D97-AF65-F5344CB8AC3E}">
        <p14:creationId xmlns:p14="http://schemas.microsoft.com/office/powerpoint/2010/main" val="3802411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lvl="0" indent="0" algn="just">
              <a:buNone/>
            </a:pPr>
            <a:endParaRPr lang="en-US" sz="4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10%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were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reached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lower</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than</a:t>
            </a:r>
            <a:r>
              <a:rPr lang="ro-RO" sz="1200" dirty="0" smtClean="0">
                <a:solidFill>
                  <a:prstClr val="black"/>
                </a:solidFill>
                <a:latin typeface="Trebuchet MS" panose="020B0603020202020204" pitchFamily="34" charset="0"/>
              </a:rPr>
              <a:t> 75%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initial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average</a:t>
            </a:r>
            <a:r>
              <a:rPr lang="ro-RO" sz="1200" dirty="0" smtClean="0">
                <a:solidFill>
                  <a:prstClr val="black"/>
                </a:solidFill>
                <a:latin typeface="Trebuchet MS" panose="020B0603020202020204" pitchFamily="34" charset="0"/>
              </a:rPr>
              <a:t>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level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considering</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25%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were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reached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lower</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than</a:t>
            </a:r>
            <a:r>
              <a:rPr lang="ro-RO" sz="1200" dirty="0" smtClean="0">
                <a:solidFill>
                  <a:prstClr val="black"/>
                </a:solidFill>
                <a:latin typeface="Trebuchet MS" panose="020B0603020202020204" pitchFamily="34" charset="0"/>
              </a:rPr>
              <a:t> 50%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initial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average</a:t>
            </a:r>
            <a:r>
              <a:rPr lang="ro-RO" sz="1200" dirty="0" smtClean="0">
                <a:solidFill>
                  <a:prstClr val="black"/>
                </a:solidFill>
                <a:latin typeface="Trebuchet MS" panose="020B0603020202020204" pitchFamily="34" charset="0"/>
              </a:rPr>
              <a:t>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level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considering</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did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not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contribute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result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 non-</a:t>
            </a:r>
            <a:r>
              <a:rPr lang="ro-RO" sz="1200" dirty="0" err="1" smtClean="0">
                <a:solidFill>
                  <a:prstClr val="black"/>
                </a:solidFill>
                <a:latin typeface="Trebuchet MS" panose="020B0603020202020204" pitchFamily="34" charset="0"/>
              </a:rPr>
              <a:t>quantifiable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one</a:t>
            </a:r>
            <a:r>
              <a:rPr lang="ro-RO" sz="1200" dirty="0" smtClean="0">
                <a:solidFill>
                  <a:prstClr val="black"/>
                </a:solidFill>
                <a:latin typeface="Trebuchet MS" panose="020B0603020202020204" pitchFamily="34" charset="0"/>
              </a:rPr>
              <a:t>) a 10%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endParaRPr lang="en-US" sz="400" dirty="0" smtClean="0">
              <a:solidFill>
                <a:prstClr val="black"/>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The moment when the abovementioned is judged is represented by the deadline of achieving the indicators, as mentioned in the Application Form / the deadlines mentioned in the European Commission guidance for closure (not published yet for the current period). </a:t>
            </a:r>
          </a:p>
          <a:p>
            <a:pPr marL="0" lvl="0" indent="0" algn="just">
              <a:buNone/>
            </a:pPr>
            <a:endParaRPr lang="en-US" sz="1200" dirty="0" smtClean="0">
              <a:solidFill>
                <a:srgbClr val="00B050"/>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If not explicitly mentioned within the AF, final date of the implementation period will be considered deadline for the realization of the outputs and results.</a:t>
            </a:r>
          </a:p>
          <a:p>
            <a:pPr marL="0" lvl="0" indent="0">
              <a:buNone/>
            </a:pPr>
            <a:endParaRPr lang="en-US" sz="1200" dirty="0" smtClean="0">
              <a:solidFill>
                <a:srgbClr val="00B050"/>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The target values are those established within the approved application form. Recommendations are being made to double-check the application form for any errors or miscorrelation between the activities and the proposed targets of the activities.</a:t>
            </a:r>
          </a:p>
          <a:p>
            <a:endParaRPr lang="en-US" dirty="0">
              <a:solidFill>
                <a:srgbClr val="00B050"/>
              </a:solidFill>
            </a:endParaRPr>
          </a:p>
        </p:txBody>
      </p:sp>
    </p:spTree>
    <p:extLst>
      <p:ext uri="{BB962C8B-B14F-4D97-AF65-F5344CB8AC3E}">
        <p14:creationId xmlns:p14="http://schemas.microsoft.com/office/powerpoint/2010/main" val="4027591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lvl="0" indent="0" algn="just">
              <a:buNone/>
            </a:pPr>
            <a:endParaRPr lang="en-US" sz="4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10%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were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reached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lower</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than</a:t>
            </a:r>
            <a:r>
              <a:rPr lang="ro-RO" sz="1200" dirty="0" smtClean="0">
                <a:solidFill>
                  <a:prstClr val="black"/>
                </a:solidFill>
                <a:latin typeface="Trebuchet MS" panose="020B0603020202020204" pitchFamily="34" charset="0"/>
              </a:rPr>
              <a:t> 75%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initial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average</a:t>
            </a:r>
            <a:r>
              <a:rPr lang="ro-RO" sz="1200" dirty="0" smtClean="0">
                <a:solidFill>
                  <a:prstClr val="black"/>
                </a:solidFill>
                <a:latin typeface="Trebuchet MS" panose="020B0603020202020204" pitchFamily="34" charset="0"/>
              </a:rPr>
              <a:t>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level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considering</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25%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were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reached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lower</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than</a:t>
            </a:r>
            <a:r>
              <a:rPr lang="ro-RO" sz="1200" dirty="0" smtClean="0">
                <a:solidFill>
                  <a:prstClr val="black"/>
                </a:solidFill>
                <a:latin typeface="Trebuchet MS" panose="020B0603020202020204" pitchFamily="34" charset="0"/>
              </a:rPr>
              <a:t> 50%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initial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average</a:t>
            </a:r>
            <a:r>
              <a:rPr lang="ro-RO" sz="1200" dirty="0" smtClean="0">
                <a:solidFill>
                  <a:prstClr val="black"/>
                </a:solidFill>
                <a:latin typeface="Trebuchet MS" panose="020B0603020202020204" pitchFamily="34" charset="0"/>
              </a:rPr>
              <a:t>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level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considering</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did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not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contribute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result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 non-</a:t>
            </a:r>
            <a:r>
              <a:rPr lang="ro-RO" sz="1200" dirty="0" err="1" smtClean="0">
                <a:solidFill>
                  <a:prstClr val="black"/>
                </a:solidFill>
                <a:latin typeface="Trebuchet MS" panose="020B0603020202020204" pitchFamily="34" charset="0"/>
              </a:rPr>
              <a:t>quantifiable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one</a:t>
            </a:r>
            <a:r>
              <a:rPr lang="ro-RO" sz="1200" dirty="0" smtClean="0">
                <a:solidFill>
                  <a:prstClr val="black"/>
                </a:solidFill>
                <a:latin typeface="Trebuchet MS" panose="020B0603020202020204" pitchFamily="34" charset="0"/>
              </a:rPr>
              <a:t>) a 10%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endParaRPr lang="en-US" sz="400" dirty="0" smtClean="0">
              <a:solidFill>
                <a:prstClr val="black"/>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The moment when the abovementioned is judged is represented by the deadline of achieving the indicators, as mentioned in the Application Form / the deadlines mentioned in the European Commission guidance for closure (not published yet for the current period). </a:t>
            </a:r>
          </a:p>
          <a:p>
            <a:pPr marL="0" lvl="0" indent="0" algn="just">
              <a:buNone/>
            </a:pPr>
            <a:endParaRPr lang="en-US" sz="1200" dirty="0" smtClean="0">
              <a:solidFill>
                <a:srgbClr val="00B050"/>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If not explicitly mentioned within the AF, final date of the implementation period will be considered deadline for the realization of the outputs and results.</a:t>
            </a:r>
          </a:p>
          <a:p>
            <a:pPr marL="0" lvl="0" indent="0">
              <a:buNone/>
            </a:pPr>
            <a:endParaRPr lang="en-US" sz="1200" dirty="0" smtClean="0">
              <a:solidFill>
                <a:srgbClr val="00B050"/>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The target values are those established within the approved application form. Recommendations are being made to double-check the application form for any errors or miscorrelation between the activities and the proposed targets of the activities.</a:t>
            </a:r>
          </a:p>
          <a:p>
            <a:endParaRPr lang="en-US" dirty="0">
              <a:solidFill>
                <a:srgbClr val="00B050"/>
              </a:solidFill>
            </a:endParaRPr>
          </a:p>
        </p:txBody>
      </p:sp>
    </p:spTree>
    <p:extLst>
      <p:ext uri="{BB962C8B-B14F-4D97-AF65-F5344CB8AC3E}">
        <p14:creationId xmlns:p14="http://schemas.microsoft.com/office/powerpoint/2010/main" val="2035154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lvl="0" indent="0" algn="just">
              <a:buNone/>
            </a:pPr>
            <a:endParaRPr lang="en-US" sz="4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10%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were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reached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lower</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than</a:t>
            </a:r>
            <a:r>
              <a:rPr lang="ro-RO" sz="1200" dirty="0" smtClean="0">
                <a:solidFill>
                  <a:prstClr val="black"/>
                </a:solidFill>
                <a:latin typeface="Trebuchet MS" panose="020B0603020202020204" pitchFamily="34" charset="0"/>
              </a:rPr>
              <a:t> 75%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initial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average</a:t>
            </a:r>
            <a:r>
              <a:rPr lang="ro-RO" sz="1200" dirty="0" smtClean="0">
                <a:solidFill>
                  <a:prstClr val="black"/>
                </a:solidFill>
                <a:latin typeface="Trebuchet MS" panose="020B0603020202020204" pitchFamily="34" charset="0"/>
              </a:rPr>
              <a:t>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level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considering</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25%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were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reached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lower</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than</a:t>
            </a:r>
            <a:r>
              <a:rPr lang="ro-RO" sz="1200" dirty="0" smtClean="0">
                <a:solidFill>
                  <a:prstClr val="black"/>
                </a:solidFill>
                <a:latin typeface="Trebuchet MS" panose="020B0603020202020204" pitchFamily="34" charset="0"/>
              </a:rPr>
              <a:t> 50%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initial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average</a:t>
            </a:r>
            <a:r>
              <a:rPr lang="ro-RO" sz="1200" dirty="0" smtClean="0">
                <a:solidFill>
                  <a:prstClr val="black"/>
                </a:solidFill>
                <a:latin typeface="Trebuchet MS" panose="020B0603020202020204" pitchFamily="34" charset="0"/>
              </a:rPr>
              <a:t>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level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considering</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did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not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contribute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result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 non-</a:t>
            </a:r>
            <a:r>
              <a:rPr lang="ro-RO" sz="1200" dirty="0" err="1" smtClean="0">
                <a:solidFill>
                  <a:prstClr val="black"/>
                </a:solidFill>
                <a:latin typeface="Trebuchet MS" panose="020B0603020202020204" pitchFamily="34" charset="0"/>
              </a:rPr>
              <a:t>quantifiable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one</a:t>
            </a:r>
            <a:r>
              <a:rPr lang="ro-RO" sz="1200" dirty="0" smtClean="0">
                <a:solidFill>
                  <a:prstClr val="black"/>
                </a:solidFill>
                <a:latin typeface="Trebuchet MS" panose="020B0603020202020204" pitchFamily="34" charset="0"/>
              </a:rPr>
              <a:t>) a 10%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endParaRPr lang="en-US" sz="400" dirty="0" smtClean="0">
              <a:solidFill>
                <a:prstClr val="black"/>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The moment when the abovementioned is judged is represented by the deadline of achieving the indicators, as mentioned in the Application Form / the deadlines mentioned in the European Commission guidance for closure (not published yet for the current period). </a:t>
            </a:r>
          </a:p>
          <a:p>
            <a:pPr marL="0" lvl="0" indent="0" algn="just">
              <a:buNone/>
            </a:pPr>
            <a:endParaRPr lang="en-US" sz="1200" dirty="0" smtClean="0">
              <a:solidFill>
                <a:srgbClr val="00B050"/>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If not explicitly mentioned within the AF, final date of the implementation period will be considered deadline for the realization of the outputs and results.</a:t>
            </a:r>
          </a:p>
          <a:p>
            <a:pPr marL="0" lvl="0" indent="0">
              <a:buNone/>
            </a:pPr>
            <a:endParaRPr lang="en-US" sz="1200" dirty="0" smtClean="0">
              <a:solidFill>
                <a:srgbClr val="00B050"/>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The target values are those established within the approved application form. Recommendations are being made to double-check the application form for any errors or miscorrelation between the activities and the proposed targets of the activities.</a:t>
            </a:r>
          </a:p>
          <a:p>
            <a:endParaRPr lang="en-US" dirty="0">
              <a:solidFill>
                <a:srgbClr val="00B050"/>
              </a:solidFill>
            </a:endParaRPr>
          </a:p>
        </p:txBody>
      </p:sp>
    </p:spTree>
    <p:extLst>
      <p:ext uri="{BB962C8B-B14F-4D97-AF65-F5344CB8AC3E}">
        <p14:creationId xmlns:p14="http://schemas.microsoft.com/office/powerpoint/2010/main" val="629690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lvl="0" indent="0" algn="just">
              <a:buNone/>
            </a:pPr>
            <a:endParaRPr lang="en-US" sz="4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10%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were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reached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lower</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than</a:t>
            </a:r>
            <a:r>
              <a:rPr lang="ro-RO" sz="1200" dirty="0" smtClean="0">
                <a:solidFill>
                  <a:prstClr val="black"/>
                </a:solidFill>
                <a:latin typeface="Trebuchet MS" panose="020B0603020202020204" pitchFamily="34" charset="0"/>
              </a:rPr>
              <a:t> 75%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initial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average</a:t>
            </a:r>
            <a:r>
              <a:rPr lang="ro-RO" sz="1200" dirty="0" smtClean="0">
                <a:solidFill>
                  <a:prstClr val="black"/>
                </a:solidFill>
                <a:latin typeface="Trebuchet MS" panose="020B0603020202020204" pitchFamily="34" charset="0"/>
              </a:rPr>
              <a:t>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level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considering</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25%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were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reached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lower</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than</a:t>
            </a:r>
            <a:r>
              <a:rPr lang="ro-RO" sz="1200" dirty="0" smtClean="0">
                <a:solidFill>
                  <a:prstClr val="black"/>
                </a:solidFill>
                <a:latin typeface="Trebuchet MS" panose="020B0603020202020204" pitchFamily="34" charset="0"/>
              </a:rPr>
              <a:t> 50%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initial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average</a:t>
            </a:r>
            <a:r>
              <a:rPr lang="ro-RO" sz="1200" dirty="0" smtClean="0">
                <a:solidFill>
                  <a:prstClr val="black"/>
                </a:solidFill>
                <a:latin typeface="Trebuchet MS" panose="020B0603020202020204" pitchFamily="34" charset="0"/>
              </a:rPr>
              <a:t>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level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considering</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r>
              <a:rPr lang="ro-RO" sz="1200" dirty="0" smtClean="0">
                <a:solidFill>
                  <a:prstClr val="black"/>
                </a:solidFill>
                <a:latin typeface="Trebuchet MS" panose="020B0603020202020204" pitchFamily="34" charset="0"/>
              </a:rPr>
              <a:t> In case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project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did</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not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contribute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result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indicators</a:t>
            </a:r>
            <a:r>
              <a:rPr lang="ro-RO" sz="1200" dirty="0" smtClean="0">
                <a:solidFill>
                  <a:prstClr val="black"/>
                </a:solidFill>
                <a:latin typeface="Trebuchet MS" panose="020B0603020202020204" pitchFamily="34" charset="0"/>
              </a:rPr>
              <a:t> (a non-</a:t>
            </a:r>
            <a:r>
              <a:rPr lang="ro-RO" sz="1200" dirty="0" err="1" smtClean="0">
                <a:solidFill>
                  <a:prstClr val="black"/>
                </a:solidFill>
                <a:latin typeface="Trebuchet MS" panose="020B0603020202020204" pitchFamily="34" charset="0"/>
              </a:rPr>
              <a:t>quantifiable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one</a:t>
            </a:r>
            <a:r>
              <a:rPr lang="ro-RO" sz="1200" dirty="0" smtClean="0">
                <a:solidFill>
                  <a:prstClr val="black"/>
                </a:solidFill>
                <a:latin typeface="Trebuchet MS" panose="020B0603020202020204" pitchFamily="34" charset="0"/>
              </a:rPr>
              <a:t>) a 10% </a:t>
            </a:r>
            <a:r>
              <a:rPr lang="ro-RO" sz="1200" dirty="0" err="1" smtClean="0">
                <a:solidFill>
                  <a:prstClr val="black"/>
                </a:solidFill>
                <a:latin typeface="Trebuchet MS" panose="020B0603020202020204" pitchFamily="34" charset="0"/>
              </a:rPr>
              <a:t>decommitment</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will</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apply</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to</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budget of </a:t>
            </a:r>
            <a:r>
              <a:rPr lang="ro-RO" sz="1200" dirty="0" err="1" smtClean="0">
                <a:solidFill>
                  <a:prstClr val="black"/>
                </a:solidFill>
                <a:latin typeface="Trebuchet MS" panose="020B0603020202020204" pitchFamily="34" charset="0"/>
              </a:rPr>
              <a:t>the</a:t>
            </a:r>
            <a:r>
              <a:rPr lang="ro-RO" sz="1200" dirty="0" smtClean="0">
                <a:solidFill>
                  <a:prstClr val="black"/>
                </a:solidFill>
                <a:latin typeface="Trebuchet MS" panose="020B0603020202020204" pitchFamily="34" charset="0"/>
              </a:rPr>
              <a:t> </a:t>
            </a:r>
            <a:r>
              <a:rPr lang="ro-RO" sz="1200" dirty="0" err="1" smtClean="0">
                <a:solidFill>
                  <a:prstClr val="black"/>
                </a:solidFill>
                <a:latin typeface="Trebuchet MS" panose="020B0603020202020204" pitchFamily="34" charset="0"/>
              </a:rPr>
              <a:t>beneficiaries</a:t>
            </a:r>
            <a:r>
              <a:rPr lang="ro-RO" sz="1200" dirty="0" smtClean="0">
                <a:solidFill>
                  <a:prstClr val="black"/>
                </a:solidFill>
                <a:latin typeface="Trebuchet MS" panose="020B0603020202020204" pitchFamily="34" charset="0"/>
              </a:rPr>
              <a:t>.</a:t>
            </a:r>
            <a:endParaRPr lang="en-US" sz="1200" dirty="0" smtClean="0">
              <a:solidFill>
                <a:prstClr val="black"/>
              </a:solidFill>
              <a:latin typeface="Trebuchet MS" panose="020B0603020202020204" pitchFamily="34" charset="0"/>
            </a:endParaRPr>
          </a:p>
          <a:p>
            <a:pPr lvl="0"/>
            <a:endParaRPr lang="en-US" sz="400" dirty="0" smtClean="0">
              <a:solidFill>
                <a:prstClr val="black"/>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The moment when the abovementioned is judged is represented by the deadline of achieving the indicators, as mentioned in the Application Form / the deadlines mentioned in the European Commission guidance for closure (not published yet for the current period). </a:t>
            </a:r>
          </a:p>
          <a:p>
            <a:pPr marL="0" lvl="0" indent="0" algn="just">
              <a:buNone/>
            </a:pPr>
            <a:endParaRPr lang="en-US" sz="1200" dirty="0" smtClean="0">
              <a:solidFill>
                <a:srgbClr val="00B050"/>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If not explicitly mentioned within the AF, final date of the implementation period will be considered deadline for the realization of the outputs and results.</a:t>
            </a:r>
          </a:p>
          <a:p>
            <a:pPr marL="0" lvl="0" indent="0">
              <a:buNone/>
            </a:pPr>
            <a:endParaRPr lang="en-US" sz="1200" dirty="0" smtClean="0">
              <a:solidFill>
                <a:srgbClr val="00B050"/>
              </a:solidFill>
              <a:latin typeface="Trebuchet MS" panose="020B0603020202020204" pitchFamily="34" charset="0"/>
            </a:endParaRPr>
          </a:p>
          <a:p>
            <a:pPr marL="0" lvl="0" indent="0" algn="just">
              <a:buNone/>
            </a:pPr>
            <a:r>
              <a:rPr lang="en-US" sz="1200" dirty="0" smtClean="0">
                <a:solidFill>
                  <a:srgbClr val="00B050"/>
                </a:solidFill>
                <a:latin typeface="Trebuchet MS" panose="020B0603020202020204" pitchFamily="34" charset="0"/>
              </a:rPr>
              <a:t>The target values are those established within the approved application form. Recommendations are being made to double-check the application form for any errors or miscorrelation between the activities and the proposed targets of the activities.</a:t>
            </a:r>
          </a:p>
          <a:p>
            <a:endParaRPr lang="en-US" dirty="0">
              <a:solidFill>
                <a:srgbClr val="00B050"/>
              </a:solidFill>
            </a:endParaRPr>
          </a:p>
        </p:txBody>
      </p:sp>
    </p:spTree>
    <p:extLst>
      <p:ext uri="{BB962C8B-B14F-4D97-AF65-F5344CB8AC3E}">
        <p14:creationId xmlns:p14="http://schemas.microsoft.com/office/powerpoint/2010/main" val="28403566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673100" y="808038"/>
            <a:ext cx="5391150" cy="4044950"/>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lgn="just">
              <a:buNone/>
            </a:pPr>
            <a:r>
              <a:rPr lang="en-US" sz="1200" dirty="0" smtClean="0">
                <a:latin typeface="Trebuchet MS" panose="020B0603020202020204" pitchFamily="34" charset="0"/>
              </a:rPr>
              <a:t>Information on specific outputs (report the progress in the output indicators), pressing the “Add Output” button and selecting each applicable output from the drop-down list with all outputs included in the AF. Also, beneficiary is asked to provide information on the target groups reached.</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All indicators shall be supported by verifiable data. The justification documents attesting the reported contribution to the output indicators should be uploaded in the dedicated field “Attachment” within section “Project Main Outputs” (rather than in section “Attachments” of the Partner or Project report).</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Output Indicators shall be reported by each partner in their partner reports and consolidated by LB in the project reports. Result indicators will be reported in the last / final report.</a:t>
            </a:r>
          </a:p>
          <a:p>
            <a:pPr eaLnBrk="1" hangingPunct="1">
              <a:spcBef>
                <a:spcPct val="0"/>
              </a:spcBef>
            </a:pPr>
            <a:endParaRPr lang="ro-RO" dirty="0" smtClean="0"/>
          </a:p>
        </p:txBody>
      </p:sp>
    </p:spTree>
    <p:extLst>
      <p:ext uri="{BB962C8B-B14F-4D97-AF65-F5344CB8AC3E}">
        <p14:creationId xmlns:p14="http://schemas.microsoft.com/office/powerpoint/2010/main" val="336914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Reporting is necessary for the beneficiaries to receive</a:t>
            </a:r>
            <a:r>
              <a:rPr lang="en-US" baseline="0" dirty="0" smtClean="0"/>
              <a:t> reimbursement for the expenditures they’ve already performed. </a:t>
            </a:r>
          </a:p>
          <a:p>
            <a:r>
              <a:rPr lang="en-US" baseline="0" dirty="0" smtClean="0"/>
              <a:t>But reporting is also necessary for the Programme, we need to know how the project is going, if you are making progress towards your </a:t>
            </a:r>
            <a:r>
              <a:rPr lang="en-US" baseline="0" dirty="0" err="1" smtClean="0"/>
              <a:t>tarkets</a:t>
            </a:r>
            <a:r>
              <a:rPr lang="en-US" baseline="0" dirty="0" smtClean="0"/>
              <a:t>, if you have problems </a:t>
            </a:r>
            <a:r>
              <a:rPr lang="en-US" baseline="0" dirty="0" err="1" smtClean="0"/>
              <a:t>aso</a:t>
            </a:r>
            <a:r>
              <a:rPr lang="en-US" baseline="0" dirty="0" smtClean="0"/>
              <a:t>. </a:t>
            </a:r>
          </a:p>
          <a:p>
            <a:endParaRPr lang="en-US" baseline="0" dirty="0" smtClean="0"/>
          </a:p>
          <a:p>
            <a:pPr marL="0" indent="0" algn="just">
              <a:buNone/>
            </a:pPr>
            <a:r>
              <a:rPr lang="en-US" sz="1200" dirty="0" smtClean="0">
                <a:latin typeface="Trebuchet MS" panose="020B0603020202020204" pitchFamily="34" charset="0"/>
              </a:rPr>
              <a:t>When requesting amounts for FLC verification, each partner (including L</a:t>
            </a:r>
            <a:r>
              <a:rPr lang="ro-RO" sz="1200" dirty="0" smtClean="0">
                <a:latin typeface="Trebuchet MS" panose="020B0603020202020204" pitchFamily="34" charset="0"/>
              </a:rPr>
              <a:t>B</a:t>
            </a:r>
            <a:r>
              <a:rPr lang="en-US" sz="1200" dirty="0" smtClean="0">
                <a:latin typeface="Trebuchet MS" panose="020B0603020202020204" pitchFamily="34" charset="0"/>
              </a:rPr>
              <a:t>) creates their own individual partner reports reflecting their share of activities and expenditure, according to the AF. In this respect, each partner (including L</a:t>
            </a:r>
            <a:r>
              <a:rPr lang="ro-RO" sz="1200" dirty="0" smtClean="0">
                <a:latin typeface="Trebuchet MS" panose="020B0603020202020204" pitchFamily="34" charset="0"/>
              </a:rPr>
              <a:t>B</a:t>
            </a:r>
            <a:r>
              <a:rPr lang="en-US" sz="1200" dirty="0" smtClean="0">
                <a:latin typeface="Trebuchet MS" panose="020B0603020202020204" pitchFamily="34" charset="0"/>
              </a:rPr>
              <a:t>) fills in the individual partner report, using their own e-MS account.  Each partner report with expenditure is verified by the partner’s FLC in e-MS and then is included by the L</a:t>
            </a:r>
            <a:r>
              <a:rPr lang="ro-RO" sz="1200" dirty="0" smtClean="0">
                <a:latin typeface="Trebuchet MS" panose="020B0603020202020204" pitchFamily="34" charset="0"/>
              </a:rPr>
              <a:t>B</a:t>
            </a:r>
            <a:r>
              <a:rPr lang="en-US" sz="1200" dirty="0" smtClean="0">
                <a:latin typeface="Trebuchet MS" panose="020B0603020202020204" pitchFamily="34" charset="0"/>
              </a:rPr>
              <a:t> in a project report. </a:t>
            </a:r>
          </a:p>
          <a:p>
            <a:pPr marL="0" indent="0" algn="just">
              <a:buNone/>
            </a:pPr>
            <a:endParaRPr lang="en-US" sz="1200" dirty="0" smtClean="0">
              <a:latin typeface="Trebuchet MS" panose="020B0603020202020204" pitchFamily="34" charset="0"/>
            </a:endParaRPr>
          </a:p>
          <a:p>
            <a:pPr marL="0" indent="0" algn="just">
              <a:buNone/>
            </a:pPr>
            <a:endParaRPr lang="en-US" sz="12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Partner reports with only information regarding the progress of activities (with 0 expenditure requested) are submitted by the partners directly to the L</a:t>
            </a:r>
            <a:r>
              <a:rPr lang="ro-RO" sz="1200" dirty="0" smtClean="0">
                <a:latin typeface="Trebuchet MS" panose="020B0603020202020204" pitchFamily="34" charset="0"/>
              </a:rPr>
              <a:t>B</a:t>
            </a:r>
            <a:r>
              <a:rPr lang="en-US" sz="1200" dirty="0" smtClean="0">
                <a:latin typeface="Trebuchet MS" panose="020B0603020202020204" pitchFamily="34" charset="0"/>
              </a:rPr>
              <a:t>. </a:t>
            </a:r>
          </a:p>
          <a:p>
            <a:pPr marL="0" indent="0" algn="just">
              <a:buNone/>
            </a:pPr>
            <a:endParaRPr lang="ro-RO" sz="9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Each partner should create and submit to the LP at least one such report every 6 months, according to the established schedule for reporting the consolidated progress of activities at project level. If there is no sufficient activity to report on, the partner fills-out all other parts of the report (e.g. problems and deviations, activities if any, forecast for the next report) and submits the partner report with NO expenditure declared directly to the LP. </a:t>
            </a:r>
          </a:p>
          <a:p>
            <a:pPr marL="0" indent="0">
              <a:buNone/>
            </a:pPr>
            <a:r>
              <a:rPr lang="en-US" dirty="0" smtClean="0"/>
              <a:t> </a:t>
            </a:r>
          </a:p>
          <a:p>
            <a:endParaRPr lang="en-US" dirty="0"/>
          </a:p>
        </p:txBody>
      </p:sp>
    </p:spTree>
    <p:extLst>
      <p:ext uri="{BB962C8B-B14F-4D97-AF65-F5344CB8AC3E}">
        <p14:creationId xmlns:p14="http://schemas.microsoft.com/office/powerpoint/2010/main" val="2134336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917575" y="746125"/>
            <a:ext cx="4962525" cy="3722688"/>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lgn="just">
              <a:buNone/>
            </a:pPr>
            <a:r>
              <a:rPr lang="en-US" sz="1200" dirty="0" smtClean="0">
                <a:latin typeface="Trebuchet MS" panose="020B0603020202020204" pitchFamily="34" charset="0"/>
              </a:rPr>
              <a:t>Each beneficiary that has expenditure incurred and paid for at least </a:t>
            </a:r>
            <a:r>
              <a:rPr lang="ro-RO" sz="1200" dirty="0" smtClean="0">
                <a:solidFill>
                  <a:srgbClr val="FF0000"/>
                </a:solidFill>
                <a:latin typeface="Trebuchet MS" panose="020B0603020202020204" pitchFamily="34" charset="0"/>
              </a:rPr>
              <a:t>5</a:t>
            </a:r>
            <a:r>
              <a:rPr lang="en-US" sz="1200" dirty="0" smtClean="0">
                <a:solidFill>
                  <a:srgbClr val="FF0000"/>
                </a:solidFill>
                <a:latin typeface="Trebuchet MS" panose="020B0603020202020204" pitchFamily="34" charset="0"/>
              </a:rPr>
              <a:t>.000 Euro</a:t>
            </a:r>
            <a:r>
              <a:rPr lang="en-US" sz="1200" dirty="0" smtClean="0">
                <a:latin typeface="Trebuchet MS" panose="020B0603020202020204" pitchFamily="34" charset="0"/>
              </a:rPr>
              <a:t>, can initiate a partner report in </a:t>
            </a:r>
            <a:r>
              <a:rPr lang="en-US" sz="1200" dirty="0" err="1" smtClean="0">
                <a:latin typeface="Trebuchet MS" panose="020B0603020202020204" pitchFamily="34" charset="0"/>
              </a:rPr>
              <a:t>eMS</a:t>
            </a:r>
            <a:r>
              <a:rPr lang="en-US" sz="1200" dirty="0" smtClean="0">
                <a:latin typeface="Trebuchet MS" panose="020B0603020202020204" pitchFamily="34" charset="0"/>
              </a:rPr>
              <a:t> and submit it in the system for FLC verification (in this case, the partner report should also contain the description of the progress of activities). </a:t>
            </a:r>
          </a:p>
          <a:p>
            <a:pPr marL="0" indent="0" algn="just">
              <a:buNone/>
            </a:pPr>
            <a:r>
              <a:rPr lang="en-US" sz="1200" dirty="0" smtClean="0">
                <a:latin typeface="Trebuchet MS" panose="020B0603020202020204" pitchFamily="34" charset="0"/>
              </a:rPr>
              <a:t>Partner reports are used for requesting validation from FLC for expenditure incurred and/or for providing information/progress of activities for project consolidated activities progress report to the L</a:t>
            </a:r>
            <a:r>
              <a:rPr lang="ro-RO" sz="1200" dirty="0" smtClean="0">
                <a:latin typeface="Trebuchet MS" panose="020B0603020202020204" pitchFamily="34" charset="0"/>
              </a:rPr>
              <a:t>B</a:t>
            </a:r>
            <a:r>
              <a:rPr lang="en-US" sz="1200" dirty="0" smtClean="0">
                <a:latin typeface="Trebuchet MS" panose="020B0603020202020204" pitchFamily="34" charset="0"/>
              </a:rPr>
              <a:t>. </a:t>
            </a:r>
          </a:p>
          <a:p>
            <a:pPr marL="0" indent="0" algn="just">
              <a:buNone/>
            </a:pPr>
            <a:r>
              <a:rPr lang="en-US" sz="1200" dirty="0" smtClean="0">
                <a:latin typeface="Trebuchet MS" panose="020B0603020202020204" pitchFamily="34" charset="0"/>
              </a:rPr>
              <a:t>Partner reports </a:t>
            </a:r>
            <a:r>
              <a:rPr lang="en-US" sz="1200" b="1" dirty="0" smtClean="0">
                <a:latin typeface="Trebuchet MS" panose="020B0603020202020204" pitchFamily="34" charset="0"/>
              </a:rPr>
              <a:t>may cover only activities of individual project partners </a:t>
            </a:r>
            <a:r>
              <a:rPr lang="en-US" sz="1200" dirty="0" smtClean="0">
                <a:latin typeface="Trebuchet MS" panose="020B0603020202020204" pitchFamily="34" charset="0"/>
              </a:rPr>
              <a:t>- in which case they can be submitted in e-MS </a:t>
            </a:r>
            <a:r>
              <a:rPr lang="en-US" sz="1200" b="1" dirty="0" smtClean="0">
                <a:latin typeface="Trebuchet MS" panose="020B0603020202020204" pitchFamily="34" charset="0"/>
              </a:rPr>
              <a:t>directly to L</a:t>
            </a:r>
            <a:r>
              <a:rPr lang="ro-RO" sz="1200" b="1" dirty="0" smtClean="0">
                <a:latin typeface="Trebuchet MS" panose="020B0603020202020204" pitchFamily="34" charset="0"/>
              </a:rPr>
              <a:t>B</a:t>
            </a:r>
            <a:r>
              <a:rPr lang="en-US" sz="1200" b="1" dirty="0" smtClean="0">
                <a:latin typeface="Trebuchet MS" panose="020B0603020202020204" pitchFamily="34" charset="0"/>
              </a:rPr>
              <a:t> </a:t>
            </a:r>
            <a:r>
              <a:rPr lang="en-US" sz="1200" dirty="0" smtClean="0">
                <a:latin typeface="Trebuchet MS" panose="020B0603020202020204" pitchFamily="34" charset="0"/>
              </a:rPr>
              <a:t>or they </a:t>
            </a:r>
            <a:r>
              <a:rPr lang="en-US" sz="1200" b="1" dirty="0" smtClean="0">
                <a:latin typeface="Trebuchet MS" panose="020B0603020202020204" pitchFamily="34" charset="0"/>
              </a:rPr>
              <a:t>may contain both activities and expenditure of individual project partners </a:t>
            </a:r>
            <a:r>
              <a:rPr lang="en-US" sz="1200" dirty="0" smtClean="0">
                <a:latin typeface="Trebuchet MS" panose="020B0603020202020204" pitchFamily="34" charset="0"/>
              </a:rPr>
              <a:t>which </a:t>
            </a:r>
            <a:r>
              <a:rPr lang="en-US" sz="1200" b="1" dirty="0" smtClean="0">
                <a:latin typeface="Trebuchet MS" panose="020B0603020202020204" pitchFamily="34" charset="0"/>
              </a:rPr>
              <a:t>need to be verified by first level controllers (called FLC) in the system </a:t>
            </a:r>
            <a:r>
              <a:rPr lang="en-US" sz="1200" dirty="0" smtClean="0">
                <a:latin typeface="Trebuchet MS" panose="020B0603020202020204" pitchFamily="34" charset="0"/>
              </a:rPr>
              <a:t>- in which case they must be submitted in e-MS to FLC. </a:t>
            </a:r>
          </a:p>
          <a:p>
            <a:pPr marL="0" indent="0" algn="just">
              <a:buNone/>
            </a:pPr>
            <a:r>
              <a:rPr lang="en-US" sz="1200" dirty="0" smtClean="0">
                <a:latin typeface="Trebuchet MS" panose="020B0603020202020204" pitchFamily="34" charset="0"/>
              </a:rPr>
              <a:t>If necessary, more than one partner report can be created for a defined period. </a:t>
            </a:r>
          </a:p>
          <a:p>
            <a:pPr marL="0" indent="0" algn="just">
              <a:buNone/>
            </a:pPr>
            <a:r>
              <a:rPr lang="en-US" sz="1200" dirty="0" smtClean="0">
                <a:latin typeface="Trebuchet MS" panose="020B0603020202020204" pitchFamily="34" charset="0"/>
              </a:rPr>
              <a:t>The information provided by each partner in their partner reports is then integrated by the LP into project report. Partner reports created by mistake should be deleted (before submitted)!</a:t>
            </a:r>
          </a:p>
          <a:p>
            <a:pPr marL="0" indent="0" algn="just">
              <a:buNone/>
            </a:pPr>
            <a:endParaRPr lang="ro-RO" sz="1200" dirty="0" smtClean="0">
              <a:latin typeface="Trebuchet MS" panose="020B0603020202020204" pitchFamily="34" charset="0"/>
            </a:endParaRPr>
          </a:p>
          <a:p>
            <a:pPr marL="0" indent="0" algn="just">
              <a:buNone/>
            </a:pPr>
            <a:endParaRPr lang="en-US" sz="1200" dirty="0" smtClean="0">
              <a:latin typeface="Trebuchet MS" panose="020B0603020202020204" pitchFamily="34" charset="0"/>
            </a:endParaRPr>
          </a:p>
          <a:p>
            <a:pPr eaLnBrk="1" hangingPunct="1">
              <a:spcBef>
                <a:spcPct val="0"/>
              </a:spcBef>
            </a:pPr>
            <a:endParaRPr lang="ro-RO" dirty="0" smtClean="0"/>
          </a:p>
        </p:txBody>
      </p:sp>
    </p:spTree>
    <p:extLst>
      <p:ext uri="{BB962C8B-B14F-4D97-AF65-F5344CB8AC3E}">
        <p14:creationId xmlns:p14="http://schemas.microsoft.com/office/powerpoint/2010/main" val="2489659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sz="1200" dirty="0" smtClean="0">
                <a:latin typeface="Trebuchet MS" panose="020B0603020202020204" pitchFamily="34" charset="0"/>
              </a:rPr>
              <a:t>Once the project is contracted, the overview of partner reports will automatically be displayed when a partner is accessing his project </a:t>
            </a:r>
            <a:r>
              <a:rPr lang="en-US" sz="1200" b="1" dirty="0" smtClean="0">
                <a:latin typeface="Trebuchet MS" panose="020B0603020202020204" pitchFamily="34" charset="0"/>
              </a:rPr>
              <a:t>Dashboard.  </a:t>
            </a:r>
          </a:p>
          <a:p>
            <a:pPr marL="0" indent="0" algn="just">
              <a:buNone/>
            </a:pPr>
            <a:r>
              <a:rPr lang="en-US" sz="1200" dirty="0" smtClean="0">
                <a:latin typeface="Trebuchet MS" panose="020B0603020202020204" pitchFamily="34" charset="0"/>
              </a:rPr>
              <a:t> If a user has multiple roles in the system (e.g. lead partner and partner at the same time), it is necessary to select the role from the dropdown menu at the top of the interface called ‘Select role’. </a:t>
            </a:r>
          </a:p>
          <a:p>
            <a:pPr marL="0" indent="0" algn="just">
              <a:buNone/>
            </a:pPr>
            <a:r>
              <a:rPr lang="en-US" sz="1200" dirty="0" smtClean="0">
                <a:latin typeface="Trebuchet MS" panose="020B0603020202020204" pitchFamily="34" charset="0"/>
              </a:rPr>
              <a:t>Please note that the lead beneficiaries must create their own partner reports as “PP”, not as “LP”. The LP role is exclusively for creating Project reports. </a:t>
            </a:r>
          </a:p>
          <a:p>
            <a:pPr marL="0" marR="0" lvl="0" indent="0" algn="just" defTabSz="914400" rtl="0" eaLnBrk="0" fontAlgn="base" latinLnBrk="0" hangingPunct="0">
              <a:lnSpc>
                <a:spcPct val="100000"/>
              </a:lnSpc>
              <a:spcBef>
                <a:spcPct val="30000"/>
              </a:spcBef>
              <a:spcAft>
                <a:spcPct val="0"/>
              </a:spcAft>
              <a:buClrTx/>
              <a:buSzTx/>
              <a:buFontTx/>
              <a:buNone/>
              <a:tabLst/>
              <a:defRPr/>
            </a:pPr>
            <a:r>
              <a:rPr lang="en-US" sz="1200" b="1" dirty="0" smtClean="0">
                <a:latin typeface="Trebuchet MS" panose="020B0603020202020204" pitchFamily="34" charset="0"/>
              </a:rPr>
              <a:t>By default, it is possible for each partner to create one partner report per period. The creation of other (second, third) report(s) for a defined period is only possible if the LP contacts the JS officer (via e-MS </a:t>
            </a:r>
            <a:r>
              <a:rPr lang="ro-RO" sz="1200" b="1" dirty="0" err="1" smtClean="0">
                <a:latin typeface="Trebuchet MS" panose="020B0603020202020204" pitchFamily="34" charset="0"/>
              </a:rPr>
              <a:t>message</a:t>
            </a:r>
            <a:r>
              <a:rPr lang="en-US" sz="1200" b="1" dirty="0" smtClean="0">
                <a:latin typeface="Trebuchet MS" panose="020B0603020202020204" pitchFamily="34" charset="0"/>
              </a:rPr>
              <a:t> for example) and asks for JS permission, by clearly mentioning the partner and reporting period for which such a permission is requested. </a:t>
            </a:r>
          </a:p>
          <a:p>
            <a:pPr marL="0" indent="0" algn="just">
              <a:buNone/>
            </a:pPr>
            <a:endParaRPr lang="en-US" sz="1200" dirty="0" smtClean="0">
              <a:latin typeface="Trebuchet MS" panose="020B0603020202020204" pitchFamily="34" charset="0"/>
            </a:endParaRPr>
          </a:p>
          <a:p>
            <a:endParaRPr lang="en-US" dirty="0"/>
          </a:p>
        </p:txBody>
      </p:sp>
    </p:spTree>
    <p:extLst>
      <p:ext uri="{BB962C8B-B14F-4D97-AF65-F5344CB8AC3E}">
        <p14:creationId xmlns:p14="http://schemas.microsoft.com/office/powerpoint/2010/main" val="654842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indent="0" algn="just">
              <a:buNone/>
            </a:pPr>
            <a:r>
              <a:rPr lang="en-US" sz="1200" dirty="0" smtClean="0">
                <a:latin typeface="Trebuchet MS" panose="020B0603020202020204" pitchFamily="34" charset="0"/>
              </a:rPr>
              <a:t>Project reports are created by </a:t>
            </a:r>
            <a:r>
              <a:rPr lang="ro-RO" sz="1200" dirty="0" err="1" smtClean="0">
                <a:latin typeface="Trebuchet MS" panose="020B0603020202020204" pitchFamily="34" charset="0"/>
              </a:rPr>
              <a:t>the</a:t>
            </a:r>
            <a:r>
              <a:rPr lang="ro-RO" sz="1200" dirty="0" smtClean="0">
                <a:latin typeface="Trebuchet MS" panose="020B0603020202020204" pitchFamily="34" charset="0"/>
              </a:rPr>
              <a:t> </a:t>
            </a:r>
            <a:r>
              <a:rPr lang="en-US" sz="1200" dirty="0" smtClean="0">
                <a:latin typeface="Trebuchet MS" panose="020B0603020202020204" pitchFamily="34" charset="0"/>
              </a:rPr>
              <a:t>L</a:t>
            </a:r>
            <a:r>
              <a:rPr lang="ro-RO" sz="1200" dirty="0" smtClean="0">
                <a:latin typeface="Trebuchet MS" panose="020B0603020202020204" pitchFamily="34" charset="0"/>
              </a:rPr>
              <a:t>B</a:t>
            </a:r>
            <a:r>
              <a:rPr lang="en-US" sz="1200" dirty="0" smtClean="0">
                <a:latin typeface="Trebuchet MS" panose="020B0603020202020204" pitchFamily="34" charset="0"/>
              </a:rPr>
              <a:t>, </a:t>
            </a:r>
            <a:r>
              <a:rPr lang="en-US" sz="1200" b="1" dirty="0" smtClean="0">
                <a:solidFill>
                  <a:srgbClr val="FF0000"/>
                </a:solidFill>
                <a:latin typeface="Trebuchet MS" panose="020B0603020202020204" pitchFamily="34" charset="0"/>
              </a:rPr>
              <a:t>based on partner reports</a:t>
            </a:r>
            <a:r>
              <a:rPr lang="en-US" sz="1200" dirty="0" smtClean="0">
                <a:latin typeface="Trebuchet MS" panose="020B0603020202020204" pitchFamily="34" charset="0"/>
              </a:rPr>
              <a:t>: L</a:t>
            </a:r>
            <a:r>
              <a:rPr lang="ro-RO" sz="1200" dirty="0" smtClean="0">
                <a:latin typeface="Trebuchet MS" panose="020B0603020202020204" pitchFamily="34" charset="0"/>
              </a:rPr>
              <a:t>B</a:t>
            </a:r>
            <a:r>
              <a:rPr lang="en-US" sz="1200" dirty="0" smtClean="0">
                <a:latin typeface="Trebuchet MS" panose="020B0603020202020204" pitchFamily="34" charset="0"/>
              </a:rPr>
              <a:t> creates the project reports in the system and submits them to JS. The L</a:t>
            </a:r>
            <a:r>
              <a:rPr lang="ro-RO" sz="1200" dirty="0" smtClean="0">
                <a:latin typeface="Trebuchet MS" panose="020B0603020202020204" pitchFamily="34" charset="0"/>
              </a:rPr>
              <a:t>B</a:t>
            </a:r>
            <a:r>
              <a:rPr lang="en-US" sz="1200" dirty="0" smtClean="0">
                <a:latin typeface="Trebuchet MS" panose="020B0603020202020204" pitchFamily="34" charset="0"/>
              </a:rPr>
              <a:t> can access the partner reports and the FLC certificates of all partners in the e-MS to fill in the project report. L</a:t>
            </a:r>
            <a:r>
              <a:rPr lang="ro-RO" sz="1200" dirty="0" smtClean="0">
                <a:latin typeface="Trebuchet MS" panose="020B0603020202020204" pitchFamily="34" charset="0"/>
              </a:rPr>
              <a:t>B</a:t>
            </a:r>
            <a:r>
              <a:rPr lang="en-US" sz="1200" dirty="0" smtClean="0">
                <a:latin typeface="Trebuchet MS" panose="020B0603020202020204" pitchFamily="34" charset="0"/>
              </a:rPr>
              <a:t> can create a </a:t>
            </a:r>
            <a:r>
              <a:rPr lang="en-US" sz="1200" b="1" dirty="0" smtClean="0">
                <a:latin typeface="Trebuchet MS" panose="020B0603020202020204" pitchFamily="34" charset="0"/>
              </a:rPr>
              <a:t>financial project report </a:t>
            </a:r>
            <a:r>
              <a:rPr lang="en-US" sz="1200" dirty="0" smtClean="0">
                <a:latin typeface="Trebuchet MS" panose="020B0603020202020204" pitchFamily="34" charset="0"/>
              </a:rPr>
              <a:t>in the system requesting amounts for reimbursement from the </a:t>
            </a:r>
            <a:r>
              <a:rPr lang="en-US" sz="1200" dirty="0" err="1" smtClean="0">
                <a:latin typeface="Trebuchet MS" panose="020B0603020202020204" pitchFamily="34" charset="0"/>
              </a:rPr>
              <a:t>programme</a:t>
            </a:r>
            <a:r>
              <a:rPr lang="en-US" sz="1200" dirty="0" smtClean="0">
                <a:latin typeface="Trebuchet MS" panose="020B0603020202020204" pitchFamily="34" charset="0"/>
              </a:rPr>
              <a:t> no later than 3 working days from </a:t>
            </a:r>
            <a:r>
              <a:rPr lang="ro-RO" sz="1200" dirty="0" err="1" smtClean="0">
                <a:latin typeface="Trebuchet MS" panose="020B0603020202020204" pitchFamily="34" charset="0"/>
              </a:rPr>
              <a:t>the</a:t>
            </a:r>
            <a:r>
              <a:rPr lang="ro-RO" sz="1200" dirty="0" smtClean="0">
                <a:latin typeface="Trebuchet MS" panose="020B0603020202020204" pitchFamily="34" charset="0"/>
              </a:rPr>
              <a:t> date </a:t>
            </a:r>
            <a:r>
              <a:rPr lang="en-US" sz="1200" dirty="0" smtClean="0">
                <a:latin typeface="Trebuchet MS" panose="020B0603020202020204" pitchFamily="34" charset="0"/>
              </a:rPr>
              <a:t>when FLC certificates </a:t>
            </a:r>
            <a:r>
              <a:rPr lang="ro-RO" sz="1200" dirty="0" smtClean="0">
                <a:latin typeface="Trebuchet MS" panose="020B0603020202020204" pitchFamily="34" charset="0"/>
              </a:rPr>
              <a:t>are </a:t>
            </a:r>
            <a:r>
              <a:rPr lang="en-US" sz="1200" dirty="0" smtClean="0">
                <a:latin typeface="Trebuchet MS" panose="020B0603020202020204" pitchFamily="34" charset="0"/>
              </a:rPr>
              <a:t>summing up more than </a:t>
            </a:r>
            <a:r>
              <a:rPr lang="ro-RO" sz="1200" dirty="0" smtClean="0">
                <a:latin typeface="Trebuchet MS" panose="020B0603020202020204" pitchFamily="34" charset="0"/>
              </a:rPr>
              <a:t>10</a:t>
            </a:r>
            <a:r>
              <a:rPr lang="en-US" sz="1200" dirty="0" smtClean="0">
                <a:latin typeface="Trebuchet MS" panose="020B0603020202020204" pitchFamily="34" charset="0"/>
              </a:rPr>
              <a:t>.000 Euro (from all partners) are available in the system, </a:t>
            </a:r>
            <a:r>
              <a:rPr lang="en-US" sz="1200" b="1" dirty="0" smtClean="0">
                <a:latin typeface="Trebuchet MS" panose="020B0603020202020204" pitchFamily="34" charset="0"/>
              </a:rPr>
              <a:t>even if not all partners have FLC certificates to be included in the project report</a:t>
            </a:r>
            <a:r>
              <a:rPr lang="en-US" sz="1200" dirty="0" smtClean="0">
                <a:latin typeface="Trebuchet MS" panose="020B0603020202020204" pitchFamily="34" charset="0"/>
              </a:rPr>
              <a:t>. </a:t>
            </a:r>
            <a:endParaRPr lang="ro-RO" sz="12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The L</a:t>
            </a:r>
            <a:r>
              <a:rPr lang="ro-RO" sz="1200" dirty="0" smtClean="0">
                <a:latin typeface="Trebuchet MS" panose="020B0603020202020204" pitchFamily="34" charset="0"/>
              </a:rPr>
              <a:t>B</a:t>
            </a:r>
            <a:r>
              <a:rPr lang="en-US" sz="1200" dirty="0" smtClean="0">
                <a:latin typeface="Trebuchet MS" panose="020B0603020202020204" pitchFamily="34" charset="0"/>
              </a:rPr>
              <a:t> needs to also have his partner report checked by FLC controller. Financial data is automatically integrated in the project report by the e-MS. These financial project reports will be created by LB </a:t>
            </a:r>
            <a:r>
              <a:rPr lang="en-US" sz="1200" b="1" dirty="0" smtClean="0">
                <a:latin typeface="Trebuchet MS" panose="020B0603020202020204" pitchFamily="34" charset="0"/>
              </a:rPr>
              <a:t>only by attaching the available FLC certificates. No other sections required by the project report template will be filled in.</a:t>
            </a:r>
            <a:r>
              <a:rPr lang="ro-RO" sz="1200" b="1" dirty="0" smtClean="0">
                <a:latin typeface="Trebuchet MS" panose="020B0603020202020204" pitchFamily="34" charset="0"/>
              </a:rPr>
              <a:t>  Project report 0 and </a:t>
            </a:r>
            <a:r>
              <a:rPr lang="ro-RO" sz="1200" b="1" dirty="0" err="1" smtClean="0">
                <a:latin typeface="Trebuchet MS" panose="020B0603020202020204" pitchFamily="34" charset="0"/>
              </a:rPr>
              <a:t>last</a:t>
            </a:r>
            <a:r>
              <a:rPr lang="ro-RO" sz="1200" b="1" dirty="0" smtClean="0">
                <a:latin typeface="Trebuchet MS" panose="020B0603020202020204" pitchFamily="34" charset="0"/>
              </a:rPr>
              <a:t> </a:t>
            </a:r>
            <a:r>
              <a:rPr lang="ro-RO" sz="1200" b="1" dirty="0" err="1" smtClean="0">
                <a:latin typeface="Trebuchet MS" panose="020B0603020202020204" pitchFamily="34" charset="0"/>
              </a:rPr>
              <a:t>project</a:t>
            </a:r>
            <a:r>
              <a:rPr lang="ro-RO" sz="1200" b="1" dirty="0" smtClean="0">
                <a:latin typeface="Trebuchet MS" panose="020B0603020202020204" pitchFamily="34" charset="0"/>
              </a:rPr>
              <a:t> report in </a:t>
            </a:r>
            <a:r>
              <a:rPr lang="ro-RO" sz="1200" b="1" dirty="0" err="1" smtClean="0">
                <a:latin typeface="Trebuchet MS" panose="020B0603020202020204" pitchFamily="34" charset="0"/>
              </a:rPr>
              <a:t>the</a:t>
            </a:r>
            <a:r>
              <a:rPr lang="ro-RO" sz="1200" b="1" dirty="0" smtClean="0">
                <a:latin typeface="Trebuchet MS" panose="020B0603020202020204" pitchFamily="34" charset="0"/>
              </a:rPr>
              <a:t> </a:t>
            </a:r>
            <a:r>
              <a:rPr lang="ro-RO" sz="1200" b="1" dirty="0" err="1" smtClean="0">
                <a:latin typeface="Trebuchet MS" panose="020B0603020202020204" pitchFamily="34" charset="0"/>
              </a:rPr>
              <a:t>eMS</a:t>
            </a:r>
            <a:r>
              <a:rPr lang="ro-RO" sz="1200" b="1" dirty="0" smtClean="0">
                <a:latin typeface="Trebuchet MS" panose="020B0603020202020204" pitchFamily="34" charset="0"/>
              </a:rPr>
              <a:t> </a:t>
            </a:r>
            <a:r>
              <a:rPr lang="ro-RO" sz="1200" b="1" dirty="0" err="1" smtClean="0">
                <a:latin typeface="Trebuchet MS" panose="020B0603020202020204" pitchFamily="34" charset="0"/>
              </a:rPr>
              <a:t>should</a:t>
            </a:r>
            <a:r>
              <a:rPr lang="ro-RO" sz="1200" b="1" dirty="0" smtClean="0">
                <a:latin typeface="Trebuchet MS" panose="020B0603020202020204" pitchFamily="34" charset="0"/>
              </a:rPr>
              <a:t> </a:t>
            </a:r>
            <a:r>
              <a:rPr lang="ro-RO" sz="1200" b="1" dirty="0" err="1" smtClean="0">
                <a:latin typeface="Trebuchet MS" panose="020B0603020202020204" pitchFamily="34" charset="0"/>
              </a:rPr>
              <a:t>be</a:t>
            </a:r>
            <a:r>
              <a:rPr lang="ro-RO" sz="1200" b="1" dirty="0" smtClean="0">
                <a:latin typeface="Trebuchet MS" panose="020B0603020202020204" pitchFamily="34" charset="0"/>
              </a:rPr>
              <a:t> </a:t>
            </a:r>
            <a:r>
              <a:rPr lang="ro-RO" sz="1200" b="1" dirty="0" err="1" smtClean="0">
                <a:latin typeface="Trebuchet MS" panose="020B0603020202020204" pitchFamily="34" charset="0"/>
              </a:rPr>
              <a:t>consolidated</a:t>
            </a:r>
            <a:r>
              <a:rPr lang="ro-RO" sz="1200" b="1" dirty="0" smtClean="0">
                <a:latin typeface="Trebuchet MS" panose="020B0603020202020204" pitchFamily="34" charset="0"/>
              </a:rPr>
              <a:t> (</a:t>
            </a:r>
            <a:r>
              <a:rPr lang="ro-RO" sz="1200" b="1" dirty="0" err="1" smtClean="0">
                <a:latin typeface="Trebuchet MS" panose="020B0603020202020204" pitchFamily="34" charset="0"/>
              </a:rPr>
              <a:t>containing</a:t>
            </a:r>
            <a:r>
              <a:rPr lang="ro-RO" sz="1200" b="1" dirty="0" smtClean="0">
                <a:latin typeface="Trebuchet MS" panose="020B0603020202020204" pitchFamily="34" charset="0"/>
              </a:rPr>
              <a:t> </a:t>
            </a:r>
            <a:r>
              <a:rPr lang="ro-RO" sz="1200" b="1" dirty="0" err="1" smtClean="0">
                <a:latin typeface="Trebuchet MS" panose="020B0603020202020204" pitchFamily="34" charset="0"/>
              </a:rPr>
              <a:t>both</a:t>
            </a:r>
            <a:r>
              <a:rPr lang="ro-RO" sz="1200" b="1" dirty="0" smtClean="0">
                <a:latin typeface="Trebuchet MS" panose="020B0603020202020204" pitchFamily="34" charset="0"/>
              </a:rPr>
              <a:t> </a:t>
            </a:r>
            <a:r>
              <a:rPr lang="ro-RO" sz="1200" b="1" dirty="0" err="1" smtClean="0">
                <a:latin typeface="Trebuchet MS" panose="020B0603020202020204" pitchFamily="34" charset="0"/>
              </a:rPr>
              <a:t>certificates</a:t>
            </a:r>
            <a:r>
              <a:rPr lang="ro-RO" sz="1200" b="1" dirty="0" smtClean="0">
                <a:latin typeface="Trebuchet MS" panose="020B0603020202020204" pitchFamily="34" charset="0"/>
              </a:rPr>
              <a:t> and </a:t>
            </a:r>
            <a:r>
              <a:rPr lang="ro-RO" sz="1200" b="1" dirty="0" err="1" smtClean="0">
                <a:latin typeface="Trebuchet MS" panose="020B0603020202020204" pitchFamily="34" charset="0"/>
              </a:rPr>
              <a:t>activities</a:t>
            </a:r>
            <a:r>
              <a:rPr lang="ro-RO" sz="1200" b="1" dirty="0" smtClean="0">
                <a:latin typeface="Trebuchet MS" panose="020B0603020202020204" pitchFamily="34" charset="0"/>
              </a:rPr>
              <a:t>). </a:t>
            </a:r>
          </a:p>
          <a:p>
            <a:pPr marL="0" indent="0" algn="just">
              <a:buNone/>
            </a:pPr>
            <a:r>
              <a:rPr lang="ro-RO" sz="1200" b="1" dirty="0" err="1" smtClean="0">
                <a:latin typeface="Trebuchet MS" panose="020B0603020202020204" pitchFamily="34" charset="0"/>
              </a:rPr>
              <a:t>eMS</a:t>
            </a:r>
            <a:r>
              <a:rPr lang="ro-RO" sz="1200" b="1" dirty="0" smtClean="0">
                <a:latin typeface="Trebuchet MS" panose="020B0603020202020204" pitchFamily="34" charset="0"/>
              </a:rPr>
              <a:t> </a:t>
            </a:r>
            <a:r>
              <a:rPr lang="ro-RO" sz="1200" b="1" dirty="0" err="1" smtClean="0">
                <a:latin typeface="Trebuchet MS" panose="020B0603020202020204" pitchFamily="34" charset="0"/>
              </a:rPr>
              <a:t>tutorial</a:t>
            </a:r>
            <a:r>
              <a:rPr lang="ro-RO" sz="1200" b="1" dirty="0" smtClean="0">
                <a:latin typeface="Trebuchet MS" panose="020B0603020202020204" pitchFamily="34" charset="0"/>
              </a:rPr>
              <a:t> </a:t>
            </a:r>
            <a:endParaRPr lang="en-US" sz="1200" b="1" dirty="0" smtClean="0">
              <a:latin typeface="Trebuchet MS" panose="020B0603020202020204" pitchFamily="34" charset="0"/>
            </a:endParaRPr>
          </a:p>
          <a:p>
            <a:pPr marL="0" lvl="0" indent="0" algn="just">
              <a:buNone/>
            </a:pPr>
            <a:r>
              <a:rPr lang="en-US" sz="1200" b="1" dirty="0" smtClean="0">
                <a:solidFill>
                  <a:prstClr val="black"/>
                </a:solidFill>
                <a:latin typeface="Trebuchet MS" panose="020B0603020202020204" pitchFamily="34" charset="0"/>
              </a:rPr>
              <a:t>It is mandatory for the LP to create a consolidated project progress report on activities in the system according to the established schedule for reporting the consolidated progress of activities at project level established within the MA Instruction no. 5 for beneficiaries for call 1-hard and call 2 projects and every 6 months for call 3 projects. </a:t>
            </a:r>
          </a:p>
          <a:p>
            <a:pPr marL="0" lvl="0" indent="0" algn="just">
              <a:buNone/>
            </a:pPr>
            <a:r>
              <a:rPr lang="en-US" sz="1200" b="1" dirty="0" smtClean="0">
                <a:solidFill>
                  <a:prstClr val="black"/>
                </a:solidFill>
                <a:latin typeface="Trebuchet MS" panose="020B0603020202020204" pitchFamily="34" charset="0"/>
              </a:rPr>
              <a:t>The</a:t>
            </a:r>
            <a:r>
              <a:rPr lang="ro-RO" sz="1200" b="1" dirty="0" smtClean="0">
                <a:solidFill>
                  <a:prstClr val="black"/>
                </a:solidFill>
                <a:latin typeface="Trebuchet MS" panose="020B0603020202020204" pitchFamily="34" charset="0"/>
              </a:rPr>
              <a:t> </a:t>
            </a:r>
            <a:r>
              <a:rPr lang="ro-RO" sz="1200" b="1" dirty="0" err="1" smtClean="0">
                <a:solidFill>
                  <a:prstClr val="black"/>
                </a:solidFill>
                <a:latin typeface="Trebuchet MS" panose="020B0603020202020204" pitchFamily="34" charset="0"/>
              </a:rPr>
              <a:t>technical</a:t>
            </a:r>
            <a:r>
              <a:rPr lang="en-US" sz="1200" b="1" dirty="0" smtClean="0">
                <a:solidFill>
                  <a:prstClr val="black"/>
                </a:solidFill>
                <a:latin typeface="Trebuchet MS" panose="020B0603020202020204" pitchFamily="34" charset="0"/>
              </a:rPr>
              <a:t> project report </a:t>
            </a:r>
            <a:r>
              <a:rPr lang="en-US" sz="1200" dirty="0" smtClean="0">
                <a:solidFill>
                  <a:prstClr val="black"/>
                </a:solidFill>
                <a:latin typeface="Trebuchet MS" panose="020B0603020202020204" pitchFamily="34" charset="0"/>
              </a:rPr>
              <a:t>must be submitted using the </a:t>
            </a:r>
            <a:r>
              <a:rPr lang="en-US" sz="1200" dirty="0" err="1" smtClean="0">
                <a:solidFill>
                  <a:prstClr val="black"/>
                </a:solidFill>
                <a:latin typeface="Trebuchet MS" panose="020B0603020202020204" pitchFamily="34" charset="0"/>
              </a:rPr>
              <a:t>eMS</a:t>
            </a:r>
            <a:r>
              <a:rPr lang="en-US" sz="1200" dirty="0" smtClean="0">
                <a:solidFill>
                  <a:prstClr val="black"/>
                </a:solidFill>
                <a:latin typeface="Trebuchet MS" panose="020B0603020202020204" pitchFamily="34" charset="0"/>
              </a:rPr>
              <a:t> system within a deadline of maximum 10 working days since the last day of the reporting period, as defined within the Annex 1 of the MA Instruction no. 5 for beneficiaries for call 1-hard and call 2 projects and after the end of every 6 months period for call 3 projects).</a:t>
            </a:r>
          </a:p>
          <a:p>
            <a:pPr marL="0" lvl="0" indent="0" algn="just">
              <a:buNone/>
            </a:pPr>
            <a:r>
              <a:rPr lang="en-US" sz="1200" dirty="0" smtClean="0">
                <a:solidFill>
                  <a:prstClr val="black"/>
                </a:solidFill>
                <a:latin typeface="Trebuchet MS" panose="020B0603020202020204" pitchFamily="34" charset="0"/>
              </a:rPr>
              <a:t>Such reports on the progress of activities should not include FLC certificates with amounts to be requested for reimbursement by the </a:t>
            </a:r>
            <a:r>
              <a:rPr lang="en-US" sz="1200" dirty="0" err="1" smtClean="0">
                <a:solidFill>
                  <a:prstClr val="black"/>
                </a:solidFill>
                <a:latin typeface="Trebuchet MS" panose="020B0603020202020204" pitchFamily="34" charset="0"/>
              </a:rPr>
              <a:t>programme</a:t>
            </a:r>
            <a:r>
              <a:rPr lang="en-US" sz="1200" dirty="0" smtClean="0">
                <a:solidFill>
                  <a:prstClr val="black"/>
                </a:solidFill>
                <a:latin typeface="Trebuchet MS" panose="020B0603020202020204" pitchFamily="34" charset="0"/>
              </a:rPr>
              <a:t>. The activities progress has to be aggregated manually by the LP (using the information provided by the partner/in the partner reports). All sections of the Project Report will be filled in by the LP in a clear and concise manner. Section “Highlight of the main achievements” includes the main achievements of the project with a focus on the content-related activities, in an understandable language even for non-specialists and in a cumulative way (providing an overview from the start of the project to the current period). The project report is submitted by LP to the JS. </a:t>
            </a:r>
            <a:endParaRPr lang="ro-RO" sz="1200" dirty="0" smtClean="0">
              <a:solidFill>
                <a:prstClr val="black"/>
              </a:solidFill>
              <a:latin typeface="Trebuchet MS" panose="020B0603020202020204" pitchFamily="34" charset="0"/>
            </a:endParaRPr>
          </a:p>
          <a:p>
            <a:pPr marL="0" lvl="0" indent="0" algn="just">
              <a:buNone/>
            </a:pPr>
            <a:r>
              <a:rPr lang="en-US" sz="1200" b="1" dirty="0" smtClean="0">
                <a:solidFill>
                  <a:srgbClr val="FF0000"/>
                </a:solidFill>
                <a:latin typeface="Trebuchet MS" panose="020B0603020202020204" pitchFamily="34" charset="0"/>
              </a:rPr>
              <a:t>Deficiencies in preparing the project report may result in clarification(s) requested by the JS and sending back the report to the beneficiaries for modifications</a:t>
            </a:r>
            <a:r>
              <a:rPr lang="ro-RO" sz="1200" b="1" dirty="0" smtClean="0">
                <a:solidFill>
                  <a:srgbClr val="FF0000"/>
                </a:solidFill>
                <a:latin typeface="Trebuchet MS" panose="020B0603020202020204" pitchFamily="34" charset="0"/>
              </a:rPr>
              <a:t>! </a:t>
            </a:r>
            <a:r>
              <a:rPr lang="ro-RO" sz="1200" b="1" dirty="0" err="1" smtClean="0">
                <a:solidFill>
                  <a:srgbClr val="FF0000"/>
                </a:solidFill>
                <a:latin typeface="Trebuchet MS" panose="020B0603020202020204" pitchFamily="34" charset="0"/>
              </a:rPr>
              <a:t>eMS</a:t>
            </a:r>
            <a:r>
              <a:rPr lang="ro-RO" sz="1200" b="1" dirty="0" smtClean="0">
                <a:solidFill>
                  <a:srgbClr val="FF0000"/>
                </a:solidFill>
                <a:latin typeface="Trebuchet MS" panose="020B0603020202020204" pitchFamily="34" charset="0"/>
              </a:rPr>
              <a:t> </a:t>
            </a:r>
            <a:r>
              <a:rPr lang="ro-RO" sz="1200" b="1" dirty="0" err="1" smtClean="0">
                <a:solidFill>
                  <a:srgbClr val="FF0000"/>
                </a:solidFill>
                <a:latin typeface="Trebuchet MS" panose="020B0603020202020204" pitchFamily="34" charset="0"/>
              </a:rPr>
              <a:t>tutorial</a:t>
            </a:r>
            <a:r>
              <a:rPr lang="ro-RO" sz="1200" b="1" dirty="0" smtClean="0">
                <a:solidFill>
                  <a:srgbClr val="FF0000"/>
                </a:solidFill>
                <a:latin typeface="Trebuchet MS" panose="020B0603020202020204" pitchFamily="34" charset="0"/>
              </a:rPr>
              <a:t> on </a:t>
            </a:r>
            <a:r>
              <a:rPr lang="ro-RO" sz="1200" b="1" dirty="0" err="1" smtClean="0">
                <a:solidFill>
                  <a:srgbClr val="FF0000"/>
                </a:solidFill>
                <a:latin typeface="Trebuchet MS" panose="020B0603020202020204" pitchFamily="34" charset="0"/>
              </a:rPr>
              <a:t>how</a:t>
            </a:r>
            <a:r>
              <a:rPr lang="ro-RO" sz="1200" b="1" dirty="0" smtClean="0">
                <a:solidFill>
                  <a:srgbClr val="FF0000"/>
                </a:solidFill>
                <a:latin typeface="Trebuchet MS" panose="020B0603020202020204" pitchFamily="34" charset="0"/>
              </a:rPr>
              <a:t> </a:t>
            </a:r>
            <a:r>
              <a:rPr lang="ro-RO" sz="1200" b="1" dirty="0" err="1" smtClean="0">
                <a:solidFill>
                  <a:srgbClr val="FF0000"/>
                </a:solidFill>
                <a:latin typeface="Trebuchet MS" panose="020B0603020202020204" pitchFamily="34" charset="0"/>
              </a:rPr>
              <a:t>to</a:t>
            </a:r>
            <a:r>
              <a:rPr lang="ro-RO" sz="1200" b="1" dirty="0" smtClean="0">
                <a:solidFill>
                  <a:srgbClr val="FF0000"/>
                </a:solidFill>
                <a:latin typeface="Trebuchet MS" panose="020B0603020202020204" pitchFamily="34" charset="0"/>
              </a:rPr>
              <a:t> create </a:t>
            </a:r>
            <a:r>
              <a:rPr lang="ro-RO" sz="1200" b="1" dirty="0" err="1" smtClean="0">
                <a:solidFill>
                  <a:srgbClr val="FF0000"/>
                </a:solidFill>
                <a:latin typeface="Trebuchet MS" panose="020B0603020202020204" pitchFamily="34" charset="0"/>
              </a:rPr>
              <a:t>Partner</a:t>
            </a:r>
            <a:r>
              <a:rPr lang="ro-RO" sz="1200" b="1" dirty="0" smtClean="0">
                <a:solidFill>
                  <a:srgbClr val="FF0000"/>
                </a:solidFill>
                <a:latin typeface="Trebuchet MS" panose="020B0603020202020204" pitchFamily="34" charset="0"/>
              </a:rPr>
              <a:t>/Project </a:t>
            </a:r>
            <a:r>
              <a:rPr lang="ro-RO" sz="1200" b="1" dirty="0" err="1" smtClean="0">
                <a:solidFill>
                  <a:srgbClr val="FF0000"/>
                </a:solidFill>
                <a:latin typeface="Trebuchet MS" panose="020B0603020202020204" pitchFamily="34" charset="0"/>
              </a:rPr>
              <a:t>reports</a:t>
            </a:r>
            <a:r>
              <a:rPr lang="ro-RO" sz="1200" b="1" dirty="0" smtClean="0">
                <a:solidFill>
                  <a:srgbClr val="FF0000"/>
                </a:solidFill>
                <a:latin typeface="Trebuchet MS" panose="020B0603020202020204" pitchFamily="34" charset="0"/>
              </a:rPr>
              <a:t> </a:t>
            </a:r>
            <a:r>
              <a:rPr lang="ro-RO" sz="1200" b="1" dirty="0" err="1" smtClean="0">
                <a:solidFill>
                  <a:srgbClr val="FF0000"/>
                </a:solidFill>
                <a:latin typeface="Trebuchet MS" panose="020B0603020202020204" pitchFamily="34" charset="0"/>
              </a:rPr>
              <a:t>can</a:t>
            </a:r>
            <a:r>
              <a:rPr lang="ro-RO" sz="1200" b="1" dirty="0" smtClean="0">
                <a:solidFill>
                  <a:srgbClr val="FF0000"/>
                </a:solidFill>
                <a:latin typeface="Trebuchet MS" panose="020B0603020202020204" pitchFamily="34" charset="0"/>
              </a:rPr>
              <a:t> </a:t>
            </a:r>
            <a:r>
              <a:rPr lang="ro-RO" sz="1200" b="1" dirty="0" err="1" smtClean="0">
                <a:solidFill>
                  <a:srgbClr val="FF0000"/>
                </a:solidFill>
                <a:latin typeface="Trebuchet MS" panose="020B0603020202020204" pitchFamily="34" charset="0"/>
              </a:rPr>
              <a:t>be</a:t>
            </a:r>
            <a:r>
              <a:rPr lang="ro-RO" sz="1200" b="1" dirty="0" smtClean="0">
                <a:solidFill>
                  <a:srgbClr val="FF0000"/>
                </a:solidFill>
                <a:latin typeface="Trebuchet MS" panose="020B0603020202020204" pitchFamily="34" charset="0"/>
              </a:rPr>
              <a:t> </a:t>
            </a:r>
            <a:r>
              <a:rPr lang="ro-RO" sz="1200" b="1" dirty="0" err="1" smtClean="0">
                <a:solidFill>
                  <a:srgbClr val="FF0000"/>
                </a:solidFill>
                <a:latin typeface="Trebuchet MS" panose="020B0603020202020204" pitchFamily="34" charset="0"/>
              </a:rPr>
              <a:t>found</a:t>
            </a:r>
            <a:r>
              <a:rPr lang="ro-RO" sz="1200" b="1" dirty="0" smtClean="0">
                <a:solidFill>
                  <a:srgbClr val="FF0000"/>
                </a:solidFill>
                <a:latin typeface="Trebuchet MS" panose="020B0603020202020204" pitchFamily="34" charset="0"/>
              </a:rPr>
              <a:t> </a:t>
            </a:r>
            <a:endParaRPr lang="en-US" sz="1200" b="1" dirty="0" smtClean="0">
              <a:solidFill>
                <a:srgbClr val="FF0000"/>
              </a:solidFill>
              <a:latin typeface="Trebuchet MS" panose="020B0603020202020204" pitchFamily="34" charset="0"/>
            </a:endParaRPr>
          </a:p>
          <a:p>
            <a:pPr marL="0" indent="0" algn="just">
              <a:buNone/>
            </a:pPr>
            <a:endParaRPr lang="en-US" dirty="0"/>
          </a:p>
        </p:txBody>
      </p:sp>
    </p:spTree>
    <p:extLst>
      <p:ext uri="{BB962C8B-B14F-4D97-AF65-F5344CB8AC3E}">
        <p14:creationId xmlns:p14="http://schemas.microsoft.com/office/powerpoint/2010/main" val="1423302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indent="0" algn="just">
              <a:buNone/>
            </a:pPr>
            <a:r>
              <a:rPr lang="en-US" sz="1200" dirty="0" smtClean="0">
                <a:latin typeface="Trebuchet MS" panose="020B0603020202020204" pitchFamily="34" charset="0"/>
              </a:rPr>
              <a:t>The following articles of EU Regulations are the legal basis to be taken into account as far as revenues are concerned: </a:t>
            </a:r>
          </a:p>
          <a:p>
            <a:pPr marL="514350" indent="-514350" algn="just">
              <a:buFont typeface="+mj-lt"/>
              <a:buAutoNum type="arabicPeriod"/>
            </a:pPr>
            <a:r>
              <a:rPr lang="en-US" sz="1200" dirty="0" smtClean="0">
                <a:latin typeface="Trebuchet MS" panose="020B0603020202020204" pitchFamily="34" charset="0"/>
              </a:rPr>
              <a:t>Articles 61 to 65(8) and Annex V of Regulation (EU) No 1303/2013 </a:t>
            </a:r>
          </a:p>
          <a:p>
            <a:pPr marL="514350" indent="-514350" algn="just">
              <a:buFont typeface="+mj-lt"/>
              <a:buAutoNum type="arabicPeriod"/>
            </a:pPr>
            <a:r>
              <a:rPr lang="en-US" sz="1200" dirty="0" smtClean="0">
                <a:latin typeface="Trebuchet MS" panose="020B0603020202020204" pitchFamily="34" charset="0"/>
              </a:rPr>
              <a:t> Articles 15 to 19 of Delegated Regulation (EU) No 480/2014</a:t>
            </a:r>
            <a:endParaRPr lang="ro-RO" sz="1200" dirty="0" smtClean="0">
              <a:latin typeface="Trebuchet MS" panose="020B0603020202020204" pitchFamily="34" charset="0"/>
            </a:endParaRPr>
          </a:p>
          <a:p>
            <a:pPr marL="514350" indent="-514350" algn="just">
              <a:buFont typeface="+mj-lt"/>
              <a:buAutoNum type="arabicPeriod"/>
            </a:pPr>
            <a:endParaRPr lang="ro-RO" sz="1100" dirty="0" smtClean="0">
              <a:latin typeface="Trebuchet MS" panose="020B0603020202020204" pitchFamily="34" charset="0"/>
            </a:endParaRPr>
          </a:p>
          <a:p>
            <a:pPr marL="0" indent="0" algn="just">
              <a:buNone/>
            </a:pPr>
            <a:r>
              <a:rPr lang="ro-RO" sz="1200" b="1" dirty="0" err="1" smtClean="0">
                <a:latin typeface="Trebuchet MS" panose="020B0603020202020204" pitchFamily="34" charset="0"/>
              </a:rPr>
              <a:t>Definition</a:t>
            </a:r>
            <a:r>
              <a:rPr lang="en-US" sz="1200" b="1" dirty="0" smtClean="0">
                <a:latin typeface="Trebuchet MS" panose="020B0603020202020204" pitchFamily="34" charset="0"/>
              </a:rPr>
              <a:t> </a:t>
            </a:r>
            <a:endParaRPr lang="ro-RO" sz="1200" b="1"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According to paragraph 1 of Article 61 of Regulation (EU) No 1303/2013, “net revenue” means cash in-flows directly paid by users for the goods or services provided by the project, such as charges borne directly by users for the use of infrastructure, sale or rent of land or buildings, or payments for services less any operating costs and replacement costs of short-life equipment incurred during the corresponding period. </a:t>
            </a:r>
          </a:p>
          <a:p>
            <a:pPr marL="0" indent="0" algn="just">
              <a:lnSpc>
                <a:spcPct val="150000"/>
              </a:lnSpc>
              <a:spcBef>
                <a:spcPts val="600"/>
              </a:spcBef>
              <a:spcAft>
                <a:spcPts val="600"/>
              </a:spcAft>
              <a:buNone/>
            </a:pPr>
            <a:r>
              <a:rPr lang="ro-RO" sz="1100" b="1" i="1" dirty="0" smtClean="0">
                <a:solidFill>
                  <a:srgbClr val="000000"/>
                </a:solidFill>
                <a:latin typeface="Trebuchet MS" panose="020B0603020202020204" pitchFamily="34" charset="0"/>
                <a:ea typeface="Trebuchet MS" panose="020B0603020202020204" pitchFamily="34" charset="0"/>
                <a:cs typeface="Trebuchet MS" panose="020B0603020202020204" pitchFamily="34" charset="0"/>
              </a:rPr>
              <a:t>P</a:t>
            </a:r>
            <a:r>
              <a:rPr lang="en-US" sz="1100" b="1" i="1" dirty="0" err="1" smtClean="0">
                <a:solidFill>
                  <a:srgbClr val="000000"/>
                </a:solidFill>
                <a:latin typeface="Trebuchet MS" panose="020B0603020202020204" pitchFamily="34" charset="0"/>
                <a:ea typeface="Trebuchet MS" panose="020B0603020202020204" pitchFamily="34" charset="0"/>
                <a:cs typeface="Trebuchet MS" panose="020B0603020202020204" pitchFamily="34" charset="0"/>
              </a:rPr>
              <a:t>roject’s</a:t>
            </a:r>
            <a:r>
              <a:rPr lang="en-US" sz="1100" b="1" i="1" dirty="0" smtClean="0">
                <a:solidFill>
                  <a:srgbClr val="000000"/>
                </a:solidFill>
                <a:latin typeface="Trebuchet MS" panose="020B0603020202020204" pitchFamily="34" charset="0"/>
                <a:ea typeface="Trebuchet MS" panose="020B0603020202020204" pitchFamily="34" charset="0"/>
                <a:cs typeface="Trebuchet MS" panose="020B0603020202020204" pitchFamily="34" charset="0"/>
              </a:rPr>
              <a:t> budget annexed to the Application Form shall not include the net revenue. The net revenue shall be mentioned, however, in the (full) application form. </a:t>
            </a:r>
            <a:endParaRPr lang="en-US" sz="1200" dirty="0" smtClean="0">
              <a:solidFill>
                <a:srgbClr val="000000"/>
              </a:solidFill>
              <a:latin typeface="Trebuchet MS" panose="020B0603020202020204" pitchFamily="34" charset="0"/>
              <a:ea typeface="Times New Roman" panose="02020603050405020304" pitchFamily="18" charset="0"/>
            </a:endParaRPr>
          </a:p>
          <a:p>
            <a:endParaRPr lang="en-US" dirty="0" smtClean="0"/>
          </a:p>
          <a:p>
            <a:pPr marL="0" indent="0" algn="just">
              <a:buNone/>
            </a:pPr>
            <a:r>
              <a:rPr lang="en-US" sz="1200" dirty="0" smtClean="0">
                <a:latin typeface="Trebuchet MS" panose="020B0603020202020204" pitchFamily="34" charset="0"/>
              </a:rPr>
              <a:t>Thus, projects generating net revenue are requested to estimate the net revenue and exclude it from the project budget at the moment of the project submission. Nevertheless, the following cases may appear:</a:t>
            </a:r>
          </a:p>
          <a:p>
            <a:pPr marL="0" lvl="0" indent="0">
              <a:buNone/>
            </a:pPr>
            <a:r>
              <a:rPr lang="ro-RO" sz="1200" b="1" i="1" dirty="0" smtClean="0">
                <a:latin typeface="Trebuchet MS" panose="020B0603020202020204" pitchFamily="34" charset="0"/>
              </a:rPr>
              <a:t>1. </a:t>
            </a:r>
            <a:r>
              <a:rPr lang="en-US" sz="1200" b="1" i="1" dirty="0" smtClean="0">
                <a:latin typeface="Trebuchet MS" panose="020B0603020202020204" pitchFamily="34" charset="0"/>
              </a:rPr>
              <a:t>Projects for which it is objectively impossible to estimate the net revenue in advance </a:t>
            </a:r>
            <a:endParaRPr lang="en-US" sz="12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Pursuant to paragraph 6 of Article 61 of Regulation (EU) No 1303/2013, where it is objectively not possible to estimate the revenue in advance, the net revenue generated within three years of the completion of the project or by the Programme closure deadline, whichever is earlier, must be deducted from the project’s eligible value. </a:t>
            </a:r>
            <a:r>
              <a:rPr lang="ro-RO" sz="1200" dirty="0" smtClean="0">
                <a:latin typeface="Trebuchet MS" panose="020B0603020202020204" pitchFamily="34" charset="0"/>
              </a:rPr>
              <a:t> </a:t>
            </a:r>
            <a:r>
              <a:rPr lang="en-US" sz="1200" dirty="0" smtClean="0">
                <a:latin typeface="Trebuchet MS" panose="020B0603020202020204" pitchFamily="34" charset="0"/>
              </a:rPr>
              <a:t>Projects falling into the scope of this legal provision shall self-declare the net revenue generated during the first three years after project closure or Programme closure deadline, whichever comes first. ERDF reimbursements to the Programme shall be made accordingly. </a:t>
            </a:r>
            <a:endParaRPr lang="ro-RO" sz="1200" dirty="0" smtClean="0">
              <a:latin typeface="Trebuchet MS" panose="020B0603020202020204" pitchFamily="34" charset="0"/>
            </a:endParaRPr>
          </a:p>
          <a:p>
            <a:pPr marL="0" indent="0">
              <a:lnSpc>
                <a:spcPct val="150000"/>
              </a:lnSpc>
              <a:buNone/>
            </a:pPr>
            <a:r>
              <a:rPr lang="ro-RO" sz="1200" b="1" i="1" dirty="0" smtClean="0">
                <a:latin typeface="Trebuchet MS" panose="020B0603020202020204" pitchFamily="34" charset="0"/>
              </a:rPr>
              <a:t>2.</a:t>
            </a:r>
            <a:r>
              <a:rPr lang="en-US" sz="1200" b="1" i="1" dirty="0" smtClean="0">
                <a:latin typeface="Trebuchet MS" panose="020B0603020202020204" pitchFamily="34" charset="0"/>
              </a:rPr>
              <a:t>Projects for which the deducted discounted net revenue was initially underestimated </a:t>
            </a:r>
          </a:p>
          <a:p>
            <a:pPr marL="0" indent="0" algn="just">
              <a:buNone/>
            </a:pPr>
            <a:r>
              <a:rPr lang="en-US" sz="1200" dirty="0" smtClean="0">
                <a:latin typeface="Trebuchet MS" panose="020B0603020202020204" pitchFamily="34" charset="0"/>
              </a:rPr>
              <a:t>If the discounted net revenue deducted from the project’s budget before submitting the Application Form was underestimated, then this will have to be regularized. The additional net revenue generated during implementation of the project, resulting from sources of revenue not taken into account in determining the potential net revenue of the project, shall be deducted from the eligible expenditure of the project.</a:t>
            </a:r>
          </a:p>
          <a:p>
            <a:endParaRPr lang="en-US" dirty="0"/>
          </a:p>
        </p:txBody>
      </p:sp>
    </p:spTree>
    <p:extLst>
      <p:ext uri="{BB962C8B-B14F-4D97-AF65-F5344CB8AC3E}">
        <p14:creationId xmlns:p14="http://schemas.microsoft.com/office/powerpoint/2010/main" val="1087580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673100" y="808038"/>
            <a:ext cx="5391150" cy="4044950"/>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lgn="just">
              <a:buNone/>
            </a:pPr>
            <a:r>
              <a:rPr lang="en-US" sz="1200" dirty="0" smtClean="0">
                <a:latin typeface="Trebuchet MS" panose="020B0603020202020204" pitchFamily="34" charset="0"/>
              </a:rPr>
              <a:t>Information on specific outputs (report the progress in the output indicators), pressing the “Add Output” button and selecting each applicable output from the drop-down list with all outputs included in the AF. Also, beneficiary is asked to provide information on the target groups reached.</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All indicators shall be supported by verifiable data. The justification documents attesting the reported contribution to the output indicators should be uploaded in the dedicated field “Attachment” within section “Project Main Outputs” (rather than in section “Attachments” of the Partner or Project report).</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Output Indicators shall be reported by each partner in their partner reports and consolidated by LB in the project reports. Result indicators will be reported in the last / final report.</a:t>
            </a:r>
          </a:p>
          <a:p>
            <a:pPr eaLnBrk="1" hangingPunct="1">
              <a:spcBef>
                <a:spcPct val="0"/>
              </a:spcBef>
            </a:pPr>
            <a:endParaRPr lang="ro-RO" dirty="0" smtClean="0"/>
          </a:p>
        </p:txBody>
      </p:sp>
    </p:spTree>
    <p:extLst>
      <p:ext uri="{BB962C8B-B14F-4D97-AF65-F5344CB8AC3E}">
        <p14:creationId xmlns:p14="http://schemas.microsoft.com/office/powerpoint/2010/main" val="3382601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673100" y="808038"/>
            <a:ext cx="5391150" cy="4044950"/>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lgn="just">
              <a:buNone/>
            </a:pPr>
            <a:r>
              <a:rPr lang="en-US" sz="1200" dirty="0" smtClean="0">
                <a:latin typeface="Trebuchet MS" panose="020B0603020202020204" pitchFamily="34" charset="0"/>
              </a:rPr>
              <a:t>Information on specific outputs (report the progress in the output indicators), pressing the “Add Output” button and selecting each applicable output from the drop-down list with all outputs included in the AF. Also, beneficiary is asked to provide information on the target groups reached.</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All indicators shall be supported by verifiable data. The justification documents attesting the reported contribution to the output indicators should be uploaded in the dedicated field “Attachment” within section “Project Main Outputs” (rather than in section “Attachments” of the Partner or Project report).</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Output Indicators shall be reported by each partner in their partner reports and consolidated by LB in the project reports. Result indicators will be reported in the last / final report.</a:t>
            </a:r>
          </a:p>
          <a:p>
            <a:pPr eaLnBrk="1" hangingPunct="1">
              <a:spcBef>
                <a:spcPct val="0"/>
              </a:spcBef>
            </a:pPr>
            <a:endParaRPr lang="ro-RO" dirty="0" smtClean="0"/>
          </a:p>
        </p:txBody>
      </p:sp>
    </p:spTree>
    <p:extLst>
      <p:ext uri="{BB962C8B-B14F-4D97-AF65-F5344CB8AC3E}">
        <p14:creationId xmlns:p14="http://schemas.microsoft.com/office/powerpoint/2010/main" val="4149493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673100" y="808038"/>
            <a:ext cx="5391150" cy="4044950"/>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lgn="just">
              <a:buNone/>
            </a:pPr>
            <a:r>
              <a:rPr lang="en-US" sz="1200" dirty="0" smtClean="0">
                <a:latin typeface="Trebuchet MS" panose="020B0603020202020204" pitchFamily="34" charset="0"/>
              </a:rPr>
              <a:t>Information on specific outputs (report the progress in the output indicators), pressing the “Add Output” button and selecting each applicable output from the drop-down list with all outputs included in the AF. Also, beneficiary is asked to provide information on the target groups reached.</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All indicators shall be supported by verifiable data. The justification documents attesting the reported contribution to the output indicators should be uploaded in the dedicated field “Attachment” within section “Project Main Outputs” (rather than in section “Attachments” of the Partner or Project report).</a:t>
            </a:r>
          </a:p>
          <a:p>
            <a:pPr marL="0" indent="0" algn="just">
              <a:buNone/>
            </a:pPr>
            <a:endParaRPr lang="en-US" sz="800" dirty="0" smtClean="0">
              <a:latin typeface="Trebuchet MS" panose="020B0603020202020204" pitchFamily="34" charset="0"/>
            </a:endParaRPr>
          </a:p>
          <a:p>
            <a:pPr marL="0" indent="0" algn="just">
              <a:buNone/>
            </a:pPr>
            <a:r>
              <a:rPr lang="en-US" sz="1200" dirty="0" smtClean="0">
                <a:latin typeface="Trebuchet MS" panose="020B0603020202020204" pitchFamily="34" charset="0"/>
              </a:rPr>
              <a:t>Output Indicators shall be reported by each partner in their partner reports and consolidated by LB in the project reports. Result indicators will be reported in the last / final report.</a:t>
            </a:r>
          </a:p>
          <a:p>
            <a:pPr eaLnBrk="1" hangingPunct="1">
              <a:spcBef>
                <a:spcPct val="0"/>
              </a:spcBef>
            </a:pPr>
            <a:endParaRPr lang="ro-RO" dirty="0" smtClean="0"/>
          </a:p>
        </p:txBody>
      </p:sp>
    </p:spTree>
    <p:extLst>
      <p:ext uri="{BB962C8B-B14F-4D97-AF65-F5344CB8AC3E}">
        <p14:creationId xmlns:p14="http://schemas.microsoft.com/office/powerpoint/2010/main" val="1796599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6/30/2020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6/30/2020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6/30/2020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6/30/2020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6/30/2020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6/30/2020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6/30/2020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13.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13.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7.emf"/><Relationship Id="rId5" Type="http://schemas.openxmlformats.org/officeDocument/2006/relationships/image" Target="../media/image33.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8.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hyperlink" Target="http://www.interregrobg.eu/" TargetMode="External"/><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pic>
        <p:nvPicPr>
          <p:cNvPr id="15365" name="Picture 26"/>
          <p:cNvPicPr>
            <a:picLocks noChangeAspect="1" noChangeArrowheads="1"/>
          </p:cNvPicPr>
          <p:nvPr/>
        </p:nvPicPr>
        <p:blipFill>
          <a:blip r:embed="rId3"/>
          <a:srcRect/>
          <a:stretch>
            <a:fillRect/>
          </a:stretch>
        </p:blipFill>
        <p:spPr bwMode="auto">
          <a:xfrm>
            <a:off x="5943600" y="172273"/>
            <a:ext cx="1706879" cy="1266825"/>
          </a:xfrm>
          <a:prstGeom prst="rect">
            <a:avLst/>
          </a:prstGeom>
          <a:noFill/>
          <a:ln w="9525">
            <a:noFill/>
            <a:miter lim="800000"/>
            <a:headEnd/>
            <a:tailEnd/>
          </a:ln>
        </p:spPr>
      </p:pic>
      <p:sp>
        <p:nvSpPr>
          <p:cNvPr id="9" name="Rectangle 8"/>
          <p:cNvSpPr/>
          <p:nvPr/>
        </p:nvSpPr>
        <p:spPr>
          <a:xfrm>
            <a:off x="381000" y="1945014"/>
            <a:ext cx="8229600" cy="1034129"/>
          </a:xfrm>
          <a:prstGeom prst="rect">
            <a:avLst/>
          </a:prstGeom>
        </p:spPr>
        <p:txBody>
          <a:bodyPr wrap="square">
            <a:spAutoFit/>
          </a:bodyPr>
          <a:lstStyle/>
          <a:p>
            <a:pPr algn="ctr"/>
            <a:r>
              <a:rPr lang="en-US" sz="3600" b="1" dirty="0" smtClean="0">
                <a:solidFill>
                  <a:srgbClr val="002060"/>
                </a:solidFill>
                <a:effectLst>
                  <a:outerShdw blurRad="38100" dist="38100" dir="2700000" algn="tl">
                    <a:srgbClr val="000000">
                      <a:alpha val="43137"/>
                    </a:srgbClr>
                  </a:outerShdw>
                </a:effectLst>
                <a:latin typeface="Trebuchet MS" pitchFamily="34" charset="0"/>
              </a:rPr>
              <a:t>Reporting</a:t>
            </a:r>
          </a:p>
          <a:p>
            <a:pPr algn="ctr">
              <a:lnSpc>
                <a:spcPct val="90000"/>
              </a:lnSpc>
              <a:defRPr/>
            </a:pPr>
            <a:endParaRPr lang="en-US" sz="2800" b="1" dirty="0">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2"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6196" y="3504109"/>
            <a:ext cx="2767404" cy="1272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181288" y="5029200"/>
            <a:ext cx="4756431" cy="1200329"/>
          </a:xfrm>
          <a:prstGeom prst="rect">
            <a:avLst/>
          </a:prstGeom>
        </p:spPr>
        <p:txBody>
          <a:bodyPr wrap="none">
            <a:spAutoFit/>
          </a:bodyPr>
          <a:lstStyle/>
          <a:p>
            <a:pPr algn="ctr"/>
            <a:r>
              <a:rPr lang="en-US" sz="2400" b="1" dirty="0">
                <a:effectLst>
                  <a:outerShdw blurRad="38100" dist="38100" dir="2700000" algn="tl">
                    <a:srgbClr val="000000">
                      <a:alpha val="43137"/>
                    </a:srgbClr>
                  </a:outerShdw>
                </a:effectLst>
                <a:latin typeface="Trebuchet MS" pitchFamily="34" charset="0"/>
              </a:rPr>
              <a:t>6</a:t>
            </a:r>
            <a:r>
              <a:rPr lang="en-US" sz="2400" b="1" baseline="30000" dirty="0" smtClean="0">
                <a:effectLst>
                  <a:outerShdw blurRad="38100" dist="38100" dir="2700000" algn="tl">
                    <a:srgbClr val="000000">
                      <a:alpha val="43137"/>
                    </a:srgbClr>
                  </a:outerShdw>
                </a:effectLst>
                <a:latin typeface="Trebuchet MS" pitchFamily="34" charset="0"/>
              </a:rPr>
              <a:t>th</a:t>
            </a:r>
            <a:r>
              <a:rPr lang="en-US" sz="2400" b="1" dirty="0" smtClean="0">
                <a:effectLst>
                  <a:outerShdw blurRad="38100" dist="38100" dir="2700000" algn="tl">
                    <a:srgbClr val="000000">
                      <a:alpha val="43137"/>
                    </a:srgbClr>
                  </a:outerShdw>
                </a:effectLst>
                <a:latin typeface="Trebuchet MS" pitchFamily="34" charset="0"/>
              </a:rPr>
              <a:t> July 2020</a:t>
            </a:r>
            <a:r>
              <a:rPr lang="ro-RO" sz="2400" b="1" dirty="0" smtClean="0">
                <a:effectLst>
                  <a:outerShdw blurRad="38100" dist="38100" dir="2700000" algn="tl">
                    <a:srgbClr val="000000">
                      <a:alpha val="43137"/>
                    </a:srgbClr>
                  </a:outerShdw>
                </a:effectLst>
                <a:latin typeface="Trebuchet MS" pitchFamily="34" charset="0"/>
              </a:rPr>
              <a:t>, </a:t>
            </a:r>
            <a:r>
              <a:rPr lang="en-US" sz="2400" b="1" dirty="0" err="1" smtClean="0">
                <a:effectLst>
                  <a:outerShdw blurRad="38100" dist="38100" dir="2700000" algn="tl">
                    <a:srgbClr val="000000">
                      <a:alpha val="43137"/>
                    </a:srgbClr>
                  </a:outerShdw>
                </a:effectLst>
                <a:latin typeface="Trebuchet MS" pitchFamily="34" charset="0"/>
              </a:rPr>
              <a:t>Slatina</a:t>
            </a:r>
            <a:r>
              <a:rPr lang="ro-RO" sz="2400" b="1" dirty="0" smtClean="0">
                <a:effectLst>
                  <a:outerShdw blurRad="38100" dist="38100" dir="2700000" algn="tl">
                    <a:srgbClr val="000000">
                      <a:alpha val="43137"/>
                    </a:srgbClr>
                  </a:outerShdw>
                </a:effectLst>
                <a:latin typeface="Trebuchet MS" pitchFamily="34" charset="0"/>
              </a:rPr>
              <a:t>, </a:t>
            </a:r>
            <a:r>
              <a:rPr lang="en-US" sz="2400" b="1" dirty="0" smtClean="0">
                <a:effectLst>
                  <a:outerShdw blurRad="38100" dist="38100" dir="2700000" algn="tl">
                    <a:srgbClr val="000000">
                      <a:alpha val="43137"/>
                    </a:srgbClr>
                  </a:outerShdw>
                </a:effectLst>
                <a:latin typeface="Trebuchet MS" pitchFamily="34" charset="0"/>
              </a:rPr>
              <a:t>Romania</a:t>
            </a:r>
            <a:endParaRPr lang="ro-RO" sz="2400" b="1" dirty="0">
              <a:effectLst>
                <a:outerShdw blurRad="38100" dist="38100" dir="2700000" algn="tl">
                  <a:srgbClr val="000000">
                    <a:alpha val="43137"/>
                  </a:srgbClr>
                </a:outerShdw>
              </a:effectLst>
              <a:latin typeface="Trebuchet MS" pitchFamily="34" charset="0"/>
            </a:endParaRPr>
          </a:p>
          <a:p>
            <a:pPr algn="ctr"/>
            <a:endParaRPr lang="ro-RO" sz="2400" b="1" dirty="0">
              <a:effectLst>
                <a:outerShdw blurRad="38100" dist="38100" dir="2700000" algn="tl">
                  <a:srgbClr val="000000">
                    <a:alpha val="43137"/>
                  </a:srgbClr>
                </a:outerShdw>
              </a:effectLst>
              <a:latin typeface="Trebuchet MS" pitchFamily="34" charset="0"/>
            </a:endParaRPr>
          </a:p>
          <a:p>
            <a:pPr algn="ctr"/>
            <a:r>
              <a:rPr lang="en-US" sz="2400" b="1" dirty="0">
                <a:effectLst>
                  <a:outerShdw blurRad="38100" dist="38100" dir="2700000" algn="tl">
                    <a:srgbClr val="000000">
                      <a:alpha val="43137"/>
                    </a:srgbClr>
                  </a:outerShdw>
                </a:effectLst>
                <a:latin typeface="Trebuchet MS" pitchFamily="34" charset="0"/>
              </a:rPr>
              <a:t>7</a:t>
            </a:r>
            <a:r>
              <a:rPr lang="en-US" sz="2400" b="1" baseline="30000" dirty="0" smtClean="0">
                <a:effectLst>
                  <a:outerShdw blurRad="38100" dist="38100" dir="2700000" algn="tl">
                    <a:srgbClr val="000000">
                      <a:alpha val="43137"/>
                    </a:srgbClr>
                  </a:outerShdw>
                </a:effectLst>
                <a:latin typeface="Trebuchet MS" pitchFamily="34" charset="0"/>
              </a:rPr>
              <a:t>th</a:t>
            </a:r>
            <a:r>
              <a:rPr lang="en-US" sz="2400" b="1" dirty="0" smtClean="0">
                <a:effectLst>
                  <a:outerShdw blurRad="38100" dist="38100" dir="2700000" algn="tl">
                    <a:srgbClr val="000000">
                      <a:alpha val="43137"/>
                    </a:srgbClr>
                  </a:outerShdw>
                </a:effectLst>
                <a:latin typeface="Trebuchet MS" pitchFamily="34" charset="0"/>
              </a:rPr>
              <a:t> July </a:t>
            </a:r>
            <a:r>
              <a:rPr lang="ro-RO" sz="2400" b="1" dirty="0" smtClean="0">
                <a:effectLst>
                  <a:outerShdw blurRad="38100" dist="38100" dir="2700000" algn="tl">
                    <a:srgbClr val="000000">
                      <a:alpha val="43137"/>
                    </a:srgbClr>
                  </a:outerShdw>
                </a:effectLst>
                <a:latin typeface="Trebuchet MS" pitchFamily="34" charset="0"/>
              </a:rPr>
              <a:t>20</a:t>
            </a:r>
            <a:r>
              <a:rPr lang="en-US" sz="2400" b="1" dirty="0" smtClean="0">
                <a:effectLst>
                  <a:outerShdw blurRad="38100" dist="38100" dir="2700000" algn="tl">
                    <a:srgbClr val="000000">
                      <a:alpha val="43137"/>
                    </a:srgbClr>
                  </a:outerShdw>
                </a:effectLst>
                <a:latin typeface="Trebuchet MS" pitchFamily="34" charset="0"/>
              </a:rPr>
              <a:t>20</a:t>
            </a:r>
            <a:r>
              <a:rPr lang="ro-RO" sz="2400" b="1" dirty="0" smtClean="0">
                <a:effectLst>
                  <a:outerShdw blurRad="38100" dist="38100" dir="2700000" algn="tl">
                    <a:srgbClr val="000000">
                      <a:alpha val="43137"/>
                    </a:srgbClr>
                  </a:outerShdw>
                </a:effectLst>
                <a:latin typeface="Trebuchet MS" pitchFamily="34" charset="0"/>
              </a:rPr>
              <a:t>, </a:t>
            </a:r>
            <a:r>
              <a:rPr lang="en-US" sz="2400" b="1" dirty="0" smtClean="0">
                <a:effectLst>
                  <a:outerShdw blurRad="38100" dist="38100" dir="2700000" algn="tl">
                    <a:srgbClr val="000000">
                      <a:alpha val="43137"/>
                    </a:srgbClr>
                  </a:outerShdw>
                </a:effectLst>
                <a:latin typeface="Trebuchet MS" pitchFamily="34" charset="0"/>
              </a:rPr>
              <a:t>Ruse, Bulgaria</a:t>
            </a:r>
            <a:endParaRPr lang="en-US" sz="2400" b="1" dirty="0">
              <a:effectLst>
                <a:outerShdw blurRad="38100" dist="38100" dir="2700000" algn="tl">
                  <a:srgbClr val="000000">
                    <a:alpha val="43137"/>
                  </a:srgbClr>
                </a:outerShdw>
              </a:effectLst>
              <a:latin typeface="Trebuchet MS" pitchFamily="34" charset="0"/>
            </a:endParaRPr>
          </a:p>
        </p:txBody>
      </p:sp>
      <p:pic>
        <p:nvPicPr>
          <p:cNvPr id="4" name="Picture 3"/>
          <p:cNvPicPr>
            <a:picLocks noChangeAspect="1"/>
          </p:cNvPicPr>
          <p:nvPr/>
        </p:nvPicPr>
        <p:blipFill>
          <a:blip r:embed="rId5"/>
          <a:stretch>
            <a:fillRect/>
          </a:stretch>
        </p:blipFill>
        <p:spPr>
          <a:xfrm>
            <a:off x="446384" y="338627"/>
            <a:ext cx="3626683" cy="956772"/>
          </a:xfrm>
          <a:prstGeom prst="rect">
            <a:avLst/>
          </a:prstGeom>
        </p:spPr>
      </p:pic>
      <p:pic>
        <p:nvPicPr>
          <p:cNvPr id="5" name="Picture 4"/>
          <p:cNvPicPr>
            <a:picLocks noChangeAspect="1"/>
          </p:cNvPicPr>
          <p:nvPr/>
        </p:nvPicPr>
        <p:blipFill>
          <a:blip r:embed="rId6"/>
          <a:stretch>
            <a:fillRect/>
          </a:stretch>
        </p:blipFill>
        <p:spPr>
          <a:xfrm>
            <a:off x="4070682" y="352353"/>
            <a:ext cx="1603387" cy="1170533"/>
          </a:xfrm>
          <a:prstGeom prst="rect">
            <a:avLst/>
          </a:prstGeom>
        </p:spPr>
      </p:pic>
      <p:pic>
        <p:nvPicPr>
          <p:cNvPr id="6" name="Picture 5"/>
          <p:cNvPicPr>
            <a:picLocks noChangeAspect="1"/>
          </p:cNvPicPr>
          <p:nvPr/>
        </p:nvPicPr>
        <p:blipFill>
          <a:blip r:embed="rId7"/>
          <a:stretch>
            <a:fillRect/>
          </a:stretch>
        </p:blipFill>
        <p:spPr>
          <a:xfrm>
            <a:off x="7810500" y="362158"/>
            <a:ext cx="963251" cy="944962"/>
          </a:xfrm>
          <a:prstGeom prst="rect">
            <a:avLst/>
          </a:prstGeom>
        </p:spPr>
      </p:pic>
    </p:spTree>
  </p:cSld>
  <p:clrMapOvr>
    <a:masterClrMapping/>
  </p:clrMapOvr>
  <p:transition advClick="0">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pPr>
              <a:defRPr/>
            </a:pPr>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defRPr/>
            </a:pPr>
            <a:endParaRPr lang="ro-RO">
              <a:solidFill>
                <a:srgbClr val="000000"/>
              </a:solidFill>
            </a:endParaRPr>
          </a:p>
        </p:txBody>
      </p:sp>
      <p:sp>
        <p:nvSpPr>
          <p:cNvPr id="9" name="Rectangle 8"/>
          <p:cNvSpPr/>
          <p:nvPr/>
        </p:nvSpPr>
        <p:spPr>
          <a:xfrm>
            <a:off x="457200" y="1241023"/>
            <a:ext cx="8229600" cy="4462760"/>
          </a:xfrm>
          <a:prstGeom prst="rect">
            <a:avLst/>
          </a:prstGeom>
        </p:spPr>
        <p:txBody>
          <a:bodyPr wrap="square">
            <a:spAutoFit/>
          </a:bodyPr>
          <a:lstStyle/>
          <a:p>
            <a:pPr algn="ctr">
              <a:defRPr/>
            </a:pP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defRPr/>
            </a:pPr>
            <a:endParaRPr lang="en-US" sz="1400" b="1" dirty="0" smtClean="0">
              <a:solidFill>
                <a:srgbClr val="002060"/>
              </a:solidFill>
              <a:effectLst>
                <a:outerShdw blurRad="38100" dist="38100" dir="2700000" algn="tl">
                  <a:srgbClr val="000000">
                    <a:alpha val="43137"/>
                  </a:srgbClr>
                </a:outerShdw>
              </a:effectLst>
              <a:latin typeface="Trebuchet MS" pitchFamily="34" charset="0"/>
            </a:endParaRPr>
          </a:p>
          <a:p>
            <a:pPr algn="just">
              <a:lnSpc>
                <a:spcPct val="90000"/>
              </a:lnSpc>
              <a:defRPr/>
            </a:pPr>
            <a:r>
              <a:rPr lang="en-US" sz="2000" b="1" dirty="0" smtClean="0">
                <a:solidFill>
                  <a:prstClr val="black"/>
                </a:solidFill>
                <a:effectLst>
                  <a:outerShdw blurRad="38100" dist="38100" dir="2700000" algn="tl">
                    <a:srgbClr val="C0C0C0"/>
                  </a:outerShdw>
                </a:effectLst>
                <a:latin typeface="+mn-lt"/>
              </a:rPr>
              <a:t>Request the FLC verification as soon as possible </a:t>
            </a:r>
            <a:r>
              <a:rPr lang="en-US" sz="2000" dirty="0" smtClean="0">
                <a:solidFill>
                  <a:prstClr val="black"/>
                </a:solidFill>
                <a:effectLst>
                  <a:outerShdw blurRad="38100" dist="38100" dir="2700000" algn="tl">
                    <a:srgbClr val="C0C0C0"/>
                  </a:outerShdw>
                </a:effectLst>
                <a:latin typeface="+mn-lt"/>
              </a:rPr>
              <a:t>after the end of the implementation in order to be sure that enough time is left for consolidating all the information and sending the final report accompanied by the final claim within the 5 months deadline.</a:t>
            </a:r>
          </a:p>
          <a:p>
            <a:pPr algn="just">
              <a:lnSpc>
                <a:spcPct val="90000"/>
              </a:lnSpc>
              <a:defRPr/>
            </a:pPr>
            <a:endParaRPr lang="en-US" sz="2000" b="1" dirty="0">
              <a:solidFill>
                <a:prstClr val="black"/>
              </a:solidFill>
              <a:effectLst>
                <a:outerShdw blurRad="38100" dist="38100" dir="2700000" algn="tl">
                  <a:srgbClr val="C0C0C0"/>
                </a:outerShdw>
              </a:effectLst>
              <a:latin typeface="+mn-lt"/>
            </a:endParaRPr>
          </a:p>
          <a:p>
            <a:pPr algn="just">
              <a:lnSpc>
                <a:spcPct val="90000"/>
              </a:lnSpc>
              <a:defRPr/>
            </a:pPr>
            <a:r>
              <a:rPr lang="en-US" sz="2000" b="1" dirty="0" smtClean="0">
                <a:solidFill>
                  <a:prstClr val="black"/>
                </a:solidFill>
                <a:effectLst>
                  <a:outerShdw blurRad="38100" dist="38100" dir="2700000" algn="tl">
                    <a:srgbClr val="C0C0C0"/>
                  </a:outerShdw>
                </a:effectLst>
                <a:latin typeface="+mn-lt"/>
              </a:rPr>
              <a:t>Attention! </a:t>
            </a:r>
          </a:p>
          <a:p>
            <a:pPr algn="just">
              <a:lnSpc>
                <a:spcPct val="90000"/>
              </a:lnSpc>
              <a:defRPr/>
            </a:pPr>
            <a:r>
              <a:rPr lang="en-US" sz="2000" u="sng" dirty="0">
                <a:solidFill>
                  <a:prstClr val="black"/>
                </a:solidFill>
                <a:effectLst>
                  <a:outerShdw blurRad="38100" dist="38100" dir="2700000" algn="tl">
                    <a:srgbClr val="C0C0C0"/>
                  </a:outerShdw>
                </a:effectLst>
                <a:latin typeface="+mn-lt"/>
              </a:rPr>
              <a:t>Expenditures for the project must be paid at the latest within 2 months </a:t>
            </a:r>
            <a:r>
              <a:rPr lang="en-US" sz="2000" dirty="0">
                <a:solidFill>
                  <a:prstClr val="black"/>
                </a:solidFill>
                <a:effectLst>
                  <a:outerShdw blurRad="38100" dist="38100" dir="2700000" algn="tl">
                    <a:srgbClr val="C0C0C0"/>
                  </a:outerShdw>
                </a:effectLst>
                <a:latin typeface="+mn-lt"/>
              </a:rPr>
              <a:t>after the implementation period, as mentioned in Article 2(3), but not later than 31.12.2023. Expenditures committed after the finalization of the implementation period </a:t>
            </a:r>
            <a:r>
              <a:rPr lang="en-US" sz="2000" u="sng" dirty="0">
                <a:solidFill>
                  <a:prstClr val="black"/>
                </a:solidFill>
                <a:effectLst>
                  <a:outerShdw blurRad="38100" dist="38100" dir="2700000" algn="tl">
                    <a:srgbClr val="C0C0C0"/>
                  </a:outerShdw>
                </a:effectLst>
                <a:latin typeface="+mn-lt"/>
              </a:rPr>
              <a:t>shall not be eligible</a:t>
            </a:r>
            <a:r>
              <a:rPr lang="en-US" sz="2000" dirty="0">
                <a:solidFill>
                  <a:prstClr val="black"/>
                </a:solidFill>
                <a:effectLst>
                  <a:outerShdw blurRad="38100" dist="38100" dir="2700000" algn="tl">
                    <a:srgbClr val="C0C0C0"/>
                  </a:outerShdw>
                </a:effectLst>
                <a:latin typeface="+mn-lt"/>
              </a:rPr>
              <a:t>. In case the project is not finalized during the eligibility period of expenditures, the </a:t>
            </a:r>
            <a:r>
              <a:rPr lang="en-US" sz="2000" u="sng" dirty="0">
                <a:solidFill>
                  <a:prstClr val="black"/>
                </a:solidFill>
                <a:effectLst>
                  <a:outerShdw blurRad="38100" dist="38100" dir="2700000" algn="tl">
                    <a:srgbClr val="C0C0C0"/>
                  </a:outerShdw>
                </a:effectLst>
                <a:latin typeface="+mn-lt"/>
              </a:rPr>
              <a:t>Lead Beneficiary and its partners shall ensure from their own budget the necessary funds </a:t>
            </a:r>
            <a:r>
              <a:rPr lang="en-US" sz="2000" dirty="0">
                <a:solidFill>
                  <a:prstClr val="black"/>
                </a:solidFill>
                <a:effectLst>
                  <a:outerShdw blurRad="38100" dist="38100" dir="2700000" algn="tl">
                    <a:srgbClr val="C0C0C0"/>
                  </a:outerShdw>
                </a:effectLst>
                <a:latin typeface="+mn-lt"/>
              </a:rPr>
              <a:t>for the finalization of the project, according to the last approved Application Form. </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defRPr/>
            </a:pPr>
            <a:endParaRPr lang="en-US">
              <a:solidFill>
                <a:prstClr val="black"/>
              </a:solidFill>
            </a:endParaRPr>
          </a:p>
        </p:txBody>
      </p:sp>
      <p:pic>
        <p:nvPicPr>
          <p:cNvPr id="3" name="Picture 2"/>
          <p:cNvPicPr>
            <a:picLocks noChangeAspect="1"/>
          </p:cNvPicPr>
          <p:nvPr/>
        </p:nvPicPr>
        <p:blipFill>
          <a:blip r:embed="rId3"/>
          <a:stretch>
            <a:fillRect/>
          </a:stretch>
        </p:blipFill>
        <p:spPr>
          <a:xfrm>
            <a:off x="8078398" y="5893145"/>
            <a:ext cx="774963" cy="754018"/>
          </a:xfrm>
          <a:prstGeom prst="rect">
            <a:avLst/>
          </a:prstGeom>
        </p:spPr>
      </p:pic>
      <p:pic>
        <p:nvPicPr>
          <p:cNvPr id="5" name="Picture 4"/>
          <p:cNvPicPr>
            <a:picLocks noChangeAspect="1"/>
          </p:cNvPicPr>
          <p:nvPr/>
        </p:nvPicPr>
        <p:blipFill>
          <a:blip r:embed="rId4"/>
          <a:stretch>
            <a:fillRect/>
          </a:stretch>
        </p:blipFill>
        <p:spPr>
          <a:xfrm>
            <a:off x="381000" y="6035451"/>
            <a:ext cx="1448303" cy="705583"/>
          </a:xfrm>
          <a:prstGeom prst="rect">
            <a:avLst/>
          </a:prstGeom>
        </p:spPr>
      </p:pic>
      <p:pic>
        <p:nvPicPr>
          <p:cNvPr id="7" name="Picture 6"/>
          <p:cNvPicPr>
            <a:picLocks noChangeAspect="1"/>
          </p:cNvPicPr>
          <p:nvPr/>
        </p:nvPicPr>
        <p:blipFill>
          <a:blip r:embed="rId5"/>
          <a:stretch>
            <a:fillRect/>
          </a:stretch>
        </p:blipFill>
        <p:spPr>
          <a:xfrm>
            <a:off x="457200" y="393134"/>
            <a:ext cx="2286000" cy="607155"/>
          </a:xfrm>
          <a:prstGeom prst="rect">
            <a:avLst/>
          </a:prstGeom>
        </p:spPr>
      </p:pic>
      <p:sp>
        <p:nvSpPr>
          <p:cNvPr id="11" name="Title 1"/>
          <p:cNvSpPr>
            <a:spLocks noGrp="1"/>
          </p:cNvSpPr>
          <p:nvPr>
            <p:ph type="title"/>
          </p:nvPr>
        </p:nvSpPr>
        <p:spPr>
          <a:xfrm>
            <a:off x="1975175" y="72370"/>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a:t/>
            </a:r>
            <a:br>
              <a:rPr lang="en-US" sz="4000" dirty="0"/>
            </a:br>
            <a:endParaRPr lang="en-US" sz="4000" dirty="0"/>
          </a:p>
        </p:txBody>
      </p:sp>
      <p:pic>
        <p:nvPicPr>
          <p:cNvPr id="6" name="Picture 5"/>
          <p:cNvPicPr>
            <a:picLocks noChangeAspect="1"/>
          </p:cNvPicPr>
          <p:nvPr/>
        </p:nvPicPr>
        <p:blipFill>
          <a:blip r:embed="rId6"/>
          <a:stretch>
            <a:fillRect/>
          </a:stretch>
        </p:blipFill>
        <p:spPr>
          <a:xfrm>
            <a:off x="3657600" y="81514"/>
            <a:ext cx="1752600" cy="1752600"/>
          </a:xfrm>
          <a:prstGeom prst="rect">
            <a:avLst/>
          </a:prstGeom>
        </p:spPr>
      </p:pic>
    </p:spTree>
    <p:extLst>
      <p:ext uri="{BB962C8B-B14F-4D97-AF65-F5344CB8AC3E}">
        <p14:creationId xmlns:p14="http://schemas.microsoft.com/office/powerpoint/2010/main" val="2140822817"/>
      </p:ext>
    </p:extLst>
  </p:cSld>
  <p:clrMapOvr>
    <a:masterClrMapping/>
  </p:clrMapOvr>
  <p:transition advClick="0">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pPr>
              <a:defRPr/>
            </a:pPr>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defRPr/>
            </a:pPr>
            <a:endParaRPr lang="ro-RO">
              <a:solidFill>
                <a:srgbClr val="000000"/>
              </a:solidFill>
            </a:endParaRPr>
          </a:p>
        </p:txBody>
      </p:sp>
      <p:sp>
        <p:nvSpPr>
          <p:cNvPr id="9" name="Rectangle 8"/>
          <p:cNvSpPr/>
          <p:nvPr/>
        </p:nvSpPr>
        <p:spPr>
          <a:xfrm>
            <a:off x="533400" y="1676400"/>
            <a:ext cx="8229600" cy="1034129"/>
          </a:xfrm>
          <a:prstGeom prst="rect">
            <a:avLst/>
          </a:prstGeom>
        </p:spPr>
        <p:txBody>
          <a:bodyPr wrap="square">
            <a:spAutoFit/>
          </a:bodyPr>
          <a:lstStyle/>
          <a:p>
            <a:pPr algn="ctr">
              <a:defRPr/>
            </a:pP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lnSpc>
                <a:spcPct val="90000"/>
              </a:lnSpc>
              <a:defRPr/>
            </a:pPr>
            <a:endParaRPr lang="en-US" sz="2800" b="1" dirty="0">
              <a:solidFill>
                <a:prstClr val="black"/>
              </a:solidFill>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defRPr/>
            </a:pPr>
            <a:endParaRPr lang="en-US">
              <a:solidFill>
                <a:prstClr val="black"/>
              </a:solidFill>
            </a:endParaRPr>
          </a:p>
        </p:txBody>
      </p:sp>
      <p:sp>
        <p:nvSpPr>
          <p:cNvPr id="4" name="Content Placeholder 3"/>
          <p:cNvSpPr>
            <a:spLocks noGrp="1"/>
          </p:cNvSpPr>
          <p:nvPr>
            <p:ph idx="1"/>
          </p:nvPr>
        </p:nvSpPr>
        <p:spPr>
          <a:xfrm>
            <a:off x="538332" y="1732258"/>
            <a:ext cx="5329068" cy="1110305"/>
          </a:xfrm>
        </p:spPr>
        <p:txBody>
          <a:bodyPr/>
          <a:lstStyle/>
          <a:p>
            <a:pPr marL="0" indent="0" algn="just">
              <a:buNone/>
            </a:pPr>
            <a:r>
              <a:rPr lang="en-US" sz="2000" dirty="0" smtClean="0"/>
              <a:t>Final report draft may be found in the PIM (annex 19.1) and details regarding on how to fill in the final reports are included within the Chapter 20.</a:t>
            </a:r>
          </a:p>
          <a:p>
            <a:pPr marL="0" indent="0" algn="just">
              <a:buNone/>
            </a:pPr>
            <a:endParaRPr lang="en-US" sz="2000" dirty="0" smtClean="0"/>
          </a:p>
          <a:p>
            <a:pPr marL="0" indent="0" algn="just">
              <a:buNone/>
            </a:pPr>
            <a:endParaRPr lang="en-US" sz="2000" dirty="0" smtClean="0"/>
          </a:p>
          <a:p>
            <a:pPr marL="0" indent="0" algn="just">
              <a:buNone/>
            </a:pPr>
            <a:endParaRPr lang="en-US" sz="2000" dirty="0">
              <a:solidFill>
                <a:srgbClr val="FF0000"/>
              </a:solidFill>
              <a:latin typeface="Trebuchet MS" panose="020B0603020202020204" pitchFamily="34" charset="0"/>
            </a:endParaRPr>
          </a:p>
        </p:txBody>
      </p:sp>
      <p:pic>
        <p:nvPicPr>
          <p:cNvPr id="3" name="Picture 2"/>
          <p:cNvPicPr>
            <a:picLocks noChangeAspect="1"/>
          </p:cNvPicPr>
          <p:nvPr/>
        </p:nvPicPr>
        <p:blipFill>
          <a:blip r:embed="rId3"/>
          <a:stretch>
            <a:fillRect/>
          </a:stretch>
        </p:blipFill>
        <p:spPr>
          <a:xfrm>
            <a:off x="8078398" y="5893145"/>
            <a:ext cx="774963" cy="754018"/>
          </a:xfrm>
          <a:prstGeom prst="rect">
            <a:avLst/>
          </a:prstGeom>
        </p:spPr>
      </p:pic>
      <p:pic>
        <p:nvPicPr>
          <p:cNvPr id="5" name="Picture 4"/>
          <p:cNvPicPr>
            <a:picLocks noChangeAspect="1"/>
          </p:cNvPicPr>
          <p:nvPr/>
        </p:nvPicPr>
        <p:blipFill>
          <a:blip r:embed="rId4"/>
          <a:stretch>
            <a:fillRect/>
          </a:stretch>
        </p:blipFill>
        <p:spPr>
          <a:xfrm>
            <a:off x="381000" y="6035451"/>
            <a:ext cx="1448303" cy="705583"/>
          </a:xfrm>
          <a:prstGeom prst="rect">
            <a:avLst/>
          </a:prstGeom>
        </p:spPr>
      </p:pic>
      <p:pic>
        <p:nvPicPr>
          <p:cNvPr id="7" name="Picture 6"/>
          <p:cNvPicPr>
            <a:picLocks noChangeAspect="1"/>
          </p:cNvPicPr>
          <p:nvPr/>
        </p:nvPicPr>
        <p:blipFill>
          <a:blip r:embed="rId5"/>
          <a:stretch>
            <a:fillRect/>
          </a:stretch>
        </p:blipFill>
        <p:spPr>
          <a:xfrm>
            <a:off x="457200" y="393134"/>
            <a:ext cx="2286000" cy="607155"/>
          </a:xfrm>
          <a:prstGeom prst="rect">
            <a:avLst/>
          </a:prstGeom>
        </p:spPr>
      </p:pic>
      <p:sp>
        <p:nvSpPr>
          <p:cNvPr id="11" name="Title 1"/>
          <p:cNvSpPr>
            <a:spLocks noGrp="1"/>
          </p:cNvSpPr>
          <p:nvPr>
            <p:ph type="title"/>
          </p:nvPr>
        </p:nvSpPr>
        <p:spPr>
          <a:xfrm>
            <a:off x="1975175" y="72370"/>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t>
            </a:r>
            <a:r>
              <a:rPr lang="en-US" sz="18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18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a:t/>
            </a:r>
            <a:br>
              <a:rPr lang="en-US" sz="4000" dirty="0"/>
            </a:br>
            <a:endParaRPr lang="en-US" sz="4000" dirty="0"/>
          </a:p>
        </p:txBody>
      </p:sp>
      <p:sp>
        <p:nvSpPr>
          <p:cNvPr id="8" name="AutoShape 2" descr="Explain Everything – io3 | Moder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533400" y="3552246"/>
            <a:ext cx="8450580" cy="1631216"/>
          </a:xfrm>
          <a:prstGeom prst="rect">
            <a:avLst/>
          </a:prstGeom>
          <a:noFill/>
        </p:spPr>
        <p:txBody>
          <a:bodyPr wrap="square" rtlCol="0">
            <a:spAutoFit/>
          </a:bodyPr>
          <a:lstStyle/>
          <a:p>
            <a:pPr algn="just"/>
            <a:r>
              <a:rPr lang="en-US" sz="2000" dirty="0" smtClean="0">
                <a:latin typeface="+mn-lt"/>
              </a:rPr>
              <a:t>Shall be drafted and submitted by the LB:</a:t>
            </a:r>
          </a:p>
          <a:p>
            <a:pPr marL="342900" indent="-342900" algn="just">
              <a:buFont typeface="Arial" panose="020B0604020202020204" pitchFamily="34" charset="0"/>
              <a:buChar char="•"/>
            </a:pPr>
            <a:r>
              <a:rPr lang="en-US" sz="2000" dirty="0" smtClean="0">
                <a:latin typeface="+mn-lt"/>
              </a:rPr>
              <a:t>2 </a:t>
            </a:r>
            <a:r>
              <a:rPr lang="en-US" sz="2000" dirty="0">
                <a:latin typeface="+mn-lt"/>
              </a:rPr>
              <a:t>original copies </a:t>
            </a:r>
            <a:r>
              <a:rPr lang="en-US" sz="2000" dirty="0" smtClean="0">
                <a:latin typeface="+mn-lt"/>
              </a:rPr>
              <a:t>signed </a:t>
            </a:r>
            <a:r>
              <a:rPr lang="en-US" sz="2000" dirty="0">
                <a:latin typeface="+mn-lt"/>
              </a:rPr>
              <a:t>by the legal representative of the LB. </a:t>
            </a:r>
            <a:endParaRPr lang="en-US" sz="2000" dirty="0" smtClean="0">
              <a:latin typeface="+mn-lt"/>
            </a:endParaRPr>
          </a:p>
          <a:p>
            <a:pPr marL="342900" indent="-342900" algn="just">
              <a:buFont typeface="Arial" panose="020B0604020202020204" pitchFamily="34" charset="0"/>
              <a:buChar char="•"/>
            </a:pPr>
            <a:r>
              <a:rPr lang="en-US" sz="2000" dirty="0" smtClean="0">
                <a:latin typeface="+mn-lt"/>
              </a:rPr>
              <a:t>Electronically, by e-mail to JS with </a:t>
            </a:r>
            <a:r>
              <a:rPr lang="en-US" sz="2000" dirty="0">
                <a:latin typeface="+mn-lt"/>
              </a:rPr>
              <a:t>the Annex 19.1 – Final Report electronically signed by LB (electronic signature in accordance with the national legislation in Romania or Bulgaria)</a:t>
            </a:r>
            <a:endParaRPr lang="en-US" sz="800" dirty="0">
              <a:latin typeface="+mn-lt"/>
            </a:endParaRPr>
          </a:p>
        </p:txBody>
      </p:sp>
      <p:pic>
        <p:nvPicPr>
          <p:cNvPr id="6" name="Picture 5"/>
          <p:cNvPicPr>
            <a:picLocks noChangeAspect="1"/>
          </p:cNvPicPr>
          <p:nvPr/>
        </p:nvPicPr>
        <p:blipFill>
          <a:blip r:embed="rId6"/>
          <a:stretch>
            <a:fillRect/>
          </a:stretch>
        </p:blipFill>
        <p:spPr>
          <a:xfrm>
            <a:off x="6109716" y="1267222"/>
            <a:ext cx="2895600" cy="1581150"/>
          </a:xfrm>
          <a:prstGeom prst="rect">
            <a:avLst/>
          </a:prstGeom>
        </p:spPr>
      </p:pic>
    </p:spTree>
    <p:extLst>
      <p:ext uri="{BB962C8B-B14F-4D97-AF65-F5344CB8AC3E}">
        <p14:creationId xmlns:p14="http://schemas.microsoft.com/office/powerpoint/2010/main" val="3536787080"/>
      </p:ext>
    </p:extLst>
  </p:cSld>
  <p:clrMapOvr>
    <a:masterClrMapping/>
  </p:clrMapOvr>
  <p:transition advClick="0">
    <p:cover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6101832" y="1030769"/>
            <a:ext cx="3042168" cy="1511939"/>
          </a:xfrm>
          <a:prstGeom prst="rect">
            <a:avLst/>
          </a:prstGeom>
        </p:spPr>
      </p:pic>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pPr>
              <a:defRPr/>
            </a:pPr>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defRPr/>
            </a:pPr>
            <a:endParaRPr lang="ro-RO">
              <a:solidFill>
                <a:srgbClr val="000000"/>
              </a:solidFill>
            </a:endParaRPr>
          </a:p>
        </p:txBody>
      </p:sp>
      <p:sp>
        <p:nvSpPr>
          <p:cNvPr id="9" name="Rectangle 8"/>
          <p:cNvSpPr/>
          <p:nvPr/>
        </p:nvSpPr>
        <p:spPr>
          <a:xfrm>
            <a:off x="533400" y="1676400"/>
            <a:ext cx="8229600" cy="1034129"/>
          </a:xfrm>
          <a:prstGeom prst="rect">
            <a:avLst/>
          </a:prstGeom>
        </p:spPr>
        <p:txBody>
          <a:bodyPr wrap="square">
            <a:spAutoFit/>
          </a:bodyPr>
          <a:lstStyle/>
          <a:p>
            <a:pPr algn="ctr">
              <a:defRPr/>
            </a:pP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lnSpc>
                <a:spcPct val="90000"/>
              </a:lnSpc>
              <a:defRPr/>
            </a:pPr>
            <a:endParaRPr lang="en-US" sz="2800" b="1" dirty="0">
              <a:solidFill>
                <a:prstClr val="black"/>
              </a:solidFill>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defRPr/>
            </a:pPr>
            <a:endParaRPr lang="en-US">
              <a:solidFill>
                <a:prstClr val="black"/>
              </a:solidFill>
            </a:endParaRPr>
          </a:p>
        </p:txBody>
      </p:sp>
      <p:sp>
        <p:nvSpPr>
          <p:cNvPr id="4" name="Content Placeholder 3"/>
          <p:cNvSpPr>
            <a:spLocks noGrp="1"/>
          </p:cNvSpPr>
          <p:nvPr>
            <p:ph idx="1"/>
          </p:nvPr>
        </p:nvSpPr>
        <p:spPr>
          <a:xfrm>
            <a:off x="509016" y="1385673"/>
            <a:ext cx="5329068" cy="1062604"/>
          </a:xfrm>
        </p:spPr>
        <p:txBody>
          <a:bodyPr/>
          <a:lstStyle/>
          <a:p>
            <a:pPr marL="0" indent="0" algn="just">
              <a:buNone/>
            </a:pPr>
            <a:r>
              <a:rPr lang="en-US" sz="2000" dirty="0" smtClean="0"/>
              <a:t>Final report shall consolidate all the information within the intermediary project reports for all partners in a clear  and timely manner.</a:t>
            </a:r>
          </a:p>
          <a:p>
            <a:pPr marL="0" indent="0" algn="just">
              <a:buNone/>
            </a:pPr>
            <a:endParaRPr lang="en-US" sz="2000" dirty="0" smtClean="0"/>
          </a:p>
          <a:p>
            <a:pPr marL="0" indent="0" algn="just">
              <a:buNone/>
            </a:pPr>
            <a:endParaRPr lang="en-US" sz="2000" dirty="0" smtClean="0"/>
          </a:p>
          <a:p>
            <a:pPr marL="0" indent="0" algn="just">
              <a:buNone/>
            </a:pPr>
            <a:endParaRPr lang="en-US" sz="2000" dirty="0">
              <a:solidFill>
                <a:srgbClr val="FF0000"/>
              </a:solidFill>
              <a:latin typeface="Trebuchet MS" panose="020B0603020202020204" pitchFamily="34" charset="0"/>
            </a:endParaRPr>
          </a:p>
        </p:txBody>
      </p:sp>
      <p:pic>
        <p:nvPicPr>
          <p:cNvPr id="3" name="Picture 2"/>
          <p:cNvPicPr>
            <a:picLocks noChangeAspect="1"/>
          </p:cNvPicPr>
          <p:nvPr/>
        </p:nvPicPr>
        <p:blipFill>
          <a:blip r:embed="rId4"/>
          <a:stretch>
            <a:fillRect/>
          </a:stretch>
        </p:blipFill>
        <p:spPr>
          <a:xfrm>
            <a:off x="8078398" y="5893145"/>
            <a:ext cx="774963" cy="754018"/>
          </a:xfrm>
          <a:prstGeom prst="rect">
            <a:avLst/>
          </a:prstGeom>
        </p:spPr>
      </p:pic>
      <p:pic>
        <p:nvPicPr>
          <p:cNvPr id="5" name="Picture 4"/>
          <p:cNvPicPr>
            <a:picLocks noChangeAspect="1"/>
          </p:cNvPicPr>
          <p:nvPr/>
        </p:nvPicPr>
        <p:blipFill>
          <a:blip r:embed="rId5"/>
          <a:stretch>
            <a:fillRect/>
          </a:stretch>
        </p:blipFill>
        <p:spPr>
          <a:xfrm>
            <a:off x="381000" y="6035451"/>
            <a:ext cx="1448303" cy="705583"/>
          </a:xfrm>
          <a:prstGeom prst="rect">
            <a:avLst/>
          </a:prstGeom>
        </p:spPr>
      </p:pic>
      <p:pic>
        <p:nvPicPr>
          <p:cNvPr id="7" name="Picture 6"/>
          <p:cNvPicPr>
            <a:picLocks noChangeAspect="1"/>
          </p:cNvPicPr>
          <p:nvPr/>
        </p:nvPicPr>
        <p:blipFill>
          <a:blip r:embed="rId6"/>
          <a:stretch>
            <a:fillRect/>
          </a:stretch>
        </p:blipFill>
        <p:spPr>
          <a:xfrm>
            <a:off x="457200" y="393134"/>
            <a:ext cx="2286000" cy="607155"/>
          </a:xfrm>
          <a:prstGeom prst="rect">
            <a:avLst/>
          </a:prstGeom>
        </p:spPr>
      </p:pic>
      <p:sp>
        <p:nvSpPr>
          <p:cNvPr id="11" name="Title 1"/>
          <p:cNvSpPr>
            <a:spLocks noGrp="1"/>
          </p:cNvSpPr>
          <p:nvPr>
            <p:ph type="title"/>
          </p:nvPr>
        </p:nvSpPr>
        <p:spPr>
          <a:xfrm>
            <a:off x="1975175" y="72370"/>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t>
            </a:r>
            <a:r>
              <a:rPr lang="en-US" sz="18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18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a:t/>
            </a:r>
            <a:br>
              <a:rPr lang="en-US" sz="4000" dirty="0"/>
            </a:br>
            <a:endParaRPr lang="en-US" sz="4000" dirty="0"/>
          </a:p>
        </p:txBody>
      </p:sp>
      <p:sp>
        <p:nvSpPr>
          <p:cNvPr id="8" name="AutoShape 2" descr="Explain Everything – io3 | Moder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TextBox 12"/>
          <p:cNvSpPr txBox="1"/>
          <p:nvPr/>
        </p:nvSpPr>
        <p:spPr>
          <a:xfrm>
            <a:off x="509016" y="2668291"/>
            <a:ext cx="8450580" cy="3231654"/>
          </a:xfrm>
          <a:prstGeom prst="rect">
            <a:avLst/>
          </a:prstGeom>
          <a:noFill/>
        </p:spPr>
        <p:txBody>
          <a:bodyPr wrap="square" rtlCol="0">
            <a:spAutoFit/>
          </a:bodyPr>
          <a:lstStyle/>
          <a:p>
            <a:pPr algn="just"/>
            <a:r>
              <a:rPr lang="en-US" sz="2000" dirty="0">
                <a:latin typeface="+mn-lt"/>
              </a:rPr>
              <a:t>The final report should be used as a means to share the stories about the project’s results and successes with the Joint Secretariat and the Managing Authority</a:t>
            </a:r>
            <a:r>
              <a:rPr lang="en-US" sz="2000" dirty="0" smtClean="0">
                <a:latin typeface="+mn-lt"/>
              </a:rPr>
              <a:t>.</a:t>
            </a:r>
          </a:p>
          <a:p>
            <a:pPr algn="just"/>
            <a:endParaRPr lang="en-US" sz="800" dirty="0">
              <a:latin typeface="+mn-lt"/>
            </a:endParaRPr>
          </a:p>
          <a:p>
            <a:pPr algn="just"/>
            <a:r>
              <a:rPr lang="en-US" sz="2000" dirty="0">
                <a:latin typeface="+mn-lt"/>
              </a:rPr>
              <a:t>Through the final report, the </a:t>
            </a:r>
            <a:r>
              <a:rPr lang="en-US" sz="2000" dirty="0" err="1">
                <a:latin typeface="+mn-lt"/>
              </a:rPr>
              <a:t>programme</a:t>
            </a:r>
            <a:r>
              <a:rPr lang="en-US" sz="2000" dirty="0">
                <a:latin typeface="+mn-lt"/>
              </a:rPr>
              <a:t> learns about projects’ achievements, and also acknowledges progress towards the </a:t>
            </a:r>
            <a:r>
              <a:rPr lang="en-US" sz="2000" dirty="0" err="1">
                <a:latin typeface="+mn-lt"/>
              </a:rPr>
              <a:t>programme’s</a:t>
            </a:r>
            <a:r>
              <a:rPr lang="en-US" sz="2000" dirty="0">
                <a:latin typeface="+mn-lt"/>
              </a:rPr>
              <a:t> own aim and objectives</a:t>
            </a:r>
            <a:r>
              <a:rPr lang="en-US" sz="2000" dirty="0" smtClean="0">
                <a:latin typeface="+mn-lt"/>
              </a:rPr>
              <a:t>.</a:t>
            </a:r>
          </a:p>
          <a:p>
            <a:pPr algn="just"/>
            <a:endParaRPr lang="en-US" sz="800" dirty="0">
              <a:latin typeface="+mn-lt"/>
            </a:endParaRPr>
          </a:p>
          <a:p>
            <a:pPr algn="just"/>
            <a:r>
              <a:rPr lang="en-US" sz="2000" dirty="0" smtClean="0">
                <a:latin typeface="+mn-lt"/>
              </a:rPr>
              <a:t>The </a:t>
            </a:r>
            <a:r>
              <a:rPr lang="en-US" sz="2000" dirty="0">
                <a:latin typeface="+mn-lt"/>
              </a:rPr>
              <a:t>achievements of a project are of equal interest to both project and </a:t>
            </a:r>
            <a:r>
              <a:rPr lang="en-US" sz="2000" dirty="0" err="1">
                <a:latin typeface="+mn-lt"/>
              </a:rPr>
              <a:t>programme</a:t>
            </a:r>
            <a:r>
              <a:rPr lang="en-US" sz="2000" dirty="0">
                <a:latin typeface="+mn-lt"/>
              </a:rPr>
              <a:t>, since the success of the latter depends on the success of its projects</a:t>
            </a:r>
            <a:r>
              <a:rPr lang="en-US" sz="2000" dirty="0" smtClean="0">
                <a:latin typeface="+mn-lt"/>
              </a:rPr>
              <a:t>.</a:t>
            </a:r>
          </a:p>
          <a:p>
            <a:pPr algn="just"/>
            <a:endParaRPr lang="en-US" sz="800" dirty="0">
              <a:latin typeface="+mn-lt"/>
            </a:endParaRPr>
          </a:p>
        </p:txBody>
      </p:sp>
    </p:spTree>
    <p:extLst>
      <p:ext uri="{BB962C8B-B14F-4D97-AF65-F5344CB8AC3E}">
        <p14:creationId xmlns:p14="http://schemas.microsoft.com/office/powerpoint/2010/main" val="4230977096"/>
      </p:ext>
    </p:extLst>
  </p:cSld>
  <p:clrMapOvr>
    <a:masterClrMapping/>
  </p:clrMapOvr>
  <p:transition advClick="0">
    <p:cover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pPr>
              <a:defRPr/>
            </a:pPr>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defRPr/>
            </a:pPr>
            <a:endParaRPr lang="ro-RO">
              <a:solidFill>
                <a:srgbClr val="000000"/>
              </a:solidFill>
            </a:endParaRPr>
          </a:p>
        </p:txBody>
      </p:sp>
      <p:sp>
        <p:nvSpPr>
          <p:cNvPr id="9" name="Rectangle 8"/>
          <p:cNvSpPr/>
          <p:nvPr/>
        </p:nvSpPr>
        <p:spPr>
          <a:xfrm>
            <a:off x="221519" y="1136962"/>
            <a:ext cx="8624761" cy="4850559"/>
          </a:xfrm>
          <a:prstGeom prst="rect">
            <a:avLst/>
          </a:prstGeom>
        </p:spPr>
        <p:txBody>
          <a:bodyPr wrap="square">
            <a:spAutoFit/>
          </a:bodyPr>
          <a:lstStyle/>
          <a:p>
            <a:pPr algn="ctr">
              <a:defRPr/>
            </a:pP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defRPr/>
            </a:pPr>
            <a:endParaRPr lang="en-US" sz="1400" b="1" dirty="0" smtClean="0">
              <a:solidFill>
                <a:srgbClr val="002060"/>
              </a:solidFill>
              <a:effectLst>
                <a:outerShdw blurRad="38100" dist="38100" dir="2700000" algn="tl">
                  <a:srgbClr val="000000">
                    <a:alpha val="43137"/>
                  </a:srgbClr>
                </a:outerShdw>
              </a:effectLst>
              <a:latin typeface="Trebuchet MS" pitchFamily="34" charset="0"/>
            </a:endParaRPr>
          </a:p>
          <a:p>
            <a:pPr marL="457200" indent="-457200" algn="just">
              <a:lnSpc>
                <a:spcPct val="90000"/>
              </a:lnSpc>
              <a:buAutoNum type="arabicPeriod"/>
              <a:defRPr/>
            </a:pPr>
            <a:r>
              <a:rPr lang="en-US" sz="2000" dirty="0" smtClean="0">
                <a:solidFill>
                  <a:prstClr val="black"/>
                </a:solidFill>
                <a:effectLst>
                  <a:outerShdw blurRad="38100" dist="38100" dir="2700000" algn="tl">
                    <a:srgbClr val="C0C0C0"/>
                  </a:outerShdw>
                </a:effectLst>
                <a:latin typeface="+mn-lt"/>
              </a:rPr>
              <a:t>Follow the storyline of the activities;</a:t>
            </a:r>
          </a:p>
          <a:p>
            <a:pPr marL="457200" indent="-457200" algn="just">
              <a:lnSpc>
                <a:spcPct val="90000"/>
              </a:lnSpc>
              <a:buAutoNum type="arabicPeriod"/>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AutoNum type="arabicPeriod"/>
              <a:defRPr/>
            </a:pPr>
            <a:r>
              <a:rPr lang="en-US" sz="2000" dirty="0" smtClean="0">
                <a:solidFill>
                  <a:prstClr val="black"/>
                </a:solidFill>
                <a:effectLst>
                  <a:outerShdw blurRad="38100" dist="38100" dir="2700000" algn="tl">
                    <a:srgbClr val="C0C0C0"/>
                  </a:outerShdw>
                </a:effectLst>
                <a:latin typeface="+mn-lt"/>
              </a:rPr>
              <a:t>Base the final report on the information within the partner reports;</a:t>
            </a:r>
          </a:p>
          <a:p>
            <a:pPr marL="457200" indent="-457200" algn="just">
              <a:lnSpc>
                <a:spcPct val="90000"/>
              </a:lnSpc>
              <a:buAutoNum type="arabicPeriod"/>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AutoNum type="arabicPeriod"/>
              <a:defRPr/>
            </a:pPr>
            <a:r>
              <a:rPr lang="en-US" sz="2000" dirty="0" smtClean="0">
                <a:solidFill>
                  <a:prstClr val="black"/>
                </a:solidFill>
                <a:effectLst>
                  <a:outerShdw blurRad="38100" dist="38100" dir="2700000" algn="tl">
                    <a:srgbClr val="C0C0C0"/>
                  </a:outerShdw>
                </a:effectLst>
                <a:latin typeface="+mn-lt"/>
              </a:rPr>
              <a:t>Present what </a:t>
            </a:r>
            <a:r>
              <a:rPr lang="en-US" sz="2000" dirty="0">
                <a:solidFill>
                  <a:prstClr val="black"/>
                </a:solidFill>
                <a:effectLst>
                  <a:outerShdw blurRad="38100" dist="38100" dir="2700000" algn="tl">
                    <a:srgbClr val="C0C0C0"/>
                  </a:outerShdw>
                </a:effectLst>
                <a:latin typeface="+mn-lt"/>
              </a:rPr>
              <a:t>was realized, where, by whom, what objectives/results/outputs have been achieved/reached, what resources have been used, what problems have been encountered, whether the </a:t>
            </a:r>
            <a:r>
              <a:rPr lang="en-US" sz="2000" dirty="0" smtClean="0">
                <a:solidFill>
                  <a:prstClr val="black"/>
                </a:solidFill>
                <a:effectLst>
                  <a:outerShdw blurRad="38100" dist="38100" dir="2700000" algn="tl">
                    <a:srgbClr val="C0C0C0"/>
                  </a:outerShdw>
                </a:effectLst>
                <a:latin typeface="+mn-lt"/>
              </a:rPr>
              <a:t>activities / project were/was completed on time, which will be the continuation of the project after the end of the implementation, etc.;</a:t>
            </a:r>
          </a:p>
          <a:p>
            <a:pPr marL="457200" indent="-457200" algn="just">
              <a:lnSpc>
                <a:spcPct val="90000"/>
              </a:lnSpc>
              <a:buAutoNum type="arabicPeriod"/>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AutoNum type="arabicPeriod"/>
              <a:defRPr/>
            </a:pPr>
            <a:r>
              <a:rPr lang="en-US" sz="2000" dirty="0" smtClean="0">
                <a:solidFill>
                  <a:prstClr val="black"/>
                </a:solidFill>
                <a:effectLst>
                  <a:outerShdw blurRad="38100" dist="38100" dir="2700000" algn="tl">
                    <a:srgbClr val="C0C0C0"/>
                  </a:outerShdw>
                </a:effectLst>
                <a:latin typeface="+mn-lt"/>
              </a:rPr>
              <a:t>Fill in all sections of the report and related annexes. Where the case, please add “Not applicable”. No blank sections!;</a:t>
            </a:r>
          </a:p>
          <a:p>
            <a:pPr marL="457200" indent="-457200" algn="just">
              <a:lnSpc>
                <a:spcPct val="90000"/>
              </a:lnSpc>
              <a:buAutoNum type="arabicPeriod"/>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AutoNum type="arabicPeriod"/>
              <a:defRPr/>
            </a:pPr>
            <a:r>
              <a:rPr lang="en-US" sz="2000" dirty="0" smtClean="0">
                <a:solidFill>
                  <a:prstClr val="black"/>
                </a:solidFill>
                <a:effectLst>
                  <a:outerShdw blurRad="38100" dist="38100" dir="2700000" algn="tl">
                    <a:srgbClr val="C0C0C0"/>
                  </a:outerShdw>
                </a:effectLst>
                <a:latin typeface="+mn-lt"/>
              </a:rPr>
              <a:t>Everything shall be written in English;</a:t>
            </a:r>
          </a:p>
          <a:p>
            <a:pPr marL="457200" indent="-457200" algn="just">
              <a:lnSpc>
                <a:spcPct val="90000"/>
              </a:lnSpc>
              <a:buAutoNum type="arabicPeriod"/>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FontTx/>
              <a:buAutoNum type="arabicPeriod"/>
              <a:defRPr/>
            </a:pPr>
            <a:r>
              <a:rPr lang="en-US" sz="2000" dirty="0" smtClean="0">
                <a:solidFill>
                  <a:prstClr val="black"/>
                </a:solidFill>
                <a:effectLst>
                  <a:outerShdw blurRad="38100" dist="38100" dir="2700000" algn="tl">
                    <a:srgbClr val="C0C0C0"/>
                  </a:outerShdw>
                </a:effectLst>
                <a:latin typeface="+mn-lt"/>
              </a:rPr>
              <a:t>Use a common language to explain the result of your project (which could be on specific, special technical aspects not known to the general public);</a:t>
            </a:r>
            <a:r>
              <a:rPr lang="en-US" sz="2000" dirty="0">
                <a:solidFill>
                  <a:prstClr val="black"/>
                </a:solidFill>
                <a:effectLst>
                  <a:outerShdw blurRad="38100" dist="38100" dir="2700000" algn="tl">
                    <a:srgbClr val="C0C0C0"/>
                  </a:outerShdw>
                </a:effectLst>
                <a:latin typeface="+mn-lt"/>
              </a:rPr>
              <a:t> </a:t>
            </a:r>
            <a:endParaRPr lang="en-US" sz="2000" dirty="0" smtClean="0">
              <a:solidFill>
                <a:prstClr val="black"/>
              </a:solidFill>
              <a:effectLst>
                <a:outerShdw blurRad="38100" dist="38100" dir="2700000" algn="tl">
                  <a:srgbClr val="C0C0C0"/>
                </a:outerShdw>
              </a:effectLst>
              <a:latin typeface="+mn-lt"/>
            </a:endParaRPr>
          </a:p>
          <a:p>
            <a:pPr marL="457200" indent="-457200" algn="just">
              <a:lnSpc>
                <a:spcPct val="90000"/>
              </a:lnSpc>
              <a:buFontTx/>
              <a:buAutoNum type="arabicPeriod"/>
              <a:defRPr/>
            </a:pPr>
            <a:endParaRPr lang="en-US" sz="800" dirty="0" smtClean="0">
              <a:solidFill>
                <a:prstClr val="black"/>
              </a:solidFill>
              <a:effectLst>
                <a:outerShdw blurRad="38100" dist="38100" dir="2700000" algn="tl">
                  <a:srgbClr val="C0C0C0"/>
                </a:outerShdw>
              </a:effectLst>
              <a:latin typeface="+mn-l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defRPr/>
            </a:pPr>
            <a:endParaRPr lang="en-US">
              <a:solidFill>
                <a:prstClr val="black"/>
              </a:solidFill>
            </a:endParaRPr>
          </a:p>
        </p:txBody>
      </p:sp>
      <p:pic>
        <p:nvPicPr>
          <p:cNvPr id="3" name="Picture 2"/>
          <p:cNvPicPr>
            <a:picLocks noChangeAspect="1"/>
          </p:cNvPicPr>
          <p:nvPr/>
        </p:nvPicPr>
        <p:blipFill>
          <a:blip r:embed="rId3"/>
          <a:stretch>
            <a:fillRect/>
          </a:stretch>
        </p:blipFill>
        <p:spPr>
          <a:xfrm>
            <a:off x="8078398" y="5893145"/>
            <a:ext cx="774963" cy="754018"/>
          </a:xfrm>
          <a:prstGeom prst="rect">
            <a:avLst/>
          </a:prstGeom>
        </p:spPr>
      </p:pic>
      <p:pic>
        <p:nvPicPr>
          <p:cNvPr id="5" name="Picture 4"/>
          <p:cNvPicPr>
            <a:picLocks noChangeAspect="1"/>
          </p:cNvPicPr>
          <p:nvPr/>
        </p:nvPicPr>
        <p:blipFill>
          <a:blip r:embed="rId4"/>
          <a:stretch>
            <a:fillRect/>
          </a:stretch>
        </p:blipFill>
        <p:spPr>
          <a:xfrm>
            <a:off x="381000" y="6035451"/>
            <a:ext cx="1448303" cy="705583"/>
          </a:xfrm>
          <a:prstGeom prst="rect">
            <a:avLst/>
          </a:prstGeom>
        </p:spPr>
      </p:pic>
      <p:pic>
        <p:nvPicPr>
          <p:cNvPr id="7" name="Picture 6"/>
          <p:cNvPicPr>
            <a:picLocks noChangeAspect="1"/>
          </p:cNvPicPr>
          <p:nvPr/>
        </p:nvPicPr>
        <p:blipFill>
          <a:blip r:embed="rId5"/>
          <a:stretch>
            <a:fillRect/>
          </a:stretch>
        </p:blipFill>
        <p:spPr>
          <a:xfrm>
            <a:off x="457200" y="393134"/>
            <a:ext cx="2286000" cy="607155"/>
          </a:xfrm>
          <a:prstGeom prst="rect">
            <a:avLst/>
          </a:prstGeom>
        </p:spPr>
      </p:pic>
      <p:sp>
        <p:nvSpPr>
          <p:cNvPr id="11" name="Title 1"/>
          <p:cNvSpPr>
            <a:spLocks noGrp="1"/>
          </p:cNvSpPr>
          <p:nvPr>
            <p:ph type="title"/>
          </p:nvPr>
        </p:nvSpPr>
        <p:spPr>
          <a:xfrm>
            <a:off x="1975175" y="72370"/>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a:t/>
            </a:r>
            <a:br>
              <a:rPr lang="en-US" sz="4000" dirty="0"/>
            </a:br>
            <a:endParaRPr lang="en-US" sz="4000" dirty="0"/>
          </a:p>
        </p:txBody>
      </p:sp>
      <p:pic>
        <p:nvPicPr>
          <p:cNvPr id="6" name="Picture 5"/>
          <p:cNvPicPr>
            <a:picLocks noChangeAspect="1"/>
          </p:cNvPicPr>
          <p:nvPr/>
        </p:nvPicPr>
        <p:blipFill>
          <a:blip r:embed="rId6"/>
          <a:stretch>
            <a:fillRect/>
          </a:stretch>
        </p:blipFill>
        <p:spPr>
          <a:xfrm>
            <a:off x="3657600" y="81514"/>
            <a:ext cx="1752600" cy="1752600"/>
          </a:xfrm>
          <a:prstGeom prst="rect">
            <a:avLst/>
          </a:prstGeom>
        </p:spPr>
      </p:pic>
    </p:spTree>
    <p:extLst>
      <p:ext uri="{BB962C8B-B14F-4D97-AF65-F5344CB8AC3E}">
        <p14:creationId xmlns:p14="http://schemas.microsoft.com/office/powerpoint/2010/main" val="1912492915"/>
      </p:ext>
    </p:extLst>
  </p:cSld>
  <p:clrMapOvr>
    <a:masterClrMapping/>
  </p:clrMapOvr>
  <p:transition advClick="0">
    <p:cover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pPr>
              <a:defRPr/>
            </a:pPr>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defRPr/>
            </a:pPr>
            <a:endParaRPr lang="ro-RO">
              <a:solidFill>
                <a:srgbClr val="000000"/>
              </a:solidFill>
            </a:endParaRPr>
          </a:p>
        </p:txBody>
      </p:sp>
      <p:sp>
        <p:nvSpPr>
          <p:cNvPr id="9" name="Rectangle 8"/>
          <p:cNvSpPr/>
          <p:nvPr/>
        </p:nvSpPr>
        <p:spPr>
          <a:xfrm>
            <a:off x="155448" y="1271560"/>
            <a:ext cx="8839200" cy="4296561"/>
          </a:xfrm>
          <a:prstGeom prst="rect">
            <a:avLst/>
          </a:prstGeom>
        </p:spPr>
        <p:txBody>
          <a:bodyPr wrap="square">
            <a:spAutoFit/>
          </a:bodyPr>
          <a:lstStyle/>
          <a:p>
            <a:pPr algn="ctr">
              <a:defRPr/>
            </a:pP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defRPr/>
            </a:pPr>
            <a:endParaRPr lang="en-US" sz="1400" b="1" dirty="0" smtClean="0">
              <a:solidFill>
                <a:srgbClr val="002060"/>
              </a:solidFill>
              <a:effectLst>
                <a:outerShdw blurRad="38100" dist="38100" dir="2700000" algn="tl">
                  <a:srgbClr val="000000">
                    <a:alpha val="43137"/>
                  </a:srgbClr>
                </a:outerShdw>
              </a:effectLst>
              <a:latin typeface="Trebuchet MS" pitchFamily="34" charset="0"/>
            </a:endParaRPr>
          </a:p>
          <a:p>
            <a:pPr marL="457200" indent="-457200" algn="just">
              <a:lnSpc>
                <a:spcPct val="90000"/>
              </a:lnSpc>
              <a:buFont typeface="+mj-lt"/>
              <a:buAutoNum type="arabicPeriod" startAt="7"/>
              <a:defRPr/>
            </a:pPr>
            <a:r>
              <a:rPr lang="en-US" sz="2000" dirty="0" smtClean="0">
                <a:solidFill>
                  <a:prstClr val="black"/>
                </a:solidFill>
                <a:effectLst>
                  <a:outerShdw blurRad="38100" dist="38100" dir="2700000" algn="tl">
                    <a:srgbClr val="C0C0C0"/>
                  </a:outerShdw>
                </a:effectLst>
                <a:latin typeface="+mn-lt"/>
              </a:rPr>
              <a:t>Don’t </a:t>
            </a:r>
            <a:r>
              <a:rPr lang="en-US" sz="2000" dirty="0">
                <a:solidFill>
                  <a:prstClr val="black"/>
                </a:solidFill>
                <a:effectLst>
                  <a:outerShdw blurRad="38100" dist="38100" dir="2700000" algn="tl">
                    <a:srgbClr val="C0C0C0"/>
                  </a:outerShdw>
                </a:effectLst>
                <a:latin typeface="+mn-lt"/>
              </a:rPr>
              <a:t>duplicate documents</a:t>
            </a:r>
            <a:r>
              <a:rPr lang="en-US" sz="2000" dirty="0" smtClean="0">
                <a:solidFill>
                  <a:prstClr val="black"/>
                </a:solidFill>
                <a:effectLst>
                  <a:outerShdw blurRad="38100" dist="38100" dir="2700000" algn="tl">
                    <a:srgbClr val="C0C0C0"/>
                  </a:outerShdw>
                </a:effectLst>
                <a:latin typeface="+mn-lt"/>
              </a:rPr>
              <a:t>! (</a:t>
            </a:r>
            <a:r>
              <a:rPr lang="en-US" sz="2000" dirty="0">
                <a:solidFill>
                  <a:prstClr val="black"/>
                </a:solidFill>
                <a:effectLst>
                  <a:outerShdw blurRad="38100" dist="38100" dir="2700000" algn="tl">
                    <a:srgbClr val="C0C0C0"/>
                  </a:outerShdw>
                </a:effectLst>
                <a:latin typeface="+mn-lt"/>
              </a:rPr>
              <a:t>No supporting documents are needed if already included in the intermediary </a:t>
            </a:r>
            <a:r>
              <a:rPr lang="en-US" sz="2000" dirty="0" smtClean="0">
                <a:solidFill>
                  <a:prstClr val="black"/>
                </a:solidFill>
                <a:effectLst>
                  <a:outerShdw blurRad="38100" dist="38100" dir="2700000" algn="tl">
                    <a:srgbClr val="C0C0C0"/>
                  </a:outerShdw>
                </a:effectLst>
                <a:latin typeface="+mn-lt"/>
              </a:rPr>
              <a:t>reports);</a:t>
            </a:r>
          </a:p>
          <a:p>
            <a:pPr marL="457200" indent="-457200" algn="just">
              <a:lnSpc>
                <a:spcPct val="90000"/>
              </a:lnSpc>
              <a:buFont typeface="+mj-lt"/>
              <a:buAutoNum type="arabicPeriod" startAt="7"/>
              <a:defRPr/>
            </a:pPr>
            <a:endParaRPr lang="en-US" sz="800" dirty="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startAt="7"/>
              <a:defRPr/>
            </a:pPr>
            <a:r>
              <a:rPr lang="en-US" sz="2000" dirty="0">
                <a:solidFill>
                  <a:prstClr val="black"/>
                </a:solidFill>
                <a:effectLst>
                  <a:outerShdw blurRad="38100" dist="38100" dir="2700000" algn="tl">
                    <a:srgbClr val="C0C0C0"/>
                  </a:outerShdw>
                </a:effectLst>
                <a:latin typeface="+mn-lt"/>
              </a:rPr>
              <a:t>Indicate the documents / monitoring sources supporting your statements, including indications on where the documents are uploaded in the </a:t>
            </a:r>
            <a:r>
              <a:rPr lang="en-US" sz="2000" dirty="0" err="1">
                <a:solidFill>
                  <a:prstClr val="black"/>
                </a:solidFill>
                <a:effectLst>
                  <a:outerShdw blurRad="38100" dist="38100" dir="2700000" algn="tl">
                    <a:srgbClr val="C0C0C0"/>
                  </a:outerShdw>
                </a:effectLst>
                <a:latin typeface="+mn-lt"/>
              </a:rPr>
              <a:t>eMS</a:t>
            </a:r>
            <a:r>
              <a:rPr lang="en-US" sz="2000" dirty="0">
                <a:solidFill>
                  <a:prstClr val="black"/>
                </a:solidFill>
                <a:effectLst>
                  <a:outerShdw blurRad="38100" dist="38100" dir="2700000" algn="tl">
                    <a:srgbClr val="C0C0C0"/>
                  </a:outerShdw>
                </a:effectLst>
                <a:latin typeface="+mn-lt"/>
              </a:rPr>
              <a:t> system (partner report no. 2 for B3);</a:t>
            </a:r>
          </a:p>
          <a:p>
            <a:pPr marL="457200" indent="-457200" algn="just">
              <a:lnSpc>
                <a:spcPct val="90000"/>
              </a:lnSpc>
              <a:buFont typeface="+mj-lt"/>
              <a:buAutoNum type="arabicPeriod" startAt="7"/>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AutoNum type="arabicPeriod" startAt="7"/>
              <a:defRPr/>
            </a:pPr>
            <a:r>
              <a:rPr lang="en-US" sz="2000" dirty="0" smtClean="0">
                <a:solidFill>
                  <a:prstClr val="black"/>
                </a:solidFill>
                <a:effectLst>
                  <a:outerShdw blurRad="38100" dist="38100" dir="2700000" algn="tl">
                    <a:srgbClr val="C0C0C0"/>
                  </a:outerShdw>
                </a:effectLst>
                <a:latin typeface="+mn-lt"/>
              </a:rPr>
              <a:t>Present the results of each activity and the implications for the project;</a:t>
            </a:r>
          </a:p>
          <a:p>
            <a:pPr marL="457200" indent="-457200" algn="just">
              <a:lnSpc>
                <a:spcPct val="90000"/>
              </a:lnSpc>
              <a:buAutoNum type="arabicPeriod" startAt="7"/>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AutoNum type="arabicPeriod" startAt="7"/>
              <a:defRPr/>
            </a:pPr>
            <a:r>
              <a:rPr lang="en-US" sz="2000" dirty="0" smtClean="0">
                <a:solidFill>
                  <a:prstClr val="black"/>
                </a:solidFill>
                <a:effectLst>
                  <a:outerShdw blurRad="38100" dist="38100" dir="2700000" algn="tl">
                    <a:srgbClr val="C0C0C0"/>
                  </a:outerShdw>
                </a:effectLst>
                <a:latin typeface="+mn-lt"/>
              </a:rPr>
              <a:t>Underline the contribution to the Output and Results Indicators;</a:t>
            </a:r>
          </a:p>
          <a:p>
            <a:pPr marL="457200" indent="-457200" algn="just">
              <a:lnSpc>
                <a:spcPct val="90000"/>
              </a:lnSpc>
              <a:buAutoNum type="arabicPeriod" startAt="7"/>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AutoNum type="arabicPeriod" startAt="7"/>
              <a:defRPr/>
            </a:pPr>
            <a:r>
              <a:rPr lang="en-US" sz="2000" dirty="0">
                <a:solidFill>
                  <a:prstClr val="black"/>
                </a:solidFill>
                <a:effectLst>
                  <a:outerShdw blurRad="38100" dist="38100" dir="2700000" algn="tl">
                    <a:srgbClr val="C0C0C0"/>
                  </a:outerShdw>
                </a:effectLst>
                <a:latin typeface="+mn-lt"/>
              </a:rPr>
              <a:t>Underline the sustainable character of your </a:t>
            </a:r>
            <a:r>
              <a:rPr lang="en-US" sz="2000" dirty="0" smtClean="0">
                <a:solidFill>
                  <a:prstClr val="black"/>
                </a:solidFill>
                <a:effectLst>
                  <a:outerShdw blurRad="38100" dist="38100" dir="2700000" algn="tl">
                    <a:srgbClr val="C0C0C0"/>
                  </a:outerShdw>
                </a:effectLst>
                <a:latin typeface="+mn-lt"/>
              </a:rPr>
              <a:t>activities and </a:t>
            </a:r>
            <a:r>
              <a:rPr lang="en-US" sz="2000" dirty="0">
                <a:solidFill>
                  <a:prstClr val="black"/>
                </a:solidFill>
                <a:effectLst>
                  <a:outerShdw blurRad="38100" dist="38100" dir="2700000" algn="tl">
                    <a:srgbClr val="C0C0C0"/>
                  </a:outerShdw>
                </a:effectLst>
                <a:latin typeface="+mn-lt"/>
              </a:rPr>
              <a:t>results and </a:t>
            </a:r>
            <a:r>
              <a:rPr lang="en-US" sz="2000" dirty="0" smtClean="0">
                <a:solidFill>
                  <a:prstClr val="black"/>
                </a:solidFill>
                <a:effectLst>
                  <a:outerShdw blurRad="38100" dist="38100" dir="2700000" algn="tl">
                    <a:srgbClr val="C0C0C0"/>
                  </a:outerShdw>
                </a:effectLst>
                <a:latin typeface="+mn-lt"/>
              </a:rPr>
              <a:t>present the preparations you made for </a:t>
            </a:r>
            <a:r>
              <a:rPr lang="en-US" sz="2000" dirty="0">
                <a:solidFill>
                  <a:prstClr val="black"/>
                </a:solidFill>
                <a:effectLst>
                  <a:outerShdw blurRad="38100" dist="38100" dir="2700000" algn="tl">
                    <a:srgbClr val="C0C0C0"/>
                  </a:outerShdw>
                </a:effectLst>
                <a:latin typeface="+mn-lt"/>
              </a:rPr>
              <a:t>sustainability.</a:t>
            </a:r>
          </a:p>
          <a:p>
            <a:pPr marL="457200" indent="-457200" algn="just">
              <a:lnSpc>
                <a:spcPct val="90000"/>
              </a:lnSpc>
              <a:buAutoNum type="arabicPeriod" startAt="7"/>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AutoNum type="arabicPeriod" startAt="7"/>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AutoNum type="arabicPeriod" startAt="7"/>
              <a:defRPr/>
            </a:pPr>
            <a:r>
              <a:rPr lang="en-US" sz="2000" dirty="0" smtClean="0">
                <a:solidFill>
                  <a:prstClr val="black"/>
                </a:solidFill>
                <a:effectLst>
                  <a:outerShdw blurRad="38100" dist="38100" dir="2700000" algn="tl">
                    <a:srgbClr val="C0C0C0"/>
                  </a:outerShdw>
                </a:effectLst>
                <a:latin typeface="+mn-lt"/>
              </a:rPr>
              <a:t>Ask for JS advice;</a:t>
            </a:r>
            <a:endParaRPr lang="en-US" sz="2000" dirty="0">
              <a:solidFill>
                <a:prstClr val="black"/>
              </a:solidFill>
              <a:effectLst>
                <a:outerShdw blurRad="38100" dist="38100" dir="2700000" algn="tl">
                  <a:srgbClr val="C0C0C0"/>
                </a:outerShdw>
              </a:effectLst>
              <a:latin typeface="+mn-l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defRPr/>
            </a:pPr>
            <a:endParaRPr lang="en-US">
              <a:solidFill>
                <a:prstClr val="black"/>
              </a:solidFill>
            </a:endParaRPr>
          </a:p>
        </p:txBody>
      </p:sp>
      <p:pic>
        <p:nvPicPr>
          <p:cNvPr id="3" name="Picture 2"/>
          <p:cNvPicPr>
            <a:picLocks noChangeAspect="1"/>
          </p:cNvPicPr>
          <p:nvPr/>
        </p:nvPicPr>
        <p:blipFill>
          <a:blip r:embed="rId3"/>
          <a:stretch>
            <a:fillRect/>
          </a:stretch>
        </p:blipFill>
        <p:spPr>
          <a:xfrm>
            <a:off x="8078398" y="5893145"/>
            <a:ext cx="774963" cy="754018"/>
          </a:xfrm>
          <a:prstGeom prst="rect">
            <a:avLst/>
          </a:prstGeom>
        </p:spPr>
      </p:pic>
      <p:pic>
        <p:nvPicPr>
          <p:cNvPr id="5" name="Picture 4"/>
          <p:cNvPicPr>
            <a:picLocks noChangeAspect="1"/>
          </p:cNvPicPr>
          <p:nvPr/>
        </p:nvPicPr>
        <p:blipFill>
          <a:blip r:embed="rId4"/>
          <a:stretch>
            <a:fillRect/>
          </a:stretch>
        </p:blipFill>
        <p:spPr>
          <a:xfrm>
            <a:off x="381000" y="6035451"/>
            <a:ext cx="1448303" cy="705583"/>
          </a:xfrm>
          <a:prstGeom prst="rect">
            <a:avLst/>
          </a:prstGeom>
        </p:spPr>
      </p:pic>
      <p:pic>
        <p:nvPicPr>
          <p:cNvPr id="7" name="Picture 6"/>
          <p:cNvPicPr>
            <a:picLocks noChangeAspect="1"/>
          </p:cNvPicPr>
          <p:nvPr/>
        </p:nvPicPr>
        <p:blipFill>
          <a:blip r:embed="rId5"/>
          <a:stretch>
            <a:fillRect/>
          </a:stretch>
        </p:blipFill>
        <p:spPr>
          <a:xfrm>
            <a:off x="457200" y="393134"/>
            <a:ext cx="2286000" cy="607155"/>
          </a:xfrm>
          <a:prstGeom prst="rect">
            <a:avLst/>
          </a:prstGeom>
        </p:spPr>
      </p:pic>
      <p:sp>
        <p:nvSpPr>
          <p:cNvPr id="11" name="Title 1"/>
          <p:cNvSpPr>
            <a:spLocks noGrp="1"/>
          </p:cNvSpPr>
          <p:nvPr>
            <p:ph type="title"/>
          </p:nvPr>
        </p:nvSpPr>
        <p:spPr>
          <a:xfrm>
            <a:off x="1975175" y="72370"/>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a:t/>
            </a:r>
            <a:br>
              <a:rPr lang="en-US" sz="4000" dirty="0"/>
            </a:br>
            <a:endParaRPr lang="en-US" sz="4000" dirty="0"/>
          </a:p>
        </p:txBody>
      </p:sp>
      <p:pic>
        <p:nvPicPr>
          <p:cNvPr id="6" name="Picture 5"/>
          <p:cNvPicPr>
            <a:picLocks noChangeAspect="1"/>
          </p:cNvPicPr>
          <p:nvPr/>
        </p:nvPicPr>
        <p:blipFill>
          <a:blip r:embed="rId6"/>
          <a:stretch>
            <a:fillRect/>
          </a:stretch>
        </p:blipFill>
        <p:spPr>
          <a:xfrm>
            <a:off x="3657600" y="81514"/>
            <a:ext cx="1752600" cy="1752600"/>
          </a:xfrm>
          <a:prstGeom prst="rect">
            <a:avLst/>
          </a:prstGeom>
        </p:spPr>
      </p:pic>
    </p:spTree>
    <p:extLst>
      <p:ext uri="{BB962C8B-B14F-4D97-AF65-F5344CB8AC3E}">
        <p14:creationId xmlns:p14="http://schemas.microsoft.com/office/powerpoint/2010/main" val="2833942943"/>
      </p:ext>
    </p:extLst>
  </p:cSld>
  <p:clrMapOvr>
    <a:masterClrMapping/>
  </p:clrMapOvr>
  <p:transition advClick="0">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pPr>
              <a:defRPr/>
            </a:pPr>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defRPr/>
            </a:pPr>
            <a:endParaRPr lang="ro-RO">
              <a:solidFill>
                <a:srgbClr val="000000"/>
              </a:solidFill>
            </a:endParaRPr>
          </a:p>
        </p:txBody>
      </p:sp>
      <p:sp>
        <p:nvSpPr>
          <p:cNvPr id="9" name="Rectangle 8"/>
          <p:cNvSpPr/>
          <p:nvPr/>
        </p:nvSpPr>
        <p:spPr>
          <a:xfrm>
            <a:off x="533400" y="1676400"/>
            <a:ext cx="8229600" cy="1034129"/>
          </a:xfrm>
          <a:prstGeom prst="rect">
            <a:avLst/>
          </a:prstGeom>
        </p:spPr>
        <p:txBody>
          <a:bodyPr wrap="square">
            <a:spAutoFit/>
          </a:bodyPr>
          <a:lstStyle/>
          <a:p>
            <a:pPr algn="ctr">
              <a:defRPr/>
            </a:pP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lnSpc>
                <a:spcPct val="90000"/>
              </a:lnSpc>
              <a:defRPr/>
            </a:pPr>
            <a:endParaRPr lang="en-US" sz="2800" b="1" dirty="0">
              <a:solidFill>
                <a:prstClr val="black"/>
              </a:solidFill>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defRPr/>
            </a:pPr>
            <a:endParaRPr lang="en-US">
              <a:solidFill>
                <a:prstClr val="black"/>
              </a:solidFill>
            </a:endParaRPr>
          </a:p>
        </p:txBody>
      </p:sp>
      <p:sp>
        <p:nvSpPr>
          <p:cNvPr id="4" name="Content Placeholder 3"/>
          <p:cNvSpPr>
            <a:spLocks noGrp="1"/>
          </p:cNvSpPr>
          <p:nvPr>
            <p:ph idx="1"/>
          </p:nvPr>
        </p:nvSpPr>
        <p:spPr>
          <a:xfrm>
            <a:off x="441960" y="1536133"/>
            <a:ext cx="6553200" cy="4567611"/>
          </a:xfrm>
        </p:spPr>
        <p:txBody>
          <a:bodyPr/>
          <a:lstStyle/>
          <a:p>
            <a:pPr marL="0" indent="0" algn="just">
              <a:buNone/>
            </a:pPr>
            <a:endParaRPr lang="en-US" sz="2000" dirty="0" smtClean="0"/>
          </a:p>
          <a:p>
            <a:pPr marL="0" indent="0" algn="just">
              <a:buNone/>
            </a:pPr>
            <a:endParaRPr lang="en-US" sz="2000" dirty="0">
              <a:latin typeface="Trebuchet MS" panose="020B0603020202020204" pitchFamily="34" charset="0"/>
            </a:endParaRPr>
          </a:p>
          <a:p>
            <a:pPr marL="0" indent="0" algn="just">
              <a:buNone/>
            </a:pPr>
            <a:r>
              <a:rPr lang="en-US" sz="2000" dirty="0" smtClean="0">
                <a:latin typeface="Trebuchet MS" panose="020B0603020202020204" pitchFamily="34" charset="0"/>
              </a:rPr>
              <a:t>Indicators are the </a:t>
            </a:r>
            <a:r>
              <a:rPr lang="en-US" sz="2000" dirty="0" err="1" smtClean="0">
                <a:latin typeface="Trebuchet MS" panose="020B0603020202020204" pitchFamily="34" charset="0"/>
              </a:rPr>
              <a:t>Programme’s</a:t>
            </a:r>
            <a:r>
              <a:rPr lang="en-US" sz="2000" dirty="0" smtClean="0">
                <a:latin typeface="Trebuchet MS" panose="020B0603020202020204" pitchFamily="34" charset="0"/>
              </a:rPr>
              <a:t> instruments to measure the success of the your actions. </a:t>
            </a:r>
          </a:p>
          <a:p>
            <a:pPr marL="0" indent="0" algn="just">
              <a:buNone/>
            </a:pPr>
            <a:endParaRPr lang="en-US" sz="2000" dirty="0" smtClean="0">
              <a:latin typeface="Trebuchet MS" panose="020B0603020202020204" pitchFamily="34" charset="0"/>
            </a:endParaRPr>
          </a:p>
          <a:p>
            <a:pPr marL="0" indent="0" algn="just">
              <a:buNone/>
            </a:pPr>
            <a:endParaRPr lang="en-US" sz="2000" dirty="0">
              <a:latin typeface="Trebuchet MS" panose="020B0603020202020204" pitchFamily="34" charset="0"/>
            </a:endParaRPr>
          </a:p>
          <a:p>
            <a:pPr marL="0" indent="0" algn="just">
              <a:buNone/>
            </a:pPr>
            <a:r>
              <a:rPr lang="en-US" sz="2000" dirty="0" smtClean="0">
                <a:latin typeface="Trebuchet MS" panose="020B0603020202020204" pitchFamily="34" charset="0"/>
              </a:rPr>
              <a:t>Please, pay attention! Not reaching the indicators or only partially achieving the indicators may lead to financial corrections.</a:t>
            </a:r>
            <a:endParaRPr lang="en-US" sz="2000" dirty="0">
              <a:latin typeface="Trebuchet MS" panose="020B0603020202020204" pitchFamily="34" charset="0"/>
            </a:endParaRPr>
          </a:p>
        </p:txBody>
      </p:sp>
      <p:pic>
        <p:nvPicPr>
          <p:cNvPr id="3" name="Picture 2"/>
          <p:cNvPicPr>
            <a:picLocks noChangeAspect="1"/>
          </p:cNvPicPr>
          <p:nvPr/>
        </p:nvPicPr>
        <p:blipFill>
          <a:blip r:embed="rId3"/>
          <a:stretch>
            <a:fillRect/>
          </a:stretch>
        </p:blipFill>
        <p:spPr>
          <a:xfrm>
            <a:off x="8078398" y="5893145"/>
            <a:ext cx="774963" cy="754018"/>
          </a:xfrm>
          <a:prstGeom prst="rect">
            <a:avLst/>
          </a:prstGeom>
        </p:spPr>
      </p:pic>
      <p:pic>
        <p:nvPicPr>
          <p:cNvPr id="5" name="Picture 4"/>
          <p:cNvPicPr>
            <a:picLocks noChangeAspect="1"/>
          </p:cNvPicPr>
          <p:nvPr/>
        </p:nvPicPr>
        <p:blipFill>
          <a:blip r:embed="rId4"/>
          <a:stretch>
            <a:fillRect/>
          </a:stretch>
        </p:blipFill>
        <p:spPr>
          <a:xfrm>
            <a:off x="381000" y="6035451"/>
            <a:ext cx="1448303" cy="705583"/>
          </a:xfrm>
          <a:prstGeom prst="rect">
            <a:avLst/>
          </a:prstGeom>
        </p:spPr>
      </p:pic>
      <p:pic>
        <p:nvPicPr>
          <p:cNvPr id="7" name="Picture 6"/>
          <p:cNvPicPr>
            <a:picLocks noChangeAspect="1"/>
          </p:cNvPicPr>
          <p:nvPr/>
        </p:nvPicPr>
        <p:blipFill>
          <a:blip r:embed="rId5"/>
          <a:stretch>
            <a:fillRect/>
          </a:stretch>
        </p:blipFill>
        <p:spPr>
          <a:xfrm>
            <a:off x="457200" y="393134"/>
            <a:ext cx="2286000" cy="607155"/>
          </a:xfrm>
          <a:prstGeom prst="rect">
            <a:avLst/>
          </a:prstGeom>
        </p:spPr>
      </p:pic>
      <p:sp>
        <p:nvSpPr>
          <p:cNvPr id="11" name="Title 1"/>
          <p:cNvSpPr>
            <a:spLocks noGrp="1"/>
          </p:cNvSpPr>
          <p:nvPr>
            <p:ph type="title"/>
          </p:nvPr>
        </p:nvSpPr>
        <p:spPr>
          <a:xfrm>
            <a:off x="1975175" y="72370"/>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t>
            </a:r>
            <a:r>
              <a:rPr lang="en-US" sz="18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18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a:t/>
            </a:r>
            <a:br>
              <a:rPr lang="en-US" sz="4000" dirty="0"/>
            </a:br>
            <a:endParaRPr lang="en-US" sz="4000" dirty="0"/>
          </a:p>
        </p:txBody>
      </p:sp>
      <p:pic>
        <p:nvPicPr>
          <p:cNvPr id="6" name="Picture 5"/>
          <p:cNvPicPr>
            <a:picLocks noChangeAspect="1"/>
          </p:cNvPicPr>
          <p:nvPr/>
        </p:nvPicPr>
        <p:blipFill>
          <a:blip r:embed="rId6"/>
          <a:stretch>
            <a:fillRect/>
          </a:stretch>
        </p:blipFill>
        <p:spPr>
          <a:xfrm>
            <a:off x="2779776" y="325461"/>
            <a:ext cx="4191000" cy="742500"/>
          </a:xfrm>
          <a:prstGeom prst="rect">
            <a:avLst/>
          </a:prstGeom>
        </p:spPr>
      </p:pic>
      <p:pic>
        <p:nvPicPr>
          <p:cNvPr id="8" name="Picture 7"/>
          <p:cNvPicPr>
            <a:picLocks noChangeAspect="1"/>
          </p:cNvPicPr>
          <p:nvPr/>
        </p:nvPicPr>
        <p:blipFill>
          <a:blip r:embed="rId7"/>
          <a:stretch>
            <a:fillRect/>
          </a:stretch>
        </p:blipFill>
        <p:spPr>
          <a:xfrm>
            <a:off x="7086600" y="1905000"/>
            <a:ext cx="2007163" cy="2679666"/>
          </a:xfrm>
          <a:prstGeom prst="rect">
            <a:avLst/>
          </a:prstGeom>
        </p:spPr>
      </p:pic>
    </p:spTree>
    <p:extLst>
      <p:ext uri="{BB962C8B-B14F-4D97-AF65-F5344CB8AC3E}">
        <p14:creationId xmlns:p14="http://schemas.microsoft.com/office/powerpoint/2010/main" val="3917140861"/>
      </p:ext>
    </p:extLst>
  </p:cSld>
  <p:clrMapOvr>
    <a:masterClrMapping/>
  </p:clrMapOvr>
  <p:transition advClick="0">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77744"/>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endParaRPr lang="en-US" sz="4000" dirty="0"/>
          </a:p>
        </p:txBody>
      </p:sp>
      <p:sp>
        <p:nvSpPr>
          <p:cNvPr id="3" name="Content Placeholder 2"/>
          <p:cNvSpPr>
            <a:spLocks noGrp="1"/>
          </p:cNvSpPr>
          <p:nvPr>
            <p:ph idx="1"/>
          </p:nvPr>
        </p:nvSpPr>
        <p:spPr>
          <a:xfrm>
            <a:off x="24384" y="1062320"/>
            <a:ext cx="9144000" cy="5506152"/>
          </a:xfrm>
        </p:spPr>
        <p:txBody>
          <a:bodyPr/>
          <a:lstStyle/>
          <a:p>
            <a:pPr marL="0" lvl="0" indent="0" algn="ctr">
              <a:buNone/>
            </a:pPr>
            <a:endParaRPr lang="en-US" sz="2000" b="1" dirty="0" smtClean="0">
              <a:solidFill>
                <a:prstClr val="black"/>
              </a:solidFill>
              <a:latin typeface="Trebuchet MS" panose="020B0603020202020204" pitchFamily="34" charset="0"/>
            </a:endParaRPr>
          </a:p>
          <a:p>
            <a:pPr marL="0" lvl="0" indent="0" algn="just">
              <a:buNone/>
            </a:pPr>
            <a:r>
              <a:rPr lang="en-US" sz="2000" b="1" dirty="0" smtClean="0">
                <a:solidFill>
                  <a:prstClr val="black"/>
                </a:solidFill>
                <a:latin typeface="Trebuchet MS" panose="020B0603020202020204" pitchFamily="34" charset="0"/>
              </a:rPr>
              <a:t>Methodology </a:t>
            </a:r>
            <a:r>
              <a:rPr lang="en-US" sz="2000" b="1" dirty="0">
                <a:solidFill>
                  <a:prstClr val="black"/>
                </a:solidFill>
                <a:latin typeface="Trebuchet MS" panose="020B0603020202020204" pitchFamily="34" charset="0"/>
              </a:rPr>
              <a:t>on establishing </a:t>
            </a:r>
            <a:r>
              <a:rPr lang="en-US" sz="2000" b="1" dirty="0" smtClean="0">
                <a:solidFill>
                  <a:prstClr val="black"/>
                </a:solidFill>
                <a:latin typeface="Trebuchet MS" panose="020B0603020202020204" pitchFamily="34" charset="0"/>
              </a:rPr>
              <a:t>the application </a:t>
            </a:r>
            <a:r>
              <a:rPr lang="en-US" sz="2000" b="1" dirty="0">
                <a:solidFill>
                  <a:prstClr val="black"/>
                </a:solidFill>
                <a:latin typeface="Trebuchet MS" panose="020B0603020202020204" pitchFamily="34" charset="0"/>
              </a:rPr>
              <a:t>of financial </a:t>
            </a:r>
            <a:r>
              <a:rPr lang="en-US" sz="2000" b="1" dirty="0" smtClean="0">
                <a:solidFill>
                  <a:prstClr val="black"/>
                </a:solidFill>
                <a:latin typeface="Trebuchet MS" panose="020B0603020202020204" pitchFamily="34" charset="0"/>
              </a:rPr>
              <a:t>corrections</a:t>
            </a:r>
          </a:p>
          <a:p>
            <a:pPr marL="0" lvl="0" indent="0" algn="just">
              <a:buNone/>
            </a:pPr>
            <a:endParaRPr lang="en-US" sz="2000" b="1" dirty="0" smtClean="0">
              <a:solidFill>
                <a:prstClr val="black"/>
              </a:solidFill>
              <a:latin typeface="Trebuchet MS" panose="020B0603020202020204" pitchFamily="34" charset="0"/>
            </a:endParaRPr>
          </a:p>
          <a:p>
            <a:pPr marL="0" lvl="0" indent="0" algn="just">
              <a:buNone/>
            </a:pPr>
            <a:endParaRPr lang="en-US" sz="2000" b="1" dirty="0" smtClean="0">
              <a:solidFill>
                <a:prstClr val="black"/>
              </a:solidFill>
              <a:latin typeface="Trebuchet MS" panose="020B0603020202020204" pitchFamily="34" charset="0"/>
            </a:endParaRPr>
          </a:p>
          <a:p>
            <a:pPr marL="0" lvl="0" indent="0" algn="just">
              <a:buNone/>
            </a:pPr>
            <a:endParaRPr lang="en-US" sz="2000" b="1" dirty="0">
              <a:solidFill>
                <a:prstClr val="black"/>
              </a:solidFill>
              <a:latin typeface="Trebuchet MS" panose="020B0603020202020204" pitchFamily="34" charset="0"/>
            </a:endParaRPr>
          </a:p>
          <a:p>
            <a:pPr marL="0" lvl="0" indent="0" algn="just">
              <a:buNone/>
            </a:pPr>
            <a:r>
              <a:rPr lang="en-US" sz="2000" b="1" dirty="0" smtClean="0">
                <a:solidFill>
                  <a:prstClr val="black"/>
                </a:solidFill>
                <a:latin typeface="Trebuchet MS" panose="020B0603020202020204" pitchFamily="34" charset="0"/>
              </a:rPr>
              <a:t>- </a:t>
            </a:r>
            <a:r>
              <a:rPr lang="en-US" sz="2000" dirty="0" smtClean="0">
                <a:solidFill>
                  <a:prstClr val="black"/>
                </a:solidFill>
                <a:latin typeface="Trebuchet MS" panose="020B0603020202020204" pitchFamily="34" charset="0"/>
              </a:rPr>
              <a:t>approved by the Monitoring Committee;</a:t>
            </a:r>
          </a:p>
          <a:p>
            <a:pPr marL="0" lvl="0" indent="0" algn="just">
              <a:buNone/>
            </a:pPr>
            <a:endParaRPr lang="en-US" sz="2000" b="1" dirty="0">
              <a:solidFill>
                <a:prstClr val="black"/>
              </a:solidFill>
              <a:latin typeface="Trebuchet MS" panose="020B0603020202020204" pitchFamily="34" charset="0"/>
            </a:endParaRPr>
          </a:p>
          <a:p>
            <a:pPr marL="0" lvl="0" indent="0" algn="just">
              <a:buNone/>
            </a:pPr>
            <a:r>
              <a:rPr lang="en-US" sz="2000" dirty="0" smtClean="0">
                <a:solidFill>
                  <a:prstClr val="black"/>
                </a:solidFill>
                <a:latin typeface="Trebuchet MS" panose="020B0603020202020204" pitchFamily="34" charset="0"/>
              </a:rPr>
              <a:t>- available on the </a:t>
            </a:r>
            <a:r>
              <a:rPr lang="en-US" sz="2000" dirty="0" err="1" smtClean="0">
                <a:solidFill>
                  <a:prstClr val="black"/>
                </a:solidFill>
                <a:latin typeface="Trebuchet MS" panose="020B0603020202020204" pitchFamily="34" charset="0"/>
              </a:rPr>
              <a:t>Programme’s</a:t>
            </a:r>
            <a:r>
              <a:rPr lang="en-US" sz="2000" dirty="0" smtClean="0">
                <a:solidFill>
                  <a:prstClr val="black"/>
                </a:solidFill>
                <a:latin typeface="Trebuchet MS" panose="020B0603020202020204" pitchFamily="34" charset="0"/>
              </a:rPr>
              <a:t> website;</a:t>
            </a:r>
          </a:p>
          <a:p>
            <a:pPr marL="0" lvl="0" indent="0" algn="just">
              <a:buNone/>
            </a:pPr>
            <a:endParaRPr lang="en-US" sz="2000" dirty="0" smtClean="0">
              <a:solidFill>
                <a:prstClr val="black"/>
              </a:solidFill>
              <a:latin typeface="Trebuchet MS" panose="020B0603020202020204" pitchFamily="34" charset="0"/>
            </a:endParaRPr>
          </a:p>
          <a:p>
            <a:pPr marL="0" lvl="0" indent="0" algn="just">
              <a:buNone/>
            </a:pPr>
            <a:r>
              <a:rPr lang="en-US" sz="2000" dirty="0" smtClean="0">
                <a:solidFill>
                  <a:prstClr val="black"/>
                </a:solidFill>
                <a:latin typeface="Trebuchet MS" panose="020B0603020202020204" pitchFamily="34" charset="0"/>
              </a:rPr>
              <a:t>- applicable to all projects selected under </a:t>
            </a:r>
          </a:p>
          <a:p>
            <a:pPr marL="0" lvl="0" indent="0" algn="just">
              <a:buNone/>
            </a:pPr>
            <a:r>
              <a:rPr lang="en-US" sz="2000" dirty="0" smtClean="0">
                <a:solidFill>
                  <a:prstClr val="black"/>
                </a:solidFill>
                <a:latin typeface="Trebuchet MS" panose="020B0603020202020204" pitchFamily="34" charset="0"/>
              </a:rPr>
              <a:t>1</a:t>
            </a:r>
            <a:r>
              <a:rPr lang="en-US" sz="2000" baseline="30000" dirty="0" smtClean="0">
                <a:solidFill>
                  <a:prstClr val="black"/>
                </a:solidFill>
                <a:latin typeface="Trebuchet MS" panose="020B0603020202020204" pitchFamily="34" charset="0"/>
              </a:rPr>
              <a:t>st</a:t>
            </a:r>
            <a:r>
              <a:rPr lang="en-US" sz="2000" dirty="0" smtClean="0">
                <a:solidFill>
                  <a:prstClr val="black"/>
                </a:solidFill>
                <a:latin typeface="Trebuchet MS" panose="020B0603020202020204" pitchFamily="34" charset="0"/>
              </a:rPr>
              <a:t> and 2</a:t>
            </a:r>
            <a:r>
              <a:rPr lang="en-US" sz="2000" baseline="30000" dirty="0" smtClean="0">
                <a:solidFill>
                  <a:prstClr val="black"/>
                </a:solidFill>
                <a:latin typeface="Trebuchet MS" panose="020B0603020202020204" pitchFamily="34" charset="0"/>
              </a:rPr>
              <a:t>nd</a:t>
            </a:r>
            <a:r>
              <a:rPr lang="en-US" sz="2000" dirty="0" smtClean="0">
                <a:solidFill>
                  <a:prstClr val="black"/>
                </a:solidFill>
                <a:latin typeface="Trebuchet MS" panose="020B0603020202020204" pitchFamily="34" charset="0"/>
              </a:rPr>
              <a:t> call for proposals.</a:t>
            </a:r>
            <a:endParaRPr lang="en-US" sz="2000" dirty="0">
              <a:solidFill>
                <a:prstClr val="black"/>
              </a:solidFill>
              <a:latin typeface="Trebuchet MS" panose="020B0603020202020204" pitchFamily="34" charset="0"/>
            </a:endParaRPr>
          </a:p>
          <a:p>
            <a:pPr lvl="0"/>
            <a:endParaRPr lang="en-US" sz="2000" dirty="0">
              <a:solidFill>
                <a:prstClr val="black"/>
              </a:solidFill>
              <a:latin typeface="Trebuchet MS" panose="020B0603020202020204" pitchFamily="34" charset="0"/>
            </a:endParaRPr>
          </a:p>
          <a:p>
            <a:pPr marL="0" lvl="0" indent="0" algn="just">
              <a:buNone/>
            </a:pPr>
            <a:endParaRPr lang="en-US" sz="2000" b="1" dirty="0" smtClean="0">
              <a:solidFill>
                <a:prstClr val="black"/>
              </a:solidFill>
              <a:latin typeface="Trebuchet MS" panose="020B0603020202020204" pitchFamily="34" charset="0"/>
            </a:endParaRPr>
          </a:p>
          <a:p>
            <a:pPr marL="0" lvl="0" indent="0" algn="just">
              <a:buNone/>
            </a:pPr>
            <a:endParaRPr lang="en-US" sz="1700" b="1" dirty="0">
              <a:solidFill>
                <a:prstClr val="black"/>
              </a:solidFill>
              <a:latin typeface="Trebuchet MS" panose="020B0603020202020204" pitchFamily="34" charset="0"/>
            </a:endParaRPr>
          </a:p>
          <a:p>
            <a:pPr marL="0" lvl="0" indent="0" algn="just">
              <a:buNone/>
            </a:pPr>
            <a:endParaRPr lang="en-US" sz="1700" dirty="0">
              <a:solidFill>
                <a:prstClr val="black"/>
              </a:solidFill>
              <a:latin typeface="Trebuchet MS" panose="020B0603020202020204" pitchFamily="34" charset="0"/>
            </a:endParaRPr>
          </a:p>
          <a:p>
            <a:pPr marL="0" lvl="0" indent="0" algn="just">
              <a:buNone/>
            </a:pPr>
            <a:endParaRPr lang="en-US" sz="1800" dirty="0">
              <a:solidFill>
                <a:prstClr val="black"/>
              </a:solidFill>
            </a:endParaRPr>
          </a:p>
        </p:txBody>
      </p:sp>
      <p:pic>
        <p:nvPicPr>
          <p:cNvPr id="4" name="Picture 3"/>
          <p:cNvPicPr>
            <a:picLocks noChangeAspect="1"/>
          </p:cNvPicPr>
          <p:nvPr/>
        </p:nvPicPr>
        <p:blipFill>
          <a:blip r:embed="rId3"/>
          <a:stretch>
            <a:fillRect/>
          </a:stretch>
        </p:blipFill>
        <p:spPr>
          <a:xfrm>
            <a:off x="381000" y="293794"/>
            <a:ext cx="2286000" cy="603080"/>
          </a:xfrm>
          <a:prstGeom prst="rect">
            <a:avLst/>
          </a:prstGeom>
        </p:spPr>
      </p:pic>
      <p:sp>
        <p:nvSpPr>
          <p:cNvPr id="7" name="Title 1"/>
          <p:cNvSpPr txBox="1">
            <a:spLocks/>
          </p:cNvSpPr>
          <p:nvPr/>
        </p:nvSpPr>
        <p:spPr bwMode="auto">
          <a:xfrm>
            <a:off x="2133600" y="153046"/>
            <a:ext cx="5426727" cy="74382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ro-RO" dirty="0" smtClean="0"/>
              <a:t/>
            </a:r>
            <a:br>
              <a:rPr lang="ro-RO" dirty="0" smtClean="0"/>
            </a:br>
            <a:r>
              <a:rPr lang="ro-RO" dirty="0" smtClean="0"/>
              <a:t/>
            </a:r>
            <a:br>
              <a:rPr lang="ro-RO" dirty="0" smtClean="0"/>
            </a:br>
            <a:r>
              <a:rPr lang="en-US" sz="4000" dirty="0" smtClean="0"/>
              <a:t/>
            </a:r>
            <a:br>
              <a:rPr lang="en-US" sz="4000" dirty="0" smtClean="0"/>
            </a:br>
            <a:endParaRPr lang="en-US" sz="4000" dirty="0"/>
          </a:p>
        </p:txBody>
      </p:sp>
      <p:pic>
        <p:nvPicPr>
          <p:cNvPr id="11" name="Picture 10"/>
          <p:cNvPicPr>
            <a:picLocks noChangeAspect="1"/>
          </p:cNvPicPr>
          <p:nvPr/>
        </p:nvPicPr>
        <p:blipFill>
          <a:blip r:embed="rId4"/>
          <a:stretch>
            <a:fillRect/>
          </a:stretch>
        </p:blipFill>
        <p:spPr>
          <a:xfrm>
            <a:off x="5334000" y="2057400"/>
            <a:ext cx="3171825" cy="3935652"/>
          </a:xfrm>
          <a:prstGeom prst="rect">
            <a:avLst/>
          </a:prstGeom>
        </p:spPr>
      </p:pic>
      <p:pic>
        <p:nvPicPr>
          <p:cNvPr id="5" name="Picture 4"/>
          <p:cNvPicPr>
            <a:picLocks noChangeAspect="1"/>
          </p:cNvPicPr>
          <p:nvPr/>
        </p:nvPicPr>
        <p:blipFill>
          <a:blip r:embed="rId5"/>
          <a:stretch>
            <a:fillRect/>
          </a:stretch>
        </p:blipFill>
        <p:spPr>
          <a:xfrm>
            <a:off x="337961" y="5867400"/>
            <a:ext cx="8468078" cy="847417"/>
          </a:xfrm>
          <a:prstGeom prst="rect">
            <a:avLst/>
          </a:prstGeom>
        </p:spPr>
      </p:pic>
      <p:pic>
        <p:nvPicPr>
          <p:cNvPr id="6" name="Picture 5"/>
          <p:cNvPicPr>
            <a:picLocks noChangeAspect="1"/>
          </p:cNvPicPr>
          <p:nvPr/>
        </p:nvPicPr>
        <p:blipFill>
          <a:blip r:embed="rId6"/>
          <a:stretch>
            <a:fillRect/>
          </a:stretch>
        </p:blipFill>
        <p:spPr>
          <a:xfrm>
            <a:off x="2779594" y="293794"/>
            <a:ext cx="4194412" cy="743776"/>
          </a:xfrm>
          <a:prstGeom prst="rect">
            <a:avLst/>
          </a:prstGeom>
        </p:spPr>
      </p:pic>
    </p:spTree>
    <p:extLst>
      <p:ext uri="{BB962C8B-B14F-4D97-AF65-F5344CB8AC3E}">
        <p14:creationId xmlns:p14="http://schemas.microsoft.com/office/powerpoint/2010/main" val="17393536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52400" y="2514600"/>
            <a:ext cx="2143125" cy="2133600"/>
          </a:xfrm>
          <a:prstGeom prst="rect">
            <a:avLst/>
          </a:prstGeom>
        </p:spPr>
      </p:pic>
      <p:sp>
        <p:nvSpPr>
          <p:cNvPr id="2" name="Title 1"/>
          <p:cNvSpPr>
            <a:spLocks noGrp="1"/>
          </p:cNvSpPr>
          <p:nvPr>
            <p:ph type="title"/>
          </p:nvPr>
        </p:nvSpPr>
        <p:spPr>
          <a:xfrm>
            <a:off x="2133600" y="177744"/>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endParaRPr lang="en-US" sz="4000" dirty="0"/>
          </a:p>
        </p:txBody>
      </p:sp>
      <p:sp>
        <p:nvSpPr>
          <p:cNvPr id="3" name="Content Placeholder 2"/>
          <p:cNvSpPr>
            <a:spLocks noGrp="1"/>
          </p:cNvSpPr>
          <p:nvPr>
            <p:ph idx="1"/>
          </p:nvPr>
        </p:nvSpPr>
        <p:spPr>
          <a:xfrm>
            <a:off x="-15240" y="1092038"/>
            <a:ext cx="9144000" cy="5506152"/>
          </a:xfrm>
        </p:spPr>
        <p:txBody>
          <a:bodyPr/>
          <a:lstStyle/>
          <a:p>
            <a:pPr marL="0" lvl="0" indent="0" algn="ctr">
              <a:buNone/>
            </a:pPr>
            <a:r>
              <a:rPr lang="en-US" sz="2000" b="1" dirty="0" smtClean="0">
                <a:solidFill>
                  <a:prstClr val="black"/>
                </a:solidFill>
                <a:latin typeface="Trebuchet MS" panose="020B0603020202020204" pitchFamily="34" charset="0"/>
              </a:rPr>
              <a:t>When? </a:t>
            </a:r>
          </a:p>
          <a:p>
            <a:pPr marL="0" lvl="0" indent="0">
              <a:buNone/>
            </a:pPr>
            <a:endParaRPr lang="en-US" sz="2000" dirty="0">
              <a:solidFill>
                <a:prstClr val="black"/>
              </a:solidFill>
              <a:latin typeface="Trebuchet MS" panose="020B0603020202020204" pitchFamily="34" charset="0"/>
            </a:endParaRPr>
          </a:p>
          <a:p>
            <a:pPr marL="0" lvl="0" indent="0" algn="just">
              <a:buNone/>
            </a:pPr>
            <a:r>
              <a:rPr lang="en-US" sz="2000" b="1" dirty="0">
                <a:solidFill>
                  <a:prstClr val="black"/>
                </a:solidFill>
                <a:latin typeface="Trebuchet MS" panose="020B0603020202020204" pitchFamily="34" charset="0"/>
              </a:rPr>
              <a:t>a)	E</a:t>
            </a:r>
            <a:r>
              <a:rPr lang="en-US" sz="2000" b="1" dirty="0" smtClean="0">
                <a:solidFill>
                  <a:prstClr val="black"/>
                </a:solidFill>
                <a:latin typeface="Trebuchet MS" panose="020B0603020202020204" pitchFamily="34" charset="0"/>
              </a:rPr>
              <a:t>nd </a:t>
            </a:r>
            <a:r>
              <a:rPr lang="en-US" sz="2000" b="1" dirty="0">
                <a:solidFill>
                  <a:prstClr val="black"/>
                </a:solidFill>
                <a:latin typeface="Trebuchet MS" panose="020B0603020202020204" pitchFamily="34" charset="0"/>
              </a:rPr>
              <a:t>of the implementation period.</a:t>
            </a:r>
          </a:p>
          <a:p>
            <a:pPr marL="0" lvl="0" indent="0" algn="just">
              <a:buNone/>
            </a:pPr>
            <a:r>
              <a:rPr lang="en-US" sz="2000" b="1" dirty="0">
                <a:solidFill>
                  <a:prstClr val="black"/>
                </a:solidFill>
                <a:latin typeface="Trebuchet MS" panose="020B0603020202020204" pitchFamily="34" charset="0"/>
              </a:rPr>
              <a:t>b)	</a:t>
            </a:r>
            <a:r>
              <a:rPr lang="en-US" sz="2000" b="1" dirty="0" smtClean="0">
                <a:solidFill>
                  <a:prstClr val="black"/>
                </a:solidFill>
                <a:latin typeface="Trebuchet MS" panose="020B0603020202020204" pitchFamily="34" charset="0"/>
              </a:rPr>
              <a:t>In </a:t>
            </a:r>
            <a:r>
              <a:rPr lang="en-US" sz="2000" b="1" dirty="0">
                <a:solidFill>
                  <a:prstClr val="black"/>
                </a:solidFill>
                <a:latin typeface="Trebuchet MS" panose="020B0603020202020204" pitchFamily="34" charset="0"/>
              </a:rPr>
              <a:t>the sustainability period </a:t>
            </a:r>
            <a:r>
              <a:rPr lang="en-US" sz="2000" b="1" dirty="0" smtClean="0">
                <a:solidFill>
                  <a:prstClr val="black"/>
                </a:solidFill>
                <a:latin typeface="Trebuchet MS" panose="020B0603020202020204" pitchFamily="34" charset="0"/>
              </a:rPr>
              <a:t>(if </a:t>
            </a:r>
            <a:r>
              <a:rPr lang="en-US" sz="2000" b="1" dirty="0">
                <a:solidFill>
                  <a:prstClr val="black"/>
                </a:solidFill>
                <a:latin typeface="Trebuchet MS" panose="020B0603020202020204" pitchFamily="34" charset="0"/>
              </a:rPr>
              <a:t>clearly described </a:t>
            </a:r>
            <a:r>
              <a:rPr lang="en-US" sz="2000" b="1" dirty="0" smtClean="0">
                <a:solidFill>
                  <a:prstClr val="black"/>
                </a:solidFill>
                <a:latin typeface="Trebuchet MS" panose="020B0603020202020204" pitchFamily="34" charset="0"/>
              </a:rPr>
              <a:t>within the AF). </a:t>
            </a:r>
            <a:endParaRPr lang="en-US" sz="2000" b="1" dirty="0">
              <a:solidFill>
                <a:prstClr val="black"/>
              </a:solidFill>
              <a:latin typeface="Trebuchet MS" panose="020B0603020202020204" pitchFamily="34" charset="0"/>
            </a:endParaRPr>
          </a:p>
          <a:p>
            <a:pPr marL="0" lvl="0" indent="0" algn="just">
              <a:buNone/>
            </a:pPr>
            <a:endParaRPr lang="en-US" sz="2000" b="1" dirty="0">
              <a:solidFill>
                <a:prstClr val="black"/>
              </a:solidFill>
              <a:latin typeface="Trebuchet MS" panose="020B0603020202020204" pitchFamily="34" charset="0"/>
            </a:endParaRPr>
          </a:p>
          <a:p>
            <a:pPr marL="0" lvl="0" indent="0" algn="just">
              <a:buNone/>
            </a:pPr>
            <a:endParaRPr lang="en-US" sz="2000" b="1" dirty="0" smtClean="0">
              <a:solidFill>
                <a:prstClr val="black"/>
              </a:solidFill>
              <a:latin typeface="Trebuchet MS" panose="020B0603020202020204" pitchFamily="34" charset="0"/>
            </a:endParaRPr>
          </a:p>
          <a:p>
            <a:pPr marL="0" lvl="0" indent="0" algn="just">
              <a:buNone/>
            </a:pPr>
            <a:endParaRPr lang="en-US" sz="2000" b="1" dirty="0" smtClean="0">
              <a:solidFill>
                <a:prstClr val="black"/>
              </a:solidFill>
              <a:latin typeface="Trebuchet MS" panose="020B0603020202020204" pitchFamily="34" charset="0"/>
            </a:endParaRPr>
          </a:p>
          <a:p>
            <a:pPr marL="0" lvl="0" indent="0" algn="just">
              <a:buNone/>
            </a:pPr>
            <a:endParaRPr lang="en-US" sz="2000" b="1" dirty="0">
              <a:solidFill>
                <a:prstClr val="black"/>
              </a:solidFill>
              <a:latin typeface="Trebuchet MS" panose="020B0603020202020204" pitchFamily="34" charset="0"/>
            </a:endParaRPr>
          </a:p>
          <a:p>
            <a:pPr marL="0" lvl="0" indent="0" algn="just">
              <a:buNone/>
            </a:pPr>
            <a:endParaRPr lang="en-US" sz="2000" b="1" dirty="0" smtClean="0">
              <a:solidFill>
                <a:prstClr val="black"/>
              </a:solidFill>
              <a:latin typeface="Trebuchet MS" panose="020B0603020202020204" pitchFamily="34" charset="0"/>
            </a:endParaRPr>
          </a:p>
          <a:p>
            <a:pPr marL="0" lvl="0" indent="0" algn="just">
              <a:buNone/>
            </a:pPr>
            <a:r>
              <a:rPr lang="en-US" sz="2000" b="1" dirty="0" smtClean="0">
                <a:solidFill>
                  <a:prstClr val="black"/>
                </a:solidFill>
                <a:latin typeface="Trebuchet MS" panose="020B0603020202020204" pitchFamily="34" charset="0"/>
              </a:rPr>
              <a:t>If the AF doesn’t include a deadline for the indicators, but the project is structured to provide contribution to the indicators after the end of the implementation period, modification of the AF shall be requested (see pages 3 and 4 of the methodology).</a:t>
            </a:r>
            <a:r>
              <a:rPr lang="en-US" sz="2000" b="1" dirty="0">
                <a:solidFill>
                  <a:prstClr val="black"/>
                </a:solidFill>
                <a:latin typeface="Trebuchet MS" panose="020B0603020202020204" pitchFamily="34" charset="0"/>
              </a:rPr>
              <a:t>	</a:t>
            </a:r>
            <a:endParaRPr lang="en-US" sz="2000" b="1" dirty="0" smtClean="0">
              <a:solidFill>
                <a:prstClr val="black"/>
              </a:solidFill>
              <a:latin typeface="Trebuchet MS" panose="020B0603020202020204" pitchFamily="34" charset="0"/>
            </a:endParaRPr>
          </a:p>
          <a:p>
            <a:pPr marL="0" lvl="0" indent="0" algn="just">
              <a:buNone/>
            </a:pPr>
            <a:endParaRPr lang="en-US" sz="2000" b="1" dirty="0">
              <a:solidFill>
                <a:prstClr val="black"/>
              </a:solidFill>
              <a:latin typeface="Trebuchet MS" panose="020B0603020202020204" pitchFamily="34" charset="0"/>
            </a:endParaRPr>
          </a:p>
          <a:p>
            <a:pPr marL="0" lvl="0" indent="0" algn="just">
              <a:buNone/>
            </a:pPr>
            <a:endParaRPr lang="en-US" sz="1700" b="1" dirty="0">
              <a:solidFill>
                <a:prstClr val="black"/>
              </a:solidFill>
              <a:latin typeface="Trebuchet MS" panose="020B0603020202020204" pitchFamily="34" charset="0"/>
            </a:endParaRPr>
          </a:p>
          <a:p>
            <a:pPr marL="0" lvl="0" indent="0" algn="just">
              <a:buNone/>
            </a:pPr>
            <a:endParaRPr lang="en-US" sz="1700" dirty="0">
              <a:solidFill>
                <a:prstClr val="black"/>
              </a:solidFill>
              <a:latin typeface="Trebuchet MS" panose="020B0603020202020204" pitchFamily="34" charset="0"/>
            </a:endParaRPr>
          </a:p>
          <a:p>
            <a:pPr marL="0" lvl="0" indent="0" algn="just">
              <a:buNone/>
            </a:pPr>
            <a:endParaRPr lang="en-US" sz="1800" dirty="0">
              <a:solidFill>
                <a:prstClr val="black"/>
              </a:solidFill>
            </a:endParaRPr>
          </a:p>
        </p:txBody>
      </p:sp>
      <p:pic>
        <p:nvPicPr>
          <p:cNvPr id="4" name="Picture 3"/>
          <p:cNvPicPr>
            <a:picLocks noChangeAspect="1"/>
          </p:cNvPicPr>
          <p:nvPr/>
        </p:nvPicPr>
        <p:blipFill>
          <a:blip r:embed="rId4"/>
          <a:stretch>
            <a:fillRect/>
          </a:stretch>
        </p:blipFill>
        <p:spPr>
          <a:xfrm>
            <a:off x="381000" y="293794"/>
            <a:ext cx="2286000" cy="603080"/>
          </a:xfrm>
          <a:prstGeom prst="rect">
            <a:avLst/>
          </a:prstGeom>
        </p:spPr>
      </p:pic>
      <p:sp>
        <p:nvSpPr>
          <p:cNvPr id="7" name="Title 1"/>
          <p:cNvSpPr txBox="1">
            <a:spLocks/>
          </p:cNvSpPr>
          <p:nvPr/>
        </p:nvSpPr>
        <p:spPr bwMode="auto">
          <a:xfrm>
            <a:off x="2057400" y="144664"/>
            <a:ext cx="5426727" cy="74382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smtClean="0"/>
              <a:t/>
            </a:r>
            <a:br>
              <a:rPr lang="en-US" sz="4000" dirty="0" smtClean="0"/>
            </a:br>
            <a:endParaRPr lang="en-US" sz="4000" dirty="0"/>
          </a:p>
        </p:txBody>
      </p:sp>
      <p:pic>
        <p:nvPicPr>
          <p:cNvPr id="5" name="Picture 4"/>
          <p:cNvPicPr>
            <a:picLocks noChangeAspect="1"/>
          </p:cNvPicPr>
          <p:nvPr/>
        </p:nvPicPr>
        <p:blipFill>
          <a:blip r:embed="rId5"/>
          <a:stretch>
            <a:fillRect/>
          </a:stretch>
        </p:blipFill>
        <p:spPr>
          <a:xfrm>
            <a:off x="337961" y="5867400"/>
            <a:ext cx="8468078" cy="847417"/>
          </a:xfrm>
          <a:prstGeom prst="rect">
            <a:avLst/>
          </a:prstGeom>
        </p:spPr>
      </p:pic>
      <p:pic>
        <p:nvPicPr>
          <p:cNvPr id="8" name="Picture 7"/>
          <p:cNvPicPr>
            <a:picLocks noChangeAspect="1"/>
          </p:cNvPicPr>
          <p:nvPr/>
        </p:nvPicPr>
        <p:blipFill>
          <a:blip r:embed="rId6"/>
          <a:stretch>
            <a:fillRect/>
          </a:stretch>
        </p:blipFill>
        <p:spPr>
          <a:xfrm>
            <a:off x="2779594" y="231635"/>
            <a:ext cx="4194412" cy="743776"/>
          </a:xfrm>
          <a:prstGeom prst="rect">
            <a:avLst/>
          </a:prstGeom>
        </p:spPr>
      </p:pic>
    </p:spTree>
    <p:extLst>
      <p:ext uri="{BB962C8B-B14F-4D97-AF65-F5344CB8AC3E}">
        <p14:creationId xmlns:p14="http://schemas.microsoft.com/office/powerpoint/2010/main" val="39001275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104608" y="2495963"/>
            <a:ext cx="2819400" cy="2124075"/>
          </a:xfrm>
          <a:prstGeom prst="rect">
            <a:avLst/>
          </a:prstGeom>
        </p:spPr>
      </p:pic>
      <p:sp>
        <p:nvSpPr>
          <p:cNvPr id="2" name="Title 1"/>
          <p:cNvSpPr>
            <a:spLocks noGrp="1"/>
          </p:cNvSpPr>
          <p:nvPr>
            <p:ph type="title"/>
          </p:nvPr>
        </p:nvSpPr>
        <p:spPr>
          <a:xfrm>
            <a:off x="2133600" y="177744"/>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endParaRPr lang="en-US" sz="4000" dirty="0"/>
          </a:p>
        </p:txBody>
      </p:sp>
      <p:sp>
        <p:nvSpPr>
          <p:cNvPr id="3" name="Content Placeholder 2"/>
          <p:cNvSpPr>
            <a:spLocks noGrp="1"/>
          </p:cNvSpPr>
          <p:nvPr>
            <p:ph idx="1"/>
          </p:nvPr>
        </p:nvSpPr>
        <p:spPr>
          <a:xfrm>
            <a:off x="0" y="992350"/>
            <a:ext cx="9144000" cy="5506152"/>
          </a:xfrm>
        </p:spPr>
        <p:txBody>
          <a:bodyPr/>
          <a:lstStyle/>
          <a:p>
            <a:pPr marL="0" lvl="0" indent="0">
              <a:buNone/>
            </a:pPr>
            <a:r>
              <a:rPr lang="en-US" sz="2000" b="1" dirty="0" smtClean="0">
                <a:solidFill>
                  <a:prstClr val="black"/>
                </a:solidFill>
                <a:latin typeface="Trebuchet MS" panose="020B0603020202020204" pitchFamily="34" charset="0"/>
              </a:rPr>
              <a:t>		</a:t>
            </a:r>
          </a:p>
          <a:p>
            <a:pPr marL="0" lvl="0" indent="0">
              <a:buNone/>
            </a:pPr>
            <a:r>
              <a:rPr lang="en-US" sz="2000" b="1" dirty="0">
                <a:solidFill>
                  <a:prstClr val="black"/>
                </a:solidFill>
                <a:latin typeface="Trebuchet MS" panose="020B0603020202020204" pitchFamily="34" charset="0"/>
              </a:rPr>
              <a:t>	</a:t>
            </a:r>
            <a:r>
              <a:rPr lang="en-US" sz="2000" b="1" dirty="0" smtClean="0">
                <a:solidFill>
                  <a:prstClr val="black"/>
                </a:solidFill>
                <a:latin typeface="Trebuchet MS" panose="020B0603020202020204" pitchFamily="34" charset="0"/>
              </a:rPr>
              <a:t>	</a:t>
            </a:r>
            <a:r>
              <a:rPr lang="en-US" sz="1800" b="1" dirty="0" smtClean="0">
                <a:solidFill>
                  <a:prstClr val="black"/>
                </a:solidFill>
                <a:latin typeface="+mj-lt"/>
              </a:rPr>
              <a:t>HOW? </a:t>
            </a:r>
          </a:p>
          <a:p>
            <a:pPr marL="0" lvl="0" indent="0">
              <a:buNone/>
            </a:pPr>
            <a:endParaRPr lang="en-US" sz="2000" dirty="0">
              <a:solidFill>
                <a:prstClr val="black"/>
              </a:solidFill>
              <a:latin typeface="Trebuchet MS" panose="020B0603020202020204" pitchFamily="34" charset="0"/>
            </a:endParaRPr>
          </a:p>
          <a:p>
            <a:pPr marL="0" lvl="0" indent="0" algn="just">
              <a:buNone/>
            </a:pPr>
            <a:endParaRPr lang="en-US" sz="2000" b="1" dirty="0">
              <a:solidFill>
                <a:prstClr val="black"/>
              </a:solidFill>
              <a:latin typeface="Trebuchet MS" panose="020B0603020202020204" pitchFamily="34" charset="0"/>
            </a:endParaRPr>
          </a:p>
          <a:p>
            <a:pPr marL="0" lvl="0" indent="0" algn="just">
              <a:buNone/>
            </a:pPr>
            <a:endParaRPr lang="en-US" sz="1700" b="1" dirty="0">
              <a:solidFill>
                <a:prstClr val="black"/>
              </a:solidFill>
              <a:latin typeface="Trebuchet MS" panose="020B0603020202020204" pitchFamily="34" charset="0"/>
            </a:endParaRPr>
          </a:p>
          <a:p>
            <a:pPr marL="0" lvl="0" indent="0" algn="just">
              <a:buNone/>
            </a:pPr>
            <a:endParaRPr lang="en-US" sz="1700" dirty="0">
              <a:solidFill>
                <a:prstClr val="black"/>
              </a:solidFill>
              <a:latin typeface="Trebuchet MS" panose="020B0603020202020204" pitchFamily="34" charset="0"/>
            </a:endParaRPr>
          </a:p>
          <a:p>
            <a:pPr marL="0" lvl="0" indent="0" algn="just">
              <a:buNone/>
            </a:pPr>
            <a:endParaRPr lang="en-US" sz="1800" dirty="0" smtClean="0">
              <a:solidFill>
                <a:prstClr val="black"/>
              </a:solidFill>
            </a:endParaRPr>
          </a:p>
          <a:p>
            <a:pPr marL="0" lvl="0" indent="0" algn="just">
              <a:buNone/>
            </a:pPr>
            <a:r>
              <a:rPr lang="en-US" sz="1800" dirty="0">
                <a:solidFill>
                  <a:prstClr val="black"/>
                </a:solidFill>
              </a:rPr>
              <a:t>	</a:t>
            </a:r>
            <a:endParaRPr lang="en-US" sz="1800" dirty="0" smtClean="0">
              <a:solidFill>
                <a:prstClr val="black"/>
              </a:solidFill>
            </a:endParaRPr>
          </a:p>
          <a:p>
            <a:pPr marL="0" lvl="0" indent="0" algn="just">
              <a:buNone/>
            </a:pPr>
            <a:r>
              <a:rPr lang="en-US" sz="1800" b="1" dirty="0">
                <a:solidFill>
                  <a:prstClr val="black"/>
                </a:solidFill>
              </a:rPr>
              <a:t>	</a:t>
            </a:r>
            <a:r>
              <a:rPr lang="en-US" sz="1800" b="1" dirty="0" smtClean="0">
                <a:solidFill>
                  <a:prstClr val="black"/>
                </a:solidFill>
              </a:rPr>
              <a:t>		IF TARGETS ARE NOT REACHED?</a:t>
            </a:r>
          </a:p>
          <a:p>
            <a:pPr marL="0" lvl="0" indent="0" algn="just">
              <a:buNone/>
            </a:pPr>
            <a:endParaRPr lang="en-US" sz="1800" b="1" dirty="0" smtClean="0">
              <a:solidFill>
                <a:prstClr val="black"/>
              </a:solidFill>
            </a:endParaRPr>
          </a:p>
          <a:p>
            <a:pPr marL="0" lvl="0" indent="0" algn="just">
              <a:buNone/>
            </a:pPr>
            <a:endParaRPr lang="en-US" sz="1800" b="1" dirty="0">
              <a:solidFill>
                <a:prstClr val="black"/>
              </a:solidFill>
            </a:endParaRPr>
          </a:p>
        </p:txBody>
      </p:sp>
      <p:pic>
        <p:nvPicPr>
          <p:cNvPr id="4" name="Picture 3"/>
          <p:cNvPicPr>
            <a:picLocks noChangeAspect="1"/>
          </p:cNvPicPr>
          <p:nvPr/>
        </p:nvPicPr>
        <p:blipFill>
          <a:blip r:embed="rId4"/>
          <a:stretch>
            <a:fillRect/>
          </a:stretch>
        </p:blipFill>
        <p:spPr>
          <a:xfrm>
            <a:off x="381000" y="293794"/>
            <a:ext cx="2286000" cy="603080"/>
          </a:xfrm>
          <a:prstGeom prst="rect">
            <a:avLst/>
          </a:prstGeom>
        </p:spPr>
      </p:pic>
      <p:sp>
        <p:nvSpPr>
          <p:cNvPr id="7" name="Title 1"/>
          <p:cNvSpPr txBox="1">
            <a:spLocks/>
          </p:cNvSpPr>
          <p:nvPr/>
        </p:nvSpPr>
        <p:spPr bwMode="auto">
          <a:xfrm>
            <a:off x="2057400" y="144664"/>
            <a:ext cx="5426727" cy="74382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smtClean="0"/>
              <a:t/>
            </a:r>
            <a:br>
              <a:rPr lang="en-US" sz="4000" dirty="0" smtClean="0"/>
            </a:br>
            <a:endParaRPr lang="en-US" sz="4000" dirty="0"/>
          </a:p>
        </p:txBody>
      </p:sp>
      <p:pic>
        <p:nvPicPr>
          <p:cNvPr id="5" name="Picture 4"/>
          <p:cNvPicPr>
            <a:picLocks noChangeAspect="1"/>
          </p:cNvPicPr>
          <p:nvPr/>
        </p:nvPicPr>
        <p:blipFill>
          <a:blip r:embed="rId5"/>
          <a:stretch>
            <a:fillRect/>
          </a:stretch>
        </p:blipFill>
        <p:spPr>
          <a:xfrm>
            <a:off x="337961" y="5867400"/>
            <a:ext cx="8468078" cy="847417"/>
          </a:xfrm>
          <a:prstGeom prst="rect">
            <a:avLst/>
          </a:prstGeom>
        </p:spPr>
      </p:pic>
      <p:pic>
        <p:nvPicPr>
          <p:cNvPr id="8" name="Picture 7"/>
          <p:cNvPicPr>
            <a:picLocks noChangeAspect="1"/>
          </p:cNvPicPr>
          <p:nvPr/>
        </p:nvPicPr>
        <p:blipFill>
          <a:blip r:embed="rId6"/>
          <a:stretch>
            <a:fillRect/>
          </a:stretch>
        </p:blipFill>
        <p:spPr>
          <a:xfrm>
            <a:off x="3352800" y="1219200"/>
            <a:ext cx="5944402" cy="2338801"/>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601155557"/>
              </p:ext>
            </p:extLst>
          </p:nvPr>
        </p:nvGraphicFramePr>
        <p:xfrm>
          <a:off x="2514600" y="4184832"/>
          <a:ext cx="5952490" cy="1648741"/>
        </p:xfrm>
        <a:graphic>
          <a:graphicData uri="http://schemas.openxmlformats.org/drawingml/2006/table">
            <a:tbl>
              <a:tblPr firstRow="1" firstCol="1" bandRow="1"/>
              <a:tblGrid>
                <a:gridCol w="3877713">
                  <a:extLst>
                    <a:ext uri="{9D8B030D-6E8A-4147-A177-3AD203B41FA5}">
                      <a16:colId xmlns:a16="http://schemas.microsoft.com/office/drawing/2014/main" val="108767519"/>
                    </a:ext>
                  </a:extLst>
                </a:gridCol>
                <a:gridCol w="2074777">
                  <a:extLst>
                    <a:ext uri="{9D8B030D-6E8A-4147-A177-3AD203B41FA5}">
                      <a16:colId xmlns:a16="http://schemas.microsoft.com/office/drawing/2014/main" val="2492739627"/>
                    </a:ext>
                  </a:extLst>
                </a:gridCol>
              </a:tblGrid>
              <a:tr h="549581">
                <a:tc>
                  <a:txBody>
                    <a:bodyPr/>
                    <a:lstStyle/>
                    <a:p>
                      <a:pPr marL="0" marR="0" algn="just">
                        <a:lnSpc>
                          <a:spcPct val="120000"/>
                        </a:lnSpc>
                        <a:spcBef>
                          <a:spcPts val="0"/>
                        </a:spcBef>
                        <a:spcAft>
                          <a:spcPts val="0"/>
                        </a:spcAft>
                      </a:pPr>
                      <a:r>
                        <a:rPr lang="en-US" sz="1200" b="1" dirty="0" smtClean="0">
                          <a:effectLst/>
                          <a:latin typeface="Trebuchet MS" panose="020B0603020202020204" pitchFamily="34" charset="0"/>
                          <a:ea typeface="Times New Roman" panose="02020603050405020304" pitchFamily="18" charset="0"/>
                          <a:cs typeface="Times New Roman" panose="02020603050405020304" pitchFamily="18" charset="0"/>
                        </a:rPr>
                        <a:t>Degree </a:t>
                      </a:r>
                      <a:r>
                        <a:rPr lang="en-US" sz="1200" b="1" dirty="0">
                          <a:effectLst/>
                          <a:latin typeface="Trebuchet MS" panose="020B0603020202020204" pitchFamily="34" charset="0"/>
                          <a:ea typeface="Times New Roman" panose="02020603050405020304" pitchFamily="18" charset="0"/>
                          <a:cs typeface="Times New Roman" panose="02020603050405020304" pitchFamily="18" charset="0"/>
                        </a:rPr>
                        <a:t>of achievement  of the output indicators</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US" sz="1200" b="1" dirty="0">
                          <a:effectLst/>
                          <a:latin typeface="Trebuchet MS" panose="020B0603020202020204" pitchFamily="34" charset="0"/>
                          <a:ea typeface="Times New Roman" panose="02020603050405020304" pitchFamily="18" charset="0"/>
                          <a:cs typeface="Times New Roman" panose="02020603050405020304" pitchFamily="18" charset="0"/>
                        </a:rPr>
                        <a:t>Rate of financial correction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9385274"/>
                  </a:ext>
                </a:extLst>
              </a:tr>
              <a:tr h="274790">
                <a:tc>
                  <a:txBody>
                    <a:bodyPr/>
                    <a:lstStyle/>
                    <a:p>
                      <a:pPr marL="0" marR="0" algn="just">
                        <a:lnSpc>
                          <a:spcPct val="120000"/>
                        </a:lnSpc>
                        <a:spcBef>
                          <a:spcPts val="0"/>
                        </a:spcBef>
                        <a:spcAft>
                          <a:spcPts val="0"/>
                        </a:spcAft>
                      </a:pPr>
                      <a:r>
                        <a:rPr lang="en-US" sz="1200">
                          <a:effectLst/>
                          <a:latin typeface="Trebuchet MS" panose="020B0603020202020204" pitchFamily="34" charset="0"/>
                          <a:ea typeface="Times New Roman" panose="02020603050405020304" pitchFamily="18" charset="0"/>
                          <a:cs typeface="Times New Roman" panose="02020603050405020304" pitchFamily="18" charset="0"/>
                        </a:rPr>
                        <a:t>Not less than 65%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US" sz="1200">
                          <a:effectLst/>
                          <a:latin typeface="Trebuchet MS" panose="020B0603020202020204" pitchFamily="34" charset="0"/>
                          <a:ea typeface="Times New Roman" panose="02020603050405020304" pitchFamily="18" charset="0"/>
                          <a:cs typeface="Times New Roman" panose="02020603050405020304" pitchFamily="18" charset="0"/>
                        </a:rPr>
                        <a:t>0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2991141"/>
                  </a:ext>
                </a:extLst>
              </a:tr>
              <a:tr h="274790">
                <a:tc>
                  <a:txBody>
                    <a:bodyPr/>
                    <a:lstStyle/>
                    <a:p>
                      <a:pPr marL="0" marR="0" algn="just">
                        <a:lnSpc>
                          <a:spcPct val="120000"/>
                        </a:lnSpc>
                        <a:spcBef>
                          <a:spcPts val="0"/>
                        </a:spcBef>
                        <a:spcAft>
                          <a:spcPts val="0"/>
                        </a:spcAft>
                      </a:pPr>
                      <a:r>
                        <a:rPr lang="en-US" sz="1200">
                          <a:effectLst/>
                          <a:latin typeface="Trebuchet MS" panose="020B0603020202020204" pitchFamily="34" charset="0"/>
                          <a:ea typeface="Times New Roman" panose="02020603050405020304" pitchFamily="18" charset="0"/>
                          <a:cs typeface="Times New Roman" panose="02020603050405020304" pitchFamily="18" charset="0"/>
                        </a:rPr>
                        <a:t>Below 65% but not less than 60%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US" sz="1200">
                          <a:effectLst/>
                          <a:latin typeface="Trebuchet MS" panose="020B0603020202020204" pitchFamily="34" charset="0"/>
                          <a:ea typeface="Times New Roman" panose="02020603050405020304" pitchFamily="18" charset="0"/>
                          <a:cs typeface="Times New Roman" panose="02020603050405020304" pitchFamily="18" charset="0"/>
                        </a:rPr>
                        <a:t>5%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492299"/>
                  </a:ext>
                </a:extLst>
              </a:tr>
              <a:tr h="274790">
                <a:tc>
                  <a:txBody>
                    <a:bodyPr/>
                    <a:lstStyle/>
                    <a:p>
                      <a:pPr marL="0" marR="0" algn="just">
                        <a:lnSpc>
                          <a:spcPct val="120000"/>
                        </a:lnSpc>
                        <a:spcBef>
                          <a:spcPts val="0"/>
                        </a:spcBef>
                        <a:spcAft>
                          <a:spcPts val="0"/>
                        </a:spcAft>
                      </a:pPr>
                      <a:r>
                        <a:rPr lang="en-US" sz="1200">
                          <a:effectLst/>
                          <a:latin typeface="Trebuchet MS" panose="020B0603020202020204" pitchFamily="34" charset="0"/>
                          <a:ea typeface="Times New Roman" panose="02020603050405020304" pitchFamily="18" charset="0"/>
                          <a:cs typeface="Times New Roman" panose="02020603050405020304" pitchFamily="18" charset="0"/>
                        </a:rPr>
                        <a:t>Below 60% but not less than 50%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US" sz="1200">
                          <a:effectLst/>
                          <a:latin typeface="Trebuchet MS" panose="020B0603020202020204" pitchFamily="34" charset="0"/>
                          <a:ea typeface="Times New Roman" panose="02020603050405020304" pitchFamily="18" charset="0"/>
                          <a:cs typeface="Times New Roman" panose="02020603050405020304" pitchFamily="18" charset="0"/>
                        </a:rPr>
                        <a:t>10%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3817955"/>
                  </a:ext>
                </a:extLst>
              </a:tr>
              <a:tr h="274790">
                <a:tc>
                  <a:txBody>
                    <a:bodyPr/>
                    <a:lstStyle/>
                    <a:p>
                      <a:pPr marL="0" marR="0" algn="just">
                        <a:lnSpc>
                          <a:spcPct val="120000"/>
                        </a:lnSpc>
                        <a:spcBef>
                          <a:spcPts val="0"/>
                        </a:spcBef>
                        <a:spcAft>
                          <a:spcPts val="0"/>
                        </a:spcAft>
                      </a:pPr>
                      <a:r>
                        <a:rPr lang="en-US" sz="1200">
                          <a:effectLst/>
                          <a:latin typeface="Trebuchet MS" panose="020B0603020202020204" pitchFamily="34" charset="0"/>
                          <a:ea typeface="Times New Roman" panose="02020603050405020304" pitchFamily="18" charset="0"/>
                          <a:cs typeface="Times New Roman" panose="02020603050405020304" pitchFamily="18" charset="0"/>
                        </a:rPr>
                        <a:t>Below 50%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20000"/>
                        </a:lnSpc>
                        <a:spcBef>
                          <a:spcPts val="0"/>
                        </a:spcBef>
                        <a:spcAft>
                          <a:spcPts val="0"/>
                        </a:spcAft>
                      </a:pPr>
                      <a:r>
                        <a:rPr lang="en-US" sz="1200" dirty="0">
                          <a:effectLst/>
                          <a:latin typeface="Trebuchet MS" panose="020B0603020202020204" pitchFamily="34" charset="0"/>
                          <a:ea typeface="Times New Roman" panose="02020603050405020304" pitchFamily="18" charset="0"/>
                          <a:cs typeface="Times New Roman" panose="02020603050405020304" pitchFamily="18" charset="0"/>
                        </a:rPr>
                        <a:t>25% </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6731638"/>
                  </a:ext>
                </a:extLst>
              </a:tr>
            </a:tbl>
          </a:graphicData>
        </a:graphic>
      </p:graphicFrame>
      <p:pic>
        <p:nvPicPr>
          <p:cNvPr id="6" name="Picture 5"/>
          <p:cNvPicPr>
            <a:picLocks noChangeAspect="1"/>
          </p:cNvPicPr>
          <p:nvPr/>
        </p:nvPicPr>
        <p:blipFill>
          <a:blip r:embed="rId7"/>
          <a:stretch>
            <a:fillRect/>
          </a:stretch>
        </p:blipFill>
        <p:spPr>
          <a:xfrm>
            <a:off x="2770632" y="226116"/>
            <a:ext cx="4194412" cy="743776"/>
          </a:xfrm>
          <a:prstGeom prst="rect">
            <a:avLst/>
          </a:prstGeom>
        </p:spPr>
      </p:pic>
    </p:spTree>
    <p:extLst>
      <p:ext uri="{BB962C8B-B14F-4D97-AF65-F5344CB8AC3E}">
        <p14:creationId xmlns:p14="http://schemas.microsoft.com/office/powerpoint/2010/main" val="32297542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77744"/>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endParaRPr lang="en-US" sz="4000" dirty="0"/>
          </a:p>
        </p:txBody>
      </p:sp>
      <p:sp>
        <p:nvSpPr>
          <p:cNvPr id="3" name="Content Placeholder 2"/>
          <p:cNvSpPr>
            <a:spLocks noGrp="1"/>
          </p:cNvSpPr>
          <p:nvPr>
            <p:ph idx="1"/>
          </p:nvPr>
        </p:nvSpPr>
        <p:spPr>
          <a:xfrm>
            <a:off x="0" y="1351848"/>
            <a:ext cx="9144000" cy="5506152"/>
          </a:xfrm>
        </p:spPr>
        <p:txBody>
          <a:bodyPr/>
          <a:lstStyle/>
          <a:p>
            <a:pPr marL="0" lvl="0" indent="0" algn="ctr">
              <a:buNone/>
            </a:pPr>
            <a:r>
              <a:rPr lang="en-US" sz="2000" b="1" dirty="0" smtClean="0">
                <a:solidFill>
                  <a:prstClr val="black"/>
                </a:solidFill>
                <a:latin typeface="Trebuchet MS" panose="020B0603020202020204" pitchFamily="34" charset="0"/>
              </a:rPr>
              <a:t>for the projects under the 3</a:t>
            </a:r>
            <a:r>
              <a:rPr lang="en-US" sz="2000" b="1" baseline="30000" dirty="0" smtClean="0">
                <a:solidFill>
                  <a:prstClr val="black"/>
                </a:solidFill>
                <a:latin typeface="Trebuchet MS" panose="020B0603020202020204" pitchFamily="34" charset="0"/>
              </a:rPr>
              <a:t>rd</a:t>
            </a:r>
            <a:r>
              <a:rPr lang="en-US" sz="2000" b="1" dirty="0" smtClean="0">
                <a:solidFill>
                  <a:prstClr val="black"/>
                </a:solidFill>
                <a:latin typeface="Trebuchet MS" panose="020B0603020202020204" pitchFamily="34" charset="0"/>
              </a:rPr>
              <a:t> call  </a:t>
            </a:r>
            <a:endParaRPr lang="en-US" sz="2000" b="1" dirty="0">
              <a:solidFill>
                <a:prstClr val="black"/>
              </a:solidFill>
              <a:latin typeface="Trebuchet MS" panose="020B0603020202020204" pitchFamily="34" charset="0"/>
            </a:endParaRPr>
          </a:p>
          <a:p>
            <a:pPr marL="0" lvl="0" indent="0" algn="just">
              <a:buNone/>
            </a:pPr>
            <a:endParaRPr lang="en-US" sz="2000" b="1" dirty="0" smtClean="0">
              <a:solidFill>
                <a:prstClr val="black"/>
              </a:solidFill>
              <a:latin typeface="Trebuchet MS" panose="020B0603020202020204" pitchFamily="34" charset="0"/>
            </a:endParaRPr>
          </a:p>
          <a:p>
            <a:pPr marL="0" lvl="0" indent="0" algn="just">
              <a:buNone/>
            </a:pPr>
            <a:r>
              <a:rPr lang="en-US" sz="2000" b="1" dirty="0" smtClean="0">
                <a:solidFill>
                  <a:prstClr val="black"/>
                </a:solidFill>
                <a:latin typeface="Trebuchet MS" panose="020B0603020202020204" pitchFamily="34" charset="0"/>
              </a:rPr>
              <a:t>Based on the subsidy contract provisions – art. 6, paragraph 4</a:t>
            </a:r>
            <a:endParaRPr lang="en-US" sz="2000" b="1" dirty="0" smtClean="0">
              <a:solidFill>
                <a:srgbClr val="00B050"/>
              </a:solidFill>
              <a:latin typeface="Trebuchet MS" panose="020B0603020202020204" pitchFamily="34" charset="0"/>
            </a:endParaRPr>
          </a:p>
          <a:p>
            <a:pPr marL="400050" lvl="1" indent="0" algn="just">
              <a:buNone/>
            </a:pPr>
            <a:endParaRPr lang="en-US" sz="2000" b="1" dirty="0" smtClean="0">
              <a:solidFill>
                <a:prstClr val="black"/>
              </a:solidFill>
              <a:latin typeface="Trebuchet MS" panose="020B0603020202020204" pitchFamily="34" charset="0"/>
            </a:endParaRPr>
          </a:p>
          <a:p>
            <a:pPr marL="400050" lvl="1" indent="0" algn="just">
              <a:buNone/>
            </a:pPr>
            <a:endParaRPr lang="en-US" sz="2000" b="1" dirty="0" smtClean="0">
              <a:solidFill>
                <a:prstClr val="black"/>
              </a:solidFill>
              <a:latin typeface="Trebuchet MS" panose="020B0603020202020204" pitchFamily="34" charset="0"/>
            </a:endParaRPr>
          </a:p>
          <a:p>
            <a:pPr marL="400050" lvl="1" indent="0" algn="just">
              <a:buNone/>
            </a:pPr>
            <a:r>
              <a:rPr lang="en-US" sz="2000" b="1" dirty="0">
                <a:solidFill>
                  <a:prstClr val="black"/>
                </a:solidFill>
                <a:latin typeface="Trebuchet MS" panose="020B0603020202020204" pitchFamily="34" charset="0"/>
              </a:rPr>
              <a:t>IF TARGETS ARE NOT REACHED?</a:t>
            </a:r>
          </a:p>
          <a:p>
            <a:pPr marL="400050" lvl="1" indent="0" algn="just">
              <a:buNone/>
            </a:pPr>
            <a:endParaRPr lang="en-US" sz="2000" b="1" dirty="0">
              <a:solidFill>
                <a:prstClr val="black"/>
              </a:solidFill>
              <a:latin typeface="Trebuchet MS" panose="020B0603020202020204" pitchFamily="34" charset="0"/>
            </a:endParaRPr>
          </a:p>
          <a:p>
            <a:pPr lvl="1">
              <a:buFont typeface="Trebuchet MS" panose="020B0603020202020204" pitchFamily="34" charset="0"/>
              <a:buChar char="×"/>
            </a:pPr>
            <a:r>
              <a:rPr lang="en-US" sz="2000" dirty="0" smtClean="0">
                <a:solidFill>
                  <a:prstClr val="black"/>
                </a:solidFill>
                <a:latin typeface="Trebuchet MS" panose="020B0603020202020204" pitchFamily="34" charset="0"/>
              </a:rPr>
              <a:t>Less </a:t>
            </a:r>
            <a:r>
              <a:rPr lang="ro-RO" sz="2000" dirty="0" smtClean="0">
                <a:solidFill>
                  <a:prstClr val="black"/>
                </a:solidFill>
                <a:latin typeface="Trebuchet MS" panose="020B0603020202020204" pitchFamily="34" charset="0"/>
              </a:rPr>
              <a:t>th</a:t>
            </a:r>
            <a:r>
              <a:rPr lang="en-US" sz="2000" dirty="0" smtClean="0">
                <a:solidFill>
                  <a:prstClr val="black"/>
                </a:solidFill>
                <a:latin typeface="Trebuchet MS" panose="020B0603020202020204" pitchFamily="34" charset="0"/>
              </a:rPr>
              <a:t>e</a:t>
            </a:r>
            <a:r>
              <a:rPr lang="ro-RO" sz="2000" dirty="0" smtClean="0">
                <a:solidFill>
                  <a:prstClr val="black"/>
                </a:solidFill>
                <a:latin typeface="Trebuchet MS" panose="020B0603020202020204" pitchFamily="34" charset="0"/>
              </a:rPr>
              <a:t>n </a:t>
            </a:r>
            <a:r>
              <a:rPr lang="ro-RO" sz="2000" dirty="0">
                <a:solidFill>
                  <a:prstClr val="black"/>
                </a:solidFill>
                <a:latin typeface="Trebuchet MS" panose="020B0603020202020204" pitchFamily="34" charset="0"/>
              </a:rPr>
              <a:t>75% </a:t>
            </a:r>
            <a:r>
              <a:rPr lang="en-US" sz="2000" dirty="0" smtClean="0">
                <a:solidFill>
                  <a:prstClr val="black"/>
                </a:solidFill>
                <a:latin typeface="Trebuchet MS" panose="020B0603020202020204" pitchFamily="34" charset="0"/>
              </a:rPr>
              <a:t>- 10% penalty</a:t>
            </a:r>
          </a:p>
          <a:p>
            <a:pPr lvl="1">
              <a:buFont typeface="Trebuchet MS" panose="020B0603020202020204" pitchFamily="34" charset="0"/>
              <a:buChar char="×"/>
            </a:pPr>
            <a:endParaRPr lang="en-US" sz="2000" dirty="0">
              <a:solidFill>
                <a:prstClr val="black"/>
              </a:solidFill>
              <a:latin typeface="Trebuchet MS" panose="020B0603020202020204" pitchFamily="34" charset="0"/>
            </a:endParaRPr>
          </a:p>
          <a:p>
            <a:pPr lvl="1">
              <a:buFont typeface="Trebuchet MS" panose="020B0603020202020204" pitchFamily="34" charset="0"/>
              <a:buChar char="×"/>
            </a:pPr>
            <a:r>
              <a:rPr lang="en-US" sz="2000" dirty="0" smtClean="0">
                <a:solidFill>
                  <a:prstClr val="black"/>
                </a:solidFill>
                <a:latin typeface="Trebuchet MS" panose="020B0603020202020204" pitchFamily="34" charset="0"/>
              </a:rPr>
              <a:t>Less than 50% - 25% penalty</a:t>
            </a:r>
          </a:p>
          <a:p>
            <a:pPr lvl="1">
              <a:buFont typeface="Trebuchet MS" panose="020B0603020202020204" pitchFamily="34" charset="0"/>
              <a:buChar char="×"/>
            </a:pPr>
            <a:endParaRPr lang="en-US" sz="2000" dirty="0">
              <a:solidFill>
                <a:prstClr val="black"/>
              </a:solidFill>
              <a:latin typeface="Trebuchet MS" panose="020B0603020202020204" pitchFamily="34" charset="0"/>
            </a:endParaRPr>
          </a:p>
          <a:p>
            <a:pPr lvl="1">
              <a:buFont typeface="Trebuchet MS" panose="020B0603020202020204" pitchFamily="34" charset="0"/>
              <a:buChar char="×"/>
            </a:pPr>
            <a:r>
              <a:rPr lang="en-US" sz="2000" dirty="0" smtClean="0">
                <a:solidFill>
                  <a:prstClr val="black"/>
                </a:solidFill>
                <a:latin typeface="Trebuchet MS" panose="020B0603020202020204" pitchFamily="34" charset="0"/>
              </a:rPr>
              <a:t>Did not reach the result indicator (non-quantifiable)? – 10% penalty</a:t>
            </a:r>
          </a:p>
          <a:p>
            <a:pPr marL="0" lvl="0" indent="0">
              <a:buNone/>
            </a:pPr>
            <a:endParaRPr lang="en-US" sz="2000" dirty="0" smtClean="0">
              <a:solidFill>
                <a:prstClr val="black"/>
              </a:solidFill>
              <a:latin typeface="Trebuchet MS" panose="020B0603020202020204" pitchFamily="34" charset="0"/>
            </a:endParaRPr>
          </a:p>
          <a:p>
            <a:pPr lvl="0"/>
            <a:endParaRPr lang="en-US" sz="2000" dirty="0">
              <a:solidFill>
                <a:prstClr val="black"/>
              </a:solidFill>
              <a:latin typeface="Trebuchet MS" panose="020B0603020202020204" pitchFamily="34" charset="0"/>
            </a:endParaRPr>
          </a:p>
          <a:p>
            <a:pPr marL="0" lvl="0" indent="0" algn="just">
              <a:buNone/>
            </a:pPr>
            <a:endParaRPr lang="en-US" sz="2000" b="1" dirty="0" smtClean="0">
              <a:solidFill>
                <a:prstClr val="black"/>
              </a:solidFill>
              <a:latin typeface="Trebuchet MS" panose="020B0603020202020204" pitchFamily="34" charset="0"/>
            </a:endParaRPr>
          </a:p>
          <a:p>
            <a:pPr marL="0" lvl="0" indent="0" algn="just">
              <a:buNone/>
            </a:pPr>
            <a:endParaRPr lang="en-US" sz="1700" b="1" dirty="0">
              <a:solidFill>
                <a:prstClr val="black"/>
              </a:solidFill>
              <a:latin typeface="Trebuchet MS" panose="020B0603020202020204" pitchFamily="34" charset="0"/>
            </a:endParaRPr>
          </a:p>
          <a:p>
            <a:pPr marL="0" lvl="0" indent="0" algn="just">
              <a:buNone/>
            </a:pPr>
            <a:endParaRPr lang="en-US" sz="1700" dirty="0">
              <a:solidFill>
                <a:prstClr val="black"/>
              </a:solidFill>
              <a:latin typeface="Trebuchet MS" panose="020B0603020202020204" pitchFamily="34" charset="0"/>
            </a:endParaRPr>
          </a:p>
          <a:p>
            <a:pPr marL="0" lvl="0" indent="0" algn="just">
              <a:buNone/>
            </a:pPr>
            <a:endParaRPr lang="en-US" sz="1800" dirty="0">
              <a:solidFill>
                <a:prstClr val="black"/>
              </a:solidFill>
            </a:endParaRPr>
          </a:p>
        </p:txBody>
      </p:sp>
      <p:pic>
        <p:nvPicPr>
          <p:cNvPr id="4" name="Picture 3"/>
          <p:cNvPicPr>
            <a:picLocks noChangeAspect="1"/>
          </p:cNvPicPr>
          <p:nvPr/>
        </p:nvPicPr>
        <p:blipFill>
          <a:blip r:embed="rId3"/>
          <a:stretch>
            <a:fillRect/>
          </a:stretch>
        </p:blipFill>
        <p:spPr>
          <a:xfrm>
            <a:off x="381000" y="293794"/>
            <a:ext cx="2286000" cy="603080"/>
          </a:xfrm>
          <a:prstGeom prst="rect">
            <a:avLst/>
          </a:prstGeom>
        </p:spPr>
      </p:pic>
      <p:sp>
        <p:nvSpPr>
          <p:cNvPr id="7" name="Title 1"/>
          <p:cNvSpPr txBox="1">
            <a:spLocks/>
          </p:cNvSpPr>
          <p:nvPr/>
        </p:nvSpPr>
        <p:spPr bwMode="auto">
          <a:xfrm>
            <a:off x="2133600" y="153046"/>
            <a:ext cx="5426727" cy="74382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smtClean="0"/>
              <a:t/>
            </a:r>
            <a:br>
              <a:rPr lang="en-US" sz="4000" dirty="0" smtClean="0"/>
            </a:br>
            <a:endParaRPr lang="en-US" sz="4000" dirty="0"/>
          </a:p>
        </p:txBody>
      </p:sp>
      <p:pic>
        <p:nvPicPr>
          <p:cNvPr id="5" name="Picture 4"/>
          <p:cNvPicPr>
            <a:picLocks noChangeAspect="1"/>
          </p:cNvPicPr>
          <p:nvPr/>
        </p:nvPicPr>
        <p:blipFill>
          <a:blip r:embed="rId4"/>
          <a:stretch>
            <a:fillRect/>
          </a:stretch>
        </p:blipFill>
        <p:spPr>
          <a:xfrm>
            <a:off x="337961" y="5867400"/>
            <a:ext cx="8468078" cy="847417"/>
          </a:xfrm>
          <a:prstGeom prst="rect">
            <a:avLst/>
          </a:prstGeom>
        </p:spPr>
      </p:pic>
      <p:pic>
        <p:nvPicPr>
          <p:cNvPr id="9" name="Picture 8"/>
          <p:cNvPicPr>
            <a:picLocks noChangeAspect="1"/>
          </p:cNvPicPr>
          <p:nvPr/>
        </p:nvPicPr>
        <p:blipFill>
          <a:blip r:embed="rId5"/>
          <a:stretch>
            <a:fillRect/>
          </a:stretch>
        </p:blipFill>
        <p:spPr>
          <a:xfrm>
            <a:off x="5105400" y="2609818"/>
            <a:ext cx="3128963" cy="2589224"/>
          </a:xfrm>
          <a:prstGeom prst="rect">
            <a:avLst/>
          </a:prstGeom>
        </p:spPr>
      </p:pic>
      <p:pic>
        <p:nvPicPr>
          <p:cNvPr id="6" name="Picture 5"/>
          <p:cNvPicPr>
            <a:picLocks noChangeAspect="1"/>
          </p:cNvPicPr>
          <p:nvPr/>
        </p:nvPicPr>
        <p:blipFill>
          <a:blip r:embed="rId6"/>
          <a:stretch>
            <a:fillRect/>
          </a:stretch>
        </p:blipFill>
        <p:spPr>
          <a:xfrm>
            <a:off x="2819400" y="249388"/>
            <a:ext cx="4194412" cy="743776"/>
          </a:xfrm>
          <a:prstGeom prst="rect">
            <a:avLst/>
          </a:prstGeom>
        </p:spPr>
      </p:pic>
    </p:spTree>
    <p:extLst>
      <p:ext uri="{BB962C8B-B14F-4D97-AF65-F5344CB8AC3E}">
        <p14:creationId xmlns:p14="http://schemas.microsoft.com/office/powerpoint/2010/main" val="14888881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76200" y="1876244"/>
            <a:ext cx="4696691" cy="2924355"/>
          </a:xfrm>
          <a:prstGeom prst="rect">
            <a:avLst/>
          </a:prstGeom>
        </p:spPr>
      </p:pic>
      <p:pic>
        <p:nvPicPr>
          <p:cNvPr id="5" name="Picture 4"/>
          <p:cNvPicPr>
            <a:picLocks noChangeAspect="1"/>
          </p:cNvPicPr>
          <p:nvPr/>
        </p:nvPicPr>
        <p:blipFill>
          <a:blip r:embed="rId3"/>
          <a:stretch>
            <a:fillRect/>
          </a:stretch>
        </p:blipFill>
        <p:spPr>
          <a:xfrm>
            <a:off x="4772891" y="1813490"/>
            <a:ext cx="4302009" cy="2971800"/>
          </a:xfrm>
          <a:prstGeom prst="rect">
            <a:avLst/>
          </a:prstGeom>
        </p:spPr>
      </p:pic>
      <p:pic>
        <p:nvPicPr>
          <p:cNvPr id="3" name="Picture 2"/>
          <p:cNvPicPr>
            <a:picLocks noChangeAspect="1"/>
          </p:cNvPicPr>
          <p:nvPr/>
        </p:nvPicPr>
        <p:blipFill>
          <a:blip r:embed="rId4"/>
          <a:stretch>
            <a:fillRect/>
          </a:stretch>
        </p:blipFill>
        <p:spPr>
          <a:xfrm>
            <a:off x="447675" y="304800"/>
            <a:ext cx="2371725" cy="629923"/>
          </a:xfrm>
          <a:prstGeom prst="rect">
            <a:avLst/>
          </a:prstGeom>
        </p:spPr>
      </p:pic>
      <p:pic>
        <p:nvPicPr>
          <p:cNvPr id="2" name="Picture 1"/>
          <p:cNvPicPr>
            <a:picLocks noChangeAspect="1"/>
          </p:cNvPicPr>
          <p:nvPr/>
        </p:nvPicPr>
        <p:blipFill>
          <a:blip r:embed="rId5"/>
          <a:stretch>
            <a:fillRect/>
          </a:stretch>
        </p:blipFill>
        <p:spPr>
          <a:xfrm>
            <a:off x="304800" y="5867400"/>
            <a:ext cx="8474174" cy="847417"/>
          </a:xfrm>
          <a:prstGeom prst="rect">
            <a:avLst/>
          </a:prstGeom>
        </p:spPr>
      </p:pic>
    </p:spTree>
    <p:extLst>
      <p:ext uri="{BB962C8B-B14F-4D97-AF65-F5344CB8AC3E}">
        <p14:creationId xmlns:p14="http://schemas.microsoft.com/office/powerpoint/2010/main" val="25241493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pPr>
              <a:defRPr/>
            </a:pPr>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defRPr/>
            </a:pPr>
            <a:endParaRPr lang="ro-RO">
              <a:solidFill>
                <a:srgbClr val="000000"/>
              </a:solidFill>
            </a:endParaRPr>
          </a:p>
        </p:txBody>
      </p:sp>
      <p:sp>
        <p:nvSpPr>
          <p:cNvPr id="9" name="Rectangle 8"/>
          <p:cNvSpPr/>
          <p:nvPr/>
        </p:nvSpPr>
        <p:spPr>
          <a:xfrm>
            <a:off x="155448" y="1271560"/>
            <a:ext cx="8839200" cy="4296561"/>
          </a:xfrm>
          <a:prstGeom prst="rect">
            <a:avLst/>
          </a:prstGeom>
        </p:spPr>
        <p:txBody>
          <a:bodyPr wrap="square">
            <a:spAutoFit/>
          </a:bodyPr>
          <a:lstStyle/>
          <a:p>
            <a:pPr algn="ctr">
              <a:defRPr/>
            </a:pP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defRPr/>
            </a:pPr>
            <a:endParaRPr lang="en-US" sz="1400" b="1" dirty="0" smtClean="0">
              <a:solidFill>
                <a:srgbClr val="002060"/>
              </a:solidFill>
              <a:effectLst>
                <a:outerShdw blurRad="38100" dist="38100" dir="2700000" algn="tl">
                  <a:srgbClr val="000000">
                    <a:alpha val="43137"/>
                  </a:srgbClr>
                </a:outerShdw>
              </a:effectLst>
              <a:latin typeface="Trebuchet MS" pitchFamily="34" charset="0"/>
            </a:endParaRPr>
          </a:p>
          <a:p>
            <a:pPr marL="457200" indent="-457200" algn="just">
              <a:lnSpc>
                <a:spcPct val="90000"/>
              </a:lnSpc>
              <a:buFont typeface="+mj-lt"/>
              <a:buAutoNum type="arabicPeriod"/>
              <a:defRPr/>
            </a:pPr>
            <a:r>
              <a:rPr lang="en-US" sz="2000" dirty="0">
                <a:solidFill>
                  <a:prstClr val="black"/>
                </a:solidFill>
                <a:effectLst>
                  <a:outerShdw blurRad="38100" dist="38100" dir="2700000" algn="tl">
                    <a:srgbClr val="C0C0C0"/>
                  </a:outerShdw>
                </a:effectLst>
                <a:latin typeface="+mn-lt"/>
              </a:rPr>
              <a:t>Start looking at your indicators, including their </a:t>
            </a:r>
            <a:r>
              <a:rPr lang="en-US" sz="2000" dirty="0" smtClean="0">
                <a:solidFill>
                  <a:prstClr val="black"/>
                </a:solidFill>
                <a:effectLst>
                  <a:outerShdw blurRad="38100" dist="38100" dir="2700000" algn="tl">
                    <a:srgbClr val="C0C0C0"/>
                  </a:outerShdw>
                </a:effectLst>
                <a:latin typeface="+mn-lt"/>
              </a:rPr>
              <a:t>deadlines; as early as possible in the implementation period;</a:t>
            </a:r>
          </a:p>
          <a:p>
            <a:pPr marL="457200" indent="-457200" algn="just">
              <a:lnSpc>
                <a:spcPct val="90000"/>
              </a:lnSpc>
              <a:buFont typeface="+mj-lt"/>
              <a:buAutoNum type="arabicPeriod"/>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a:defRPr/>
            </a:pPr>
            <a:r>
              <a:rPr lang="en-US" sz="2000" dirty="0" smtClean="0">
                <a:solidFill>
                  <a:prstClr val="black"/>
                </a:solidFill>
                <a:effectLst>
                  <a:outerShdw blurRad="38100" dist="38100" dir="2700000" algn="tl">
                    <a:srgbClr val="C0C0C0"/>
                  </a:outerShdw>
                </a:effectLst>
                <a:latin typeface="+mn-lt"/>
              </a:rPr>
              <a:t>Consider the monitoring sources that you will collect during the implementation in order to prove the achievement of the indicators at the final report;</a:t>
            </a:r>
          </a:p>
          <a:p>
            <a:pPr marL="457200" indent="-457200" algn="just">
              <a:lnSpc>
                <a:spcPct val="90000"/>
              </a:lnSpc>
              <a:buFont typeface="+mj-lt"/>
              <a:buAutoNum type="arabicPeriod"/>
              <a:defRPr/>
            </a:pPr>
            <a:endParaRPr lang="en-US" sz="800" dirty="0" smtClean="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a:defRPr/>
            </a:pPr>
            <a:r>
              <a:rPr lang="en-US" sz="2000" dirty="0" smtClean="0">
                <a:solidFill>
                  <a:prstClr val="black"/>
                </a:solidFill>
                <a:effectLst>
                  <a:outerShdw blurRad="38100" dist="38100" dir="2700000" algn="tl">
                    <a:srgbClr val="C0C0C0"/>
                  </a:outerShdw>
                </a:effectLst>
                <a:latin typeface="+mn-lt"/>
              </a:rPr>
              <a:t>Discuss with the JS the indicators and the monitoring sources for your project, for example during the on the spot visits performed by the JS</a:t>
            </a:r>
            <a:endParaRPr lang="en-US" sz="2000" dirty="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a:defRPr/>
            </a:pPr>
            <a:endParaRPr lang="en-US" sz="800" dirty="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a:defRPr/>
            </a:pPr>
            <a:r>
              <a:rPr lang="en-US" sz="2000" dirty="0" smtClean="0">
                <a:solidFill>
                  <a:prstClr val="black"/>
                </a:solidFill>
                <a:effectLst>
                  <a:outerShdw blurRad="38100" dist="38100" dir="2700000" algn="tl">
                    <a:srgbClr val="C0C0C0"/>
                  </a:outerShdw>
                </a:effectLst>
                <a:latin typeface="+mn-lt"/>
              </a:rPr>
              <a:t>Always </a:t>
            </a:r>
            <a:r>
              <a:rPr lang="en-US" sz="2000" dirty="0">
                <a:solidFill>
                  <a:prstClr val="black"/>
                </a:solidFill>
                <a:effectLst>
                  <a:outerShdw blurRad="38100" dist="38100" dir="2700000" algn="tl">
                    <a:srgbClr val="C0C0C0"/>
                  </a:outerShdw>
                </a:effectLst>
                <a:latin typeface="+mn-lt"/>
              </a:rPr>
              <a:t>remember the </a:t>
            </a:r>
            <a:r>
              <a:rPr lang="en-US" sz="2000" dirty="0" smtClean="0">
                <a:solidFill>
                  <a:prstClr val="black"/>
                </a:solidFill>
                <a:effectLst>
                  <a:outerShdw blurRad="38100" dist="38100" dir="2700000" algn="tl">
                    <a:srgbClr val="C0C0C0"/>
                  </a:outerShdw>
                </a:effectLst>
                <a:latin typeface="+mn-lt"/>
              </a:rPr>
              <a:t>baseline;</a:t>
            </a:r>
            <a:endParaRPr lang="en-US" sz="2000" dirty="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a:defRPr/>
            </a:pPr>
            <a:endParaRPr lang="en-US" sz="800" dirty="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a:defRPr/>
            </a:pPr>
            <a:r>
              <a:rPr lang="en-US" sz="2000" dirty="0">
                <a:solidFill>
                  <a:prstClr val="black"/>
                </a:solidFill>
                <a:effectLst>
                  <a:outerShdw blurRad="38100" dist="38100" dir="2700000" algn="tl">
                    <a:srgbClr val="C0C0C0"/>
                  </a:outerShdw>
                </a:effectLst>
                <a:latin typeface="+mn-lt"/>
              </a:rPr>
              <a:t>Use reliable </a:t>
            </a:r>
            <a:r>
              <a:rPr lang="en-US" sz="2000" dirty="0" smtClean="0">
                <a:solidFill>
                  <a:prstClr val="black"/>
                </a:solidFill>
                <a:effectLst>
                  <a:outerShdw blurRad="38100" dist="38100" dir="2700000" algn="tl">
                    <a:srgbClr val="C0C0C0"/>
                  </a:outerShdw>
                </a:effectLst>
                <a:latin typeface="+mn-lt"/>
              </a:rPr>
              <a:t>data;</a:t>
            </a:r>
            <a:endParaRPr lang="en-US" sz="2000" dirty="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a:defRPr/>
            </a:pPr>
            <a:endParaRPr lang="en-US" sz="800" dirty="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a:defRPr/>
            </a:pPr>
            <a:r>
              <a:rPr lang="en-US" sz="2000" dirty="0">
                <a:solidFill>
                  <a:prstClr val="black"/>
                </a:solidFill>
                <a:effectLst>
                  <a:outerShdw blurRad="38100" dist="38100" dir="2700000" algn="tl">
                    <a:srgbClr val="C0C0C0"/>
                  </a:outerShdw>
                </a:effectLst>
                <a:latin typeface="+mn-lt"/>
              </a:rPr>
              <a:t>Underline YOUR project </a:t>
            </a:r>
            <a:r>
              <a:rPr lang="en-US" sz="2000" dirty="0" smtClean="0">
                <a:solidFill>
                  <a:prstClr val="black"/>
                </a:solidFill>
                <a:effectLst>
                  <a:outerShdw blurRad="38100" dist="38100" dir="2700000" algn="tl">
                    <a:srgbClr val="C0C0C0"/>
                  </a:outerShdw>
                </a:effectLst>
                <a:latin typeface="+mn-lt"/>
              </a:rPr>
              <a:t>contribution;</a:t>
            </a:r>
            <a:endParaRPr lang="en-US" sz="2000" dirty="0">
              <a:solidFill>
                <a:prstClr val="black"/>
              </a:solidFill>
              <a:effectLst>
                <a:outerShdw blurRad="38100" dist="38100" dir="2700000" algn="tl">
                  <a:srgbClr val="C0C0C0"/>
                </a:outerShdw>
              </a:effectLst>
              <a:latin typeface="+mn-lt"/>
            </a:endParaRPr>
          </a:p>
          <a:p>
            <a:pPr marL="457200" indent="-457200" algn="just">
              <a:lnSpc>
                <a:spcPct val="90000"/>
              </a:lnSpc>
              <a:buFont typeface="+mj-lt"/>
              <a:buAutoNum type="arabicPeriod"/>
              <a:defRPr/>
            </a:pPr>
            <a:endParaRPr lang="en-US" sz="800" dirty="0">
              <a:solidFill>
                <a:prstClr val="black"/>
              </a:solidFill>
              <a:effectLst>
                <a:outerShdw blurRad="38100" dist="38100" dir="2700000" algn="tl">
                  <a:srgbClr val="C0C0C0"/>
                </a:outerShdw>
              </a:effectLst>
              <a:latin typeface="+mn-l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defRPr/>
            </a:pPr>
            <a:endParaRPr lang="en-US">
              <a:solidFill>
                <a:prstClr val="black"/>
              </a:solidFill>
            </a:endParaRPr>
          </a:p>
        </p:txBody>
      </p:sp>
      <p:pic>
        <p:nvPicPr>
          <p:cNvPr id="3" name="Picture 2"/>
          <p:cNvPicPr>
            <a:picLocks noChangeAspect="1"/>
          </p:cNvPicPr>
          <p:nvPr/>
        </p:nvPicPr>
        <p:blipFill>
          <a:blip r:embed="rId3"/>
          <a:stretch>
            <a:fillRect/>
          </a:stretch>
        </p:blipFill>
        <p:spPr>
          <a:xfrm>
            <a:off x="8078398" y="5893145"/>
            <a:ext cx="774963" cy="754018"/>
          </a:xfrm>
          <a:prstGeom prst="rect">
            <a:avLst/>
          </a:prstGeom>
        </p:spPr>
      </p:pic>
      <p:pic>
        <p:nvPicPr>
          <p:cNvPr id="5" name="Picture 4"/>
          <p:cNvPicPr>
            <a:picLocks noChangeAspect="1"/>
          </p:cNvPicPr>
          <p:nvPr/>
        </p:nvPicPr>
        <p:blipFill>
          <a:blip r:embed="rId4"/>
          <a:stretch>
            <a:fillRect/>
          </a:stretch>
        </p:blipFill>
        <p:spPr>
          <a:xfrm>
            <a:off x="381000" y="6035451"/>
            <a:ext cx="1448303" cy="705583"/>
          </a:xfrm>
          <a:prstGeom prst="rect">
            <a:avLst/>
          </a:prstGeom>
        </p:spPr>
      </p:pic>
      <p:pic>
        <p:nvPicPr>
          <p:cNvPr id="7" name="Picture 6"/>
          <p:cNvPicPr>
            <a:picLocks noChangeAspect="1"/>
          </p:cNvPicPr>
          <p:nvPr/>
        </p:nvPicPr>
        <p:blipFill>
          <a:blip r:embed="rId5"/>
          <a:stretch>
            <a:fillRect/>
          </a:stretch>
        </p:blipFill>
        <p:spPr>
          <a:xfrm>
            <a:off x="457200" y="393134"/>
            <a:ext cx="2286000" cy="607155"/>
          </a:xfrm>
          <a:prstGeom prst="rect">
            <a:avLst/>
          </a:prstGeom>
        </p:spPr>
      </p:pic>
      <p:sp>
        <p:nvSpPr>
          <p:cNvPr id="11" name="Title 1"/>
          <p:cNvSpPr>
            <a:spLocks noGrp="1"/>
          </p:cNvSpPr>
          <p:nvPr>
            <p:ph type="title"/>
          </p:nvPr>
        </p:nvSpPr>
        <p:spPr>
          <a:xfrm>
            <a:off x="1975175" y="72370"/>
            <a:ext cx="5486400" cy="743828"/>
          </a:xfrm>
        </p:spPr>
        <p:txBody>
          <a:bodyPr/>
          <a:lstStyle/>
          <a:p>
            <a:pPr lvl="0"/>
            <a:r>
              <a:rPr lang="ro-RO" dirty="0" smtClean="0"/>
              <a:t/>
            </a:r>
            <a:br>
              <a:rPr lang="ro-RO" dirty="0" smtClean="0"/>
            </a:br>
            <a:r>
              <a:rPr lang="ro-RO" dirty="0" smtClean="0"/>
              <a:t/>
            </a:r>
            <a:br>
              <a:rPr lang="ro-RO" dirty="0" smtClean="0"/>
            </a:br>
            <a: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en-US" sz="32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4000" dirty="0"/>
              <a:t/>
            </a:r>
            <a:br>
              <a:rPr lang="en-US" sz="4000" dirty="0"/>
            </a:br>
            <a:endParaRPr lang="en-US" sz="4000" dirty="0"/>
          </a:p>
        </p:txBody>
      </p:sp>
      <p:pic>
        <p:nvPicPr>
          <p:cNvPr id="6" name="Picture 5"/>
          <p:cNvPicPr>
            <a:picLocks noChangeAspect="1"/>
          </p:cNvPicPr>
          <p:nvPr/>
        </p:nvPicPr>
        <p:blipFill>
          <a:blip r:embed="rId6"/>
          <a:stretch>
            <a:fillRect/>
          </a:stretch>
        </p:blipFill>
        <p:spPr>
          <a:xfrm>
            <a:off x="3657600" y="81514"/>
            <a:ext cx="1752600" cy="1752600"/>
          </a:xfrm>
          <a:prstGeom prst="rect">
            <a:avLst/>
          </a:prstGeom>
        </p:spPr>
      </p:pic>
    </p:spTree>
    <p:extLst>
      <p:ext uri="{BB962C8B-B14F-4D97-AF65-F5344CB8AC3E}">
        <p14:creationId xmlns:p14="http://schemas.microsoft.com/office/powerpoint/2010/main" val="1122930073"/>
      </p:ext>
    </p:extLst>
  </p:cSld>
  <p:clrMapOvr>
    <a:masterClrMapping/>
  </p:clrMapOvr>
  <p:transition advClick="0">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endParaRPr lang="en-US" sz="3200" b="1" dirty="0">
              <a:solidFill>
                <a:srgbClr val="002060"/>
              </a:solidFill>
              <a:effectLst>
                <a:outerShdw blurRad="38100" dist="38100" dir="2700000" algn="tl">
                  <a:srgbClr val="000000">
                    <a:alpha val="43137"/>
                  </a:srgbClr>
                </a:outerShdw>
              </a:effectLst>
              <a:latin typeface="Trebuchet MS" pitchFamily="34" charset="0"/>
              <a:cs typeface="Arial" charset="0"/>
            </a:endParaRPr>
          </a:p>
        </p:txBody>
      </p:sp>
      <p:sp>
        <p:nvSpPr>
          <p:cNvPr id="3" name="Content Placeholder 2"/>
          <p:cNvSpPr>
            <a:spLocks noGrp="1"/>
          </p:cNvSpPr>
          <p:nvPr>
            <p:ph idx="1"/>
          </p:nvPr>
        </p:nvSpPr>
        <p:spPr>
          <a:xfrm>
            <a:off x="228600" y="1619534"/>
            <a:ext cx="8458200" cy="3232466"/>
          </a:xfrm>
        </p:spPr>
        <p:txBody>
          <a:bodyPr/>
          <a:lstStyle/>
          <a:p>
            <a:pPr>
              <a:buFont typeface="Wingdings" panose="05000000000000000000" pitchFamily="2" charset="2"/>
              <a:buChar char="ü"/>
            </a:pPr>
            <a:endParaRPr lang="en-US" sz="2400" dirty="0" smtClean="0">
              <a:latin typeface="Trebuchet MS" panose="020B0603020202020204" pitchFamily="34" charset="0"/>
            </a:endParaRPr>
          </a:p>
          <a:p>
            <a:pPr algn="just">
              <a:buFont typeface="Wingdings" panose="05000000000000000000" pitchFamily="2" charset="2"/>
              <a:buChar char="ü"/>
            </a:pPr>
            <a:r>
              <a:rPr lang="en-US" sz="2000" dirty="0" smtClean="0"/>
              <a:t>Project is not ended, just the implementation period!</a:t>
            </a:r>
          </a:p>
          <a:p>
            <a:pPr algn="just">
              <a:buFont typeface="Wingdings" panose="05000000000000000000" pitchFamily="2" charset="2"/>
              <a:buChar char="ü"/>
            </a:pPr>
            <a:endParaRPr lang="en-US" sz="2000" dirty="0" smtClean="0"/>
          </a:p>
          <a:p>
            <a:pPr algn="just">
              <a:buFont typeface="Wingdings" panose="05000000000000000000" pitchFamily="2" charset="2"/>
              <a:buChar char="ü"/>
            </a:pPr>
            <a:r>
              <a:rPr lang="en-US" sz="2000" dirty="0" smtClean="0"/>
              <a:t>5 years sustainability (</a:t>
            </a:r>
            <a:r>
              <a:rPr lang="en-US" sz="2000" i="1" dirty="0" smtClean="0"/>
              <a:t>art. 7, Managing Authority, paragraph </a:t>
            </a:r>
            <a:r>
              <a:rPr lang="en-US" sz="2000" i="1" dirty="0"/>
              <a:t>7 </a:t>
            </a:r>
            <a:r>
              <a:rPr lang="en-US" sz="2000" i="1" dirty="0" smtClean="0"/>
              <a:t>–”MA </a:t>
            </a:r>
            <a:r>
              <a:rPr lang="en-US" sz="2000" i="1" dirty="0"/>
              <a:t>is entitled to verify the sustainability of the project for a period of 5 years after the final </a:t>
            </a:r>
            <a:r>
              <a:rPr lang="en-US" sz="2000" i="1" dirty="0" smtClean="0"/>
              <a:t>payment</a:t>
            </a:r>
            <a:r>
              <a:rPr lang="en-US" sz="2000" dirty="0" smtClean="0"/>
              <a:t>”). </a:t>
            </a:r>
          </a:p>
          <a:p>
            <a:pPr marL="0" indent="0">
              <a:buNone/>
            </a:pPr>
            <a:endParaRPr lang="en-US" sz="2400" dirty="0" smtClean="0">
              <a:latin typeface="Trebuchet MS" panose="020B0603020202020204" pitchFamily="34" charset="0"/>
            </a:endParaRPr>
          </a:p>
          <a:p>
            <a:pPr marL="0" indent="0">
              <a:buNone/>
            </a:pPr>
            <a:endParaRPr lang="en-US" sz="2400" dirty="0" smtClean="0">
              <a:latin typeface="Trebuchet MS" panose="020B0603020202020204" pitchFamily="34" charset="0"/>
            </a:endParaRPr>
          </a:p>
          <a:p>
            <a:pPr marL="0" indent="0">
              <a:buNone/>
            </a:pPr>
            <a:endParaRPr lang="en-US" sz="2400" dirty="0">
              <a:latin typeface="Trebuchet MS" panose="020B0603020202020204" pitchFamily="34" charset="0"/>
            </a:endParaRPr>
          </a:p>
          <a:p>
            <a:pPr marL="0" indent="0">
              <a:buNone/>
            </a:pPr>
            <a:endParaRPr lang="en-US" sz="2400" dirty="0" smtClean="0">
              <a:latin typeface="Trebuchet MS" panose="020B0603020202020204" pitchFamily="34" charset="0"/>
            </a:endParaRPr>
          </a:p>
          <a:p>
            <a:pPr marL="0" indent="0">
              <a:buNone/>
            </a:pPr>
            <a:endParaRPr lang="en-US" sz="2400" dirty="0">
              <a:latin typeface="Trebuchet MS" panose="020B0603020202020204" pitchFamily="34" charset="0"/>
            </a:endParaRPr>
          </a:p>
          <a:p>
            <a:pPr marL="0" indent="0">
              <a:buNone/>
            </a:pPr>
            <a:endParaRPr lang="en-US" sz="2400" dirty="0" smtClean="0">
              <a:latin typeface="Trebuchet MS" panose="020B0603020202020204" pitchFamily="34" charset="0"/>
            </a:endParaRPr>
          </a:p>
          <a:p>
            <a:pPr marL="0" indent="0">
              <a:buNone/>
            </a:pPr>
            <a:endParaRPr lang="en-US" sz="2400" dirty="0">
              <a:latin typeface="Trebuchet MS" panose="020B0603020202020204" pitchFamily="34" charset="0"/>
            </a:endParaRPr>
          </a:p>
          <a:p>
            <a:pPr marL="0" indent="0">
              <a:buNone/>
            </a:pPr>
            <a:endParaRPr lang="en-US" sz="2400" dirty="0" smtClean="0">
              <a:latin typeface="Trebuchet MS" panose="020B0603020202020204" pitchFamily="34" charset="0"/>
            </a:endParaRPr>
          </a:p>
          <a:p>
            <a:pPr marL="0" indent="0">
              <a:buNone/>
            </a:pPr>
            <a:endParaRPr lang="en-US" sz="2400" dirty="0">
              <a:latin typeface="Trebuchet MS" panose="020B0603020202020204" pitchFamily="34" charset="0"/>
            </a:endParaRPr>
          </a:p>
          <a:p>
            <a:pPr marL="0" indent="0">
              <a:buNone/>
            </a:pPr>
            <a:endParaRPr lang="en-US" sz="2400" dirty="0">
              <a:latin typeface="Trebuchet MS" panose="020B0603020202020204" pitchFamily="34" charset="0"/>
            </a:endParaRPr>
          </a:p>
        </p:txBody>
      </p:sp>
      <p:sp>
        <p:nvSpPr>
          <p:cNvPr id="7" name="Content Placeholder 2"/>
          <p:cNvSpPr txBox="1">
            <a:spLocks/>
          </p:cNvSpPr>
          <p:nvPr/>
        </p:nvSpPr>
        <p:spPr bwMode="auto">
          <a:xfrm>
            <a:off x="1066800" y="4852000"/>
            <a:ext cx="6816930" cy="89031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ü"/>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a:latin typeface="Trebuchet MS" panose="020B0603020202020204" pitchFamily="34" charset="0"/>
            </a:endParaRPr>
          </a:p>
        </p:txBody>
      </p:sp>
      <p:pic>
        <p:nvPicPr>
          <p:cNvPr id="8" name="Picture 7"/>
          <p:cNvPicPr>
            <a:picLocks noChangeAspect="1"/>
          </p:cNvPicPr>
          <p:nvPr/>
        </p:nvPicPr>
        <p:blipFill>
          <a:blip r:embed="rId2"/>
          <a:stretch>
            <a:fillRect/>
          </a:stretch>
        </p:blipFill>
        <p:spPr>
          <a:xfrm>
            <a:off x="337961" y="5867400"/>
            <a:ext cx="8468078" cy="847417"/>
          </a:xfrm>
          <a:prstGeom prst="rect">
            <a:avLst/>
          </a:prstGeom>
        </p:spPr>
      </p:pic>
      <p:pic>
        <p:nvPicPr>
          <p:cNvPr id="9" name="Picture 8"/>
          <p:cNvPicPr>
            <a:picLocks noChangeAspect="1"/>
          </p:cNvPicPr>
          <p:nvPr/>
        </p:nvPicPr>
        <p:blipFill>
          <a:blip r:embed="rId3"/>
          <a:stretch>
            <a:fillRect/>
          </a:stretch>
        </p:blipFill>
        <p:spPr>
          <a:xfrm>
            <a:off x="457200" y="338823"/>
            <a:ext cx="2286198" cy="603556"/>
          </a:xfrm>
          <a:prstGeom prst="rect">
            <a:avLst/>
          </a:prstGeom>
        </p:spPr>
      </p:pic>
      <p:pic>
        <p:nvPicPr>
          <p:cNvPr id="4" name="Picture 3"/>
          <p:cNvPicPr>
            <a:picLocks noChangeAspect="1"/>
          </p:cNvPicPr>
          <p:nvPr/>
        </p:nvPicPr>
        <p:blipFill>
          <a:blip r:embed="rId4"/>
          <a:stretch>
            <a:fillRect/>
          </a:stretch>
        </p:blipFill>
        <p:spPr>
          <a:xfrm>
            <a:off x="2743398" y="200905"/>
            <a:ext cx="4057650" cy="1619250"/>
          </a:xfrm>
          <a:prstGeom prst="rect">
            <a:avLst/>
          </a:prstGeom>
        </p:spPr>
      </p:pic>
    </p:spTree>
    <p:extLst>
      <p:ext uri="{BB962C8B-B14F-4D97-AF65-F5344CB8AC3E}">
        <p14:creationId xmlns:p14="http://schemas.microsoft.com/office/powerpoint/2010/main" val="31554787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3200" b="1" dirty="0">
                <a:solidFill>
                  <a:srgbClr val="002060"/>
                </a:solidFill>
                <a:effectLst>
                  <a:outerShdw blurRad="38100" dist="38100" dir="2700000" algn="tl">
                    <a:srgbClr val="000000">
                      <a:alpha val="43137"/>
                    </a:srgbClr>
                  </a:outerShdw>
                </a:effectLst>
                <a:latin typeface="Trebuchet MS" pitchFamily="34" charset="0"/>
                <a:cs typeface="Arial" charset="0"/>
              </a:rPr>
              <a:t>Reading is cool</a:t>
            </a:r>
          </a:p>
        </p:txBody>
      </p:sp>
      <p:sp>
        <p:nvSpPr>
          <p:cNvPr id="3" name="Content Placeholder 2"/>
          <p:cNvSpPr>
            <a:spLocks noGrp="1"/>
          </p:cNvSpPr>
          <p:nvPr>
            <p:ph idx="1"/>
          </p:nvPr>
        </p:nvSpPr>
        <p:spPr>
          <a:xfrm>
            <a:off x="228600" y="1619534"/>
            <a:ext cx="3048000" cy="3232466"/>
          </a:xfrm>
        </p:spPr>
        <p:txBody>
          <a:bodyPr/>
          <a:lstStyle/>
          <a:p>
            <a:pPr>
              <a:buFont typeface="Wingdings" panose="05000000000000000000" pitchFamily="2" charset="2"/>
              <a:buChar char="ü"/>
            </a:pPr>
            <a:r>
              <a:rPr lang="en-US" sz="2400" dirty="0" smtClean="0">
                <a:latin typeface="Trebuchet MS" panose="020B0603020202020204" pitchFamily="34" charset="0"/>
              </a:rPr>
              <a:t>Financing contracts</a:t>
            </a:r>
          </a:p>
          <a:p>
            <a:pPr>
              <a:buFont typeface="Wingdings" panose="05000000000000000000" pitchFamily="2" charset="2"/>
              <a:buChar char="ü"/>
            </a:pPr>
            <a:r>
              <a:rPr lang="en-US" sz="2400" dirty="0" smtClean="0">
                <a:latin typeface="Trebuchet MS" panose="020B0603020202020204" pitchFamily="34" charset="0"/>
              </a:rPr>
              <a:t>Project Implementation Manual</a:t>
            </a:r>
          </a:p>
          <a:p>
            <a:pPr>
              <a:buFont typeface="Wingdings" panose="05000000000000000000" pitchFamily="2" charset="2"/>
              <a:buChar char="ü"/>
            </a:pPr>
            <a:r>
              <a:rPr lang="en-US" sz="2400" dirty="0" err="1" smtClean="0">
                <a:latin typeface="Trebuchet MS" panose="020B0603020202020204" pitchFamily="34" charset="0"/>
              </a:rPr>
              <a:t>eMS</a:t>
            </a:r>
            <a:r>
              <a:rPr lang="en-US" sz="2400" dirty="0" smtClean="0">
                <a:latin typeface="Trebuchet MS" panose="020B0603020202020204" pitchFamily="34" charset="0"/>
              </a:rPr>
              <a:t> Manual </a:t>
            </a:r>
          </a:p>
          <a:p>
            <a:pPr marL="0" indent="0">
              <a:buNone/>
            </a:pPr>
            <a:endParaRPr lang="en-US" sz="2400" dirty="0" smtClean="0">
              <a:latin typeface="Trebuchet MS" panose="020B0603020202020204" pitchFamily="34" charset="0"/>
            </a:endParaRPr>
          </a:p>
          <a:p>
            <a:pPr marL="0" indent="0">
              <a:buNone/>
            </a:pPr>
            <a:endParaRPr lang="en-US" sz="2400" dirty="0">
              <a:latin typeface="Trebuchet MS" panose="020B0603020202020204" pitchFamily="34" charset="0"/>
            </a:endParaRPr>
          </a:p>
          <a:p>
            <a:pPr marL="0" indent="0">
              <a:buNone/>
            </a:pPr>
            <a:endParaRPr lang="en-US" sz="2400" dirty="0" smtClean="0">
              <a:latin typeface="Trebuchet MS" panose="020B0603020202020204" pitchFamily="34" charset="0"/>
            </a:endParaRPr>
          </a:p>
          <a:p>
            <a:pPr marL="0" indent="0">
              <a:buNone/>
            </a:pPr>
            <a:endParaRPr lang="en-US" sz="2400" dirty="0">
              <a:latin typeface="Trebuchet MS" panose="020B0603020202020204" pitchFamily="34" charset="0"/>
            </a:endParaRPr>
          </a:p>
          <a:p>
            <a:pPr marL="0" indent="0">
              <a:buNone/>
            </a:pPr>
            <a:endParaRPr lang="en-US" sz="2400" dirty="0" smtClean="0">
              <a:latin typeface="Trebuchet MS" panose="020B0603020202020204" pitchFamily="34" charset="0"/>
            </a:endParaRPr>
          </a:p>
          <a:p>
            <a:pPr marL="0" indent="0">
              <a:buNone/>
            </a:pPr>
            <a:endParaRPr lang="en-US" sz="2400" dirty="0">
              <a:latin typeface="Trebuchet MS" panose="020B0603020202020204" pitchFamily="34" charset="0"/>
            </a:endParaRPr>
          </a:p>
          <a:p>
            <a:pPr marL="0" indent="0">
              <a:buNone/>
            </a:pPr>
            <a:endParaRPr lang="en-US" sz="2400" dirty="0" smtClean="0">
              <a:latin typeface="Trebuchet MS" panose="020B0603020202020204" pitchFamily="34" charset="0"/>
            </a:endParaRPr>
          </a:p>
          <a:p>
            <a:pPr marL="0" indent="0">
              <a:buNone/>
            </a:pPr>
            <a:endParaRPr lang="en-US" sz="2400" dirty="0">
              <a:latin typeface="Trebuchet MS" panose="020B0603020202020204" pitchFamily="34" charset="0"/>
            </a:endParaRPr>
          </a:p>
          <a:p>
            <a:pPr marL="0" indent="0">
              <a:buNone/>
            </a:pPr>
            <a:endParaRPr lang="en-US" sz="2400" dirty="0">
              <a:latin typeface="Trebuchet MS" panose="020B060302020202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8267" y="1354278"/>
            <a:ext cx="5655733" cy="3181350"/>
          </a:xfrm>
          <a:prstGeom prst="rect">
            <a:avLst/>
          </a:prstGeom>
        </p:spPr>
      </p:pic>
      <p:sp>
        <p:nvSpPr>
          <p:cNvPr id="7" name="Content Placeholder 2"/>
          <p:cNvSpPr txBox="1">
            <a:spLocks/>
          </p:cNvSpPr>
          <p:nvPr/>
        </p:nvSpPr>
        <p:spPr bwMode="auto">
          <a:xfrm>
            <a:off x="1066800" y="4852000"/>
            <a:ext cx="6816930" cy="89031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smtClean="0">
                <a:latin typeface="Trebuchet MS" panose="020B0603020202020204" pitchFamily="34" charset="0"/>
              </a:rPr>
              <a:t>All on our </a:t>
            </a:r>
            <a:r>
              <a:rPr lang="en-US" sz="2400" dirty="0" err="1" smtClean="0">
                <a:latin typeface="Trebuchet MS" panose="020B0603020202020204" pitchFamily="34" charset="0"/>
              </a:rPr>
              <a:t>webiste</a:t>
            </a:r>
            <a:r>
              <a:rPr lang="en-US" sz="2400" dirty="0" smtClean="0">
                <a:latin typeface="Trebuchet MS" panose="020B0603020202020204" pitchFamily="34" charset="0"/>
              </a:rPr>
              <a:t>: </a:t>
            </a:r>
            <a:r>
              <a:rPr lang="en-US" sz="2400" dirty="0" smtClean="0">
                <a:latin typeface="Trebuchet MS" panose="020B0603020202020204" pitchFamily="34" charset="0"/>
                <a:hlinkClick r:id="rId3"/>
              </a:rPr>
              <a:t>www.interregrobg.eu</a:t>
            </a:r>
            <a:endParaRPr lang="en-US" sz="2400" dirty="0" smtClean="0">
              <a:latin typeface="Trebuchet MS" panose="020B0603020202020204" pitchFamily="34" charset="0"/>
            </a:endParaRPr>
          </a:p>
          <a:p>
            <a:pPr>
              <a:buFont typeface="Wingdings" panose="05000000000000000000" pitchFamily="2" charset="2"/>
              <a:buChar char="ü"/>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smtClean="0">
              <a:latin typeface="Trebuchet MS" panose="020B0603020202020204" pitchFamily="34" charset="0"/>
            </a:endParaRPr>
          </a:p>
          <a:p>
            <a:pPr marL="0" indent="0">
              <a:buFont typeface="Arial" charset="0"/>
              <a:buNone/>
            </a:pPr>
            <a:endParaRPr lang="en-US" sz="2400" dirty="0">
              <a:latin typeface="Trebuchet MS" panose="020B0603020202020204" pitchFamily="34" charset="0"/>
            </a:endParaRPr>
          </a:p>
        </p:txBody>
      </p:sp>
      <p:pic>
        <p:nvPicPr>
          <p:cNvPr id="8" name="Picture 7"/>
          <p:cNvPicPr>
            <a:picLocks noChangeAspect="1"/>
          </p:cNvPicPr>
          <p:nvPr/>
        </p:nvPicPr>
        <p:blipFill>
          <a:blip r:embed="rId4"/>
          <a:stretch>
            <a:fillRect/>
          </a:stretch>
        </p:blipFill>
        <p:spPr>
          <a:xfrm>
            <a:off x="337961" y="5867400"/>
            <a:ext cx="8468078" cy="847417"/>
          </a:xfrm>
          <a:prstGeom prst="rect">
            <a:avLst/>
          </a:prstGeom>
        </p:spPr>
      </p:pic>
      <p:pic>
        <p:nvPicPr>
          <p:cNvPr id="9" name="Picture 8"/>
          <p:cNvPicPr>
            <a:picLocks noChangeAspect="1"/>
          </p:cNvPicPr>
          <p:nvPr/>
        </p:nvPicPr>
        <p:blipFill>
          <a:blip r:embed="rId5"/>
          <a:stretch>
            <a:fillRect/>
          </a:stretch>
        </p:blipFill>
        <p:spPr>
          <a:xfrm>
            <a:off x="457200" y="338823"/>
            <a:ext cx="2286198" cy="603556"/>
          </a:xfrm>
          <a:prstGeom prst="rect">
            <a:avLst/>
          </a:prstGeom>
        </p:spPr>
      </p:pic>
    </p:spTree>
    <p:extLst>
      <p:ext uri="{BB962C8B-B14F-4D97-AF65-F5344CB8AC3E}">
        <p14:creationId xmlns:p14="http://schemas.microsoft.com/office/powerpoint/2010/main" val="4229713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105" y="2024618"/>
            <a:ext cx="4793876" cy="17526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5000" y="2689790"/>
            <a:ext cx="2957752" cy="3087893"/>
          </a:xfrm>
          <a:prstGeom prst="rect">
            <a:avLst/>
          </a:prstGeom>
        </p:spPr>
      </p:pic>
      <p:sp>
        <p:nvSpPr>
          <p:cNvPr id="4" name="Content Placeholder 3"/>
          <p:cNvSpPr txBox="1">
            <a:spLocks/>
          </p:cNvSpPr>
          <p:nvPr/>
        </p:nvSpPr>
        <p:spPr>
          <a:xfrm>
            <a:off x="232455" y="991676"/>
            <a:ext cx="8604576" cy="762000"/>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Font typeface="Arial" charset="0"/>
              <a:buNone/>
            </a:pPr>
            <a:r>
              <a:rPr lang="en-US" sz="3600" b="1" dirty="0" smtClean="0">
                <a:solidFill>
                  <a:srgbClr val="002060"/>
                </a:solidFill>
                <a:effectLst>
                  <a:outerShdw blurRad="38100" dist="38100" dir="2700000" algn="tl">
                    <a:srgbClr val="000000">
                      <a:alpha val="43137"/>
                    </a:srgbClr>
                  </a:outerShdw>
                </a:effectLst>
                <a:latin typeface="Trebuchet MS" pitchFamily="34" charset="0"/>
                <a:cs typeface="Arial" charset="0"/>
              </a:rPr>
              <a:t>Why and when do we need reports?</a:t>
            </a:r>
            <a:endParaRPr lang="en-US" sz="2400" dirty="0" smtClean="0"/>
          </a:p>
          <a:p>
            <a:pPr marL="0" indent="0" algn="just">
              <a:buFont typeface="Arial" charset="0"/>
              <a:buNone/>
            </a:pPr>
            <a:endParaRPr lang="en-US" sz="2400" dirty="0"/>
          </a:p>
        </p:txBody>
      </p:sp>
      <p:sp>
        <p:nvSpPr>
          <p:cNvPr id="7" name="Content Placeholder 3"/>
          <p:cNvSpPr txBox="1">
            <a:spLocks/>
          </p:cNvSpPr>
          <p:nvPr/>
        </p:nvSpPr>
        <p:spPr>
          <a:xfrm>
            <a:off x="5410200" y="2031233"/>
            <a:ext cx="2895600" cy="762000"/>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Font typeface="Arial" charset="0"/>
              <a:buNone/>
            </a:pPr>
            <a:r>
              <a:rPr lang="en-US" sz="3600" b="1" dirty="0" smtClean="0">
                <a:solidFill>
                  <a:srgbClr val="00B050"/>
                </a:solidFill>
                <a:effectLst>
                  <a:outerShdw blurRad="38100" dist="38100" dir="2700000" algn="tl">
                    <a:srgbClr val="000000">
                      <a:alpha val="43137"/>
                    </a:srgbClr>
                  </a:outerShdw>
                </a:effectLst>
                <a:latin typeface="Trebuchet MS" pitchFamily="34" charset="0"/>
                <a:cs typeface="Arial" charset="0"/>
              </a:rPr>
              <a:t>Anytime</a:t>
            </a:r>
            <a:endParaRPr lang="en-US" sz="2400" dirty="0" smtClean="0">
              <a:solidFill>
                <a:srgbClr val="00B050"/>
              </a:solidFill>
            </a:endParaRPr>
          </a:p>
          <a:p>
            <a:pPr marL="0" indent="0" algn="just">
              <a:buFont typeface="Arial" charset="0"/>
              <a:buNone/>
            </a:pPr>
            <a:endParaRPr lang="en-US" sz="2400" dirty="0"/>
          </a:p>
        </p:txBody>
      </p:sp>
      <p:sp>
        <p:nvSpPr>
          <p:cNvPr id="8" name="Content Placeholder 3"/>
          <p:cNvSpPr txBox="1">
            <a:spLocks/>
          </p:cNvSpPr>
          <p:nvPr/>
        </p:nvSpPr>
        <p:spPr>
          <a:xfrm>
            <a:off x="953343" y="4648200"/>
            <a:ext cx="3581400" cy="762000"/>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Font typeface="Arial" charset="0"/>
              <a:buNone/>
            </a:pPr>
            <a:r>
              <a:rPr lang="en-US" sz="3600" b="1" dirty="0" smtClean="0">
                <a:solidFill>
                  <a:srgbClr val="00B050"/>
                </a:solidFill>
                <a:effectLst>
                  <a:outerShdw blurRad="38100" dist="38100" dir="2700000" algn="tl">
                    <a:srgbClr val="000000">
                      <a:alpha val="43137"/>
                    </a:srgbClr>
                  </a:outerShdw>
                </a:effectLst>
                <a:latin typeface="Trebuchet MS" pitchFamily="34" charset="0"/>
                <a:cs typeface="Arial" charset="0"/>
              </a:rPr>
              <a:t>Every 6 months</a:t>
            </a:r>
            <a:endParaRPr lang="en-US" sz="2400" dirty="0" smtClean="0">
              <a:solidFill>
                <a:srgbClr val="00B050"/>
              </a:solidFill>
            </a:endParaRPr>
          </a:p>
          <a:p>
            <a:pPr marL="0" indent="0" algn="just">
              <a:buFont typeface="Arial" charset="0"/>
              <a:buNone/>
            </a:pPr>
            <a:endParaRPr lang="en-US" sz="2400" dirty="0"/>
          </a:p>
        </p:txBody>
      </p:sp>
      <p:pic>
        <p:nvPicPr>
          <p:cNvPr id="5" name="Picture 4"/>
          <p:cNvPicPr>
            <a:picLocks noChangeAspect="1"/>
          </p:cNvPicPr>
          <p:nvPr/>
        </p:nvPicPr>
        <p:blipFill>
          <a:blip r:embed="rId5"/>
          <a:stretch>
            <a:fillRect/>
          </a:stretch>
        </p:blipFill>
        <p:spPr>
          <a:xfrm>
            <a:off x="588583" y="5965314"/>
            <a:ext cx="7867936" cy="786793"/>
          </a:xfrm>
          <a:prstGeom prst="rect">
            <a:avLst/>
          </a:prstGeom>
        </p:spPr>
      </p:pic>
    </p:spTree>
    <p:extLst>
      <p:ext uri="{BB962C8B-B14F-4D97-AF65-F5344CB8AC3E}">
        <p14:creationId xmlns:p14="http://schemas.microsoft.com/office/powerpoint/2010/main" val="3779918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sp>
        <p:nvSpPr>
          <p:cNvPr id="9" name="Rectangle 8"/>
          <p:cNvSpPr/>
          <p:nvPr/>
        </p:nvSpPr>
        <p:spPr>
          <a:xfrm>
            <a:off x="533400" y="1676400"/>
            <a:ext cx="8229600" cy="1034129"/>
          </a:xfrm>
          <a:prstGeom prst="rect">
            <a:avLst/>
          </a:prstGeom>
        </p:spPr>
        <p:txBody>
          <a:bodyPr wrap="square">
            <a:spAutoFit/>
          </a:bodyPr>
          <a:lstStyle/>
          <a:p>
            <a:pPr algn="ctr"/>
            <a:endParaRPr lang="en-US" sz="3600" b="1" dirty="0" smtClean="0">
              <a:solidFill>
                <a:srgbClr val="002060"/>
              </a:solidFill>
              <a:effectLst>
                <a:outerShdw blurRad="38100" dist="38100" dir="2700000" algn="tl">
                  <a:srgbClr val="000000">
                    <a:alpha val="43137"/>
                  </a:srgbClr>
                </a:outerShdw>
              </a:effectLst>
              <a:latin typeface="Trebuchet MS" pitchFamily="34" charset="0"/>
            </a:endParaRPr>
          </a:p>
          <a:p>
            <a:pPr algn="ctr">
              <a:lnSpc>
                <a:spcPct val="90000"/>
              </a:lnSpc>
              <a:defRPr/>
            </a:pPr>
            <a:endParaRPr lang="en-US" sz="2800" b="1" dirty="0">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p:cNvPicPr>
            <a:picLocks noChangeAspect="1"/>
          </p:cNvPicPr>
          <p:nvPr/>
        </p:nvPicPr>
        <p:blipFill>
          <a:blip r:embed="rId3"/>
          <a:stretch>
            <a:fillRect/>
          </a:stretch>
        </p:blipFill>
        <p:spPr>
          <a:xfrm>
            <a:off x="419100" y="273571"/>
            <a:ext cx="2362200" cy="627394"/>
          </a:xfrm>
          <a:prstGeom prst="rect">
            <a:avLst/>
          </a:prstGeom>
        </p:spPr>
      </p:pic>
      <p:sp>
        <p:nvSpPr>
          <p:cNvPr id="11" name="Content Placeholder 3"/>
          <p:cNvSpPr txBox="1">
            <a:spLocks/>
          </p:cNvSpPr>
          <p:nvPr/>
        </p:nvSpPr>
        <p:spPr bwMode="auto">
          <a:xfrm>
            <a:off x="533400" y="1214606"/>
            <a:ext cx="2895600" cy="4616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charset="0"/>
              <a:buNone/>
            </a:pPr>
            <a:endParaRPr lang="en-US" sz="2400" dirty="0"/>
          </a:p>
          <a:p>
            <a:pPr marL="0" indent="0" algn="just">
              <a:buFont typeface="Arial" charset="0"/>
              <a:buNone/>
            </a:pPr>
            <a:r>
              <a:rPr lang="en-US" sz="2400" b="1" dirty="0" smtClean="0">
                <a:latin typeface="Trebuchet MS" panose="020B0603020202020204" pitchFamily="34" charset="0"/>
              </a:rPr>
              <a:t>Partner report</a:t>
            </a:r>
          </a:p>
          <a:p>
            <a:pPr marL="0" indent="0" algn="just">
              <a:buFont typeface="Arial" charset="0"/>
              <a:buNone/>
            </a:pPr>
            <a:endParaRPr lang="en-US" sz="2400" b="1" dirty="0" smtClean="0">
              <a:latin typeface="Trebuchet MS" panose="020B0603020202020204" pitchFamily="34" charset="0"/>
            </a:endParaRPr>
          </a:p>
          <a:p>
            <a:pPr marL="0" indent="0" algn="just">
              <a:buFont typeface="Arial" charset="0"/>
              <a:buNone/>
            </a:pPr>
            <a:r>
              <a:rPr lang="en-US" sz="2400" dirty="0" smtClean="0">
                <a:latin typeface="Trebuchet MS" panose="020B0603020202020204" pitchFamily="34" charset="0"/>
              </a:rPr>
              <a:t>-by </a:t>
            </a:r>
            <a:r>
              <a:rPr lang="en-US" sz="2400" dirty="0" smtClean="0">
                <a:solidFill>
                  <a:srgbClr val="00B050"/>
                </a:solidFill>
                <a:latin typeface="Trebuchet MS" panose="020B0603020202020204" pitchFamily="34" charset="0"/>
              </a:rPr>
              <a:t>each partner</a:t>
            </a:r>
          </a:p>
          <a:p>
            <a:pPr marL="0" indent="0" algn="just">
              <a:buFont typeface="Arial" charset="0"/>
              <a:buNone/>
            </a:pPr>
            <a:endParaRPr lang="en-US" sz="2400" dirty="0">
              <a:solidFill>
                <a:srgbClr val="00B050"/>
              </a:solidFill>
              <a:latin typeface="Trebuchet MS" panose="020B0603020202020204" pitchFamily="34" charset="0"/>
            </a:endParaRPr>
          </a:p>
          <a:p>
            <a:pPr marL="0" indent="0" algn="just">
              <a:buFont typeface="Arial" charset="0"/>
              <a:buNone/>
            </a:pPr>
            <a:endParaRPr lang="en-US" sz="2400" dirty="0" smtClean="0">
              <a:solidFill>
                <a:srgbClr val="00B050"/>
              </a:solidFill>
              <a:latin typeface="Trebuchet MS" panose="020B0603020202020204" pitchFamily="34" charset="0"/>
            </a:endParaRPr>
          </a:p>
          <a:p>
            <a:pPr marL="0" indent="0" algn="just">
              <a:buFont typeface="Arial" charset="0"/>
              <a:buNone/>
            </a:pPr>
            <a:endParaRPr lang="en-US" sz="2400" dirty="0" smtClean="0">
              <a:latin typeface="Trebuchet MS" panose="020B0603020202020204" pitchFamily="34" charset="0"/>
            </a:endParaRPr>
          </a:p>
          <a:p>
            <a:pPr marL="0" indent="0" algn="just">
              <a:buFont typeface="Arial" charset="0"/>
              <a:buNone/>
            </a:pPr>
            <a:r>
              <a:rPr lang="en-US" sz="2400" dirty="0" smtClean="0">
                <a:latin typeface="Trebuchet MS" panose="020B0603020202020204" pitchFamily="34" charset="0"/>
              </a:rPr>
              <a:t>Min. </a:t>
            </a:r>
            <a:r>
              <a:rPr lang="en-US" sz="2400" dirty="0" smtClean="0">
                <a:solidFill>
                  <a:srgbClr val="FF0000"/>
                </a:solidFill>
                <a:latin typeface="Trebuchet MS" panose="020B0603020202020204" pitchFamily="34" charset="0"/>
              </a:rPr>
              <a:t>5.000</a:t>
            </a:r>
            <a:r>
              <a:rPr lang="en-US" sz="2400" dirty="0" smtClean="0">
                <a:latin typeface="Trebuchet MS" panose="020B0603020202020204" pitchFamily="34" charset="0"/>
              </a:rPr>
              <a:t>* euro</a:t>
            </a:r>
          </a:p>
          <a:p>
            <a:pPr marL="0" indent="0" algn="just">
              <a:buFont typeface="Arial" charset="0"/>
              <a:buNone/>
            </a:pPr>
            <a:endParaRPr lang="en-US" sz="2400" dirty="0"/>
          </a:p>
          <a:p>
            <a:pPr marL="0" indent="0" algn="just">
              <a:buFont typeface="Arial" charset="0"/>
              <a:buNone/>
            </a:pPr>
            <a:endParaRPr lang="en-US" sz="2400" dirty="0"/>
          </a:p>
        </p:txBody>
      </p:sp>
      <p:sp>
        <p:nvSpPr>
          <p:cNvPr id="16" name="Content Placeholder 3"/>
          <p:cNvSpPr txBox="1">
            <a:spLocks/>
          </p:cNvSpPr>
          <p:nvPr/>
        </p:nvSpPr>
        <p:spPr bwMode="auto">
          <a:xfrm>
            <a:off x="5181600" y="1269303"/>
            <a:ext cx="3365808" cy="45072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charset="0"/>
              <a:buNone/>
            </a:pPr>
            <a:endParaRPr lang="en-US" sz="2400" dirty="0"/>
          </a:p>
          <a:p>
            <a:pPr marL="0" indent="0" algn="just">
              <a:buFont typeface="Arial" charset="0"/>
              <a:buNone/>
            </a:pPr>
            <a:r>
              <a:rPr lang="en-US" sz="2400" b="1" dirty="0" smtClean="0">
                <a:latin typeface="Trebuchet MS" panose="020B0603020202020204" pitchFamily="34" charset="0"/>
              </a:rPr>
              <a:t>Project report</a:t>
            </a:r>
          </a:p>
          <a:p>
            <a:pPr marL="0" indent="0" algn="just">
              <a:buFont typeface="Arial" charset="0"/>
              <a:buNone/>
            </a:pPr>
            <a:endParaRPr lang="en-US" sz="2400" b="1" dirty="0" smtClean="0">
              <a:latin typeface="Trebuchet MS" panose="020B0603020202020204" pitchFamily="34" charset="0"/>
            </a:endParaRPr>
          </a:p>
          <a:p>
            <a:pPr marL="0" indent="0" algn="just">
              <a:buFont typeface="Arial" charset="0"/>
              <a:buNone/>
            </a:pPr>
            <a:r>
              <a:rPr lang="en-US" sz="2400" dirty="0" smtClean="0">
                <a:latin typeface="Trebuchet MS" panose="020B0603020202020204" pitchFamily="34" charset="0"/>
              </a:rPr>
              <a:t>-by </a:t>
            </a:r>
            <a:r>
              <a:rPr lang="en-US" sz="2400" dirty="0" smtClean="0">
                <a:solidFill>
                  <a:srgbClr val="00B050"/>
                </a:solidFill>
                <a:latin typeface="Trebuchet MS" panose="020B0603020202020204" pitchFamily="34" charset="0"/>
              </a:rPr>
              <a:t>Lead Beneficiary </a:t>
            </a:r>
          </a:p>
          <a:p>
            <a:pPr marL="0" indent="0" algn="just">
              <a:buFont typeface="Arial" charset="0"/>
              <a:buNone/>
            </a:pPr>
            <a:r>
              <a:rPr lang="en-US" sz="2400" dirty="0" smtClean="0">
                <a:latin typeface="Trebuchet MS" panose="020B0603020202020204" pitchFamily="34" charset="0"/>
              </a:rPr>
              <a:t>(aggregated for all partners)</a:t>
            </a:r>
          </a:p>
          <a:p>
            <a:pPr marL="0" indent="0" algn="just">
              <a:buFont typeface="Arial" charset="0"/>
              <a:buNone/>
            </a:pPr>
            <a:endParaRPr lang="en-US" sz="2400" dirty="0" smtClean="0">
              <a:latin typeface="Trebuchet MS" panose="020B0603020202020204" pitchFamily="34" charset="0"/>
            </a:endParaRPr>
          </a:p>
          <a:p>
            <a:pPr marL="0" indent="0" algn="just">
              <a:buFont typeface="Arial" charset="0"/>
              <a:buNone/>
            </a:pPr>
            <a:r>
              <a:rPr lang="en-US" sz="2400" dirty="0" smtClean="0">
                <a:latin typeface="Trebuchet MS" panose="020B0603020202020204" pitchFamily="34" charset="0"/>
              </a:rPr>
              <a:t>Min.</a:t>
            </a:r>
            <a:r>
              <a:rPr lang="en-US" sz="2400" dirty="0" smtClean="0">
                <a:solidFill>
                  <a:srgbClr val="FF0000"/>
                </a:solidFill>
                <a:latin typeface="Trebuchet MS" panose="020B0603020202020204" pitchFamily="34" charset="0"/>
              </a:rPr>
              <a:t> 10.000 </a:t>
            </a:r>
            <a:r>
              <a:rPr lang="en-US" sz="2400" dirty="0" smtClean="0">
                <a:latin typeface="Trebuchet MS" panose="020B0603020202020204" pitchFamily="34" charset="0"/>
              </a:rPr>
              <a:t>euro</a:t>
            </a:r>
          </a:p>
          <a:p>
            <a:pPr marL="0" indent="0" algn="just">
              <a:buFont typeface="Arial" charset="0"/>
              <a:buNone/>
            </a:pPr>
            <a:endParaRPr lang="en-US" sz="2400" dirty="0"/>
          </a:p>
          <a:p>
            <a:pPr marL="0" indent="0" algn="just">
              <a:buFont typeface="Arial" charset="0"/>
              <a:buNone/>
            </a:pPr>
            <a:endParaRPr lang="en-US" sz="2400" dirty="0"/>
          </a:p>
        </p:txBody>
      </p:sp>
      <p:pic>
        <p:nvPicPr>
          <p:cNvPr id="3" name="Picture 2"/>
          <p:cNvPicPr>
            <a:picLocks noChangeAspect="1"/>
          </p:cNvPicPr>
          <p:nvPr/>
        </p:nvPicPr>
        <p:blipFill>
          <a:blip r:embed="rId4"/>
          <a:stretch>
            <a:fillRect/>
          </a:stretch>
        </p:blipFill>
        <p:spPr>
          <a:xfrm>
            <a:off x="334913" y="5814605"/>
            <a:ext cx="8474174" cy="847417"/>
          </a:xfrm>
          <a:prstGeom prst="rect">
            <a:avLst/>
          </a:prstGeom>
        </p:spPr>
      </p:pic>
    </p:spTree>
    <p:extLst>
      <p:ext uri="{BB962C8B-B14F-4D97-AF65-F5344CB8AC3E}">
        <p14:creationId xmlns:p14="http://schemas.microsoft.com/office/powerpoint/2010/main" val="1700005245"/>
      </p:ext>
    </p:extLst>
  </p:cSld>
  <p:clrMapOvr>
    <a:masterClrMapping/>
  </p:clrMapOvr>
  <p:transition advClick="0">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392105"/>
            <a:ext cx="3879940" cy="533401"/>
          </a:xfrm>
        </p:spPr>
        <p:txBody>
          <a:bodyPr/>
          <a:lstStyle/>
          <a:p>
            <a:pPr lvl="0"/>
            <a:r>
              <a:rPr lang="ro-RO" sz="36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ro-RO" sz="36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ro-RO" sz="36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ro-RO" sz="36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en-US" sz="3600" b="1" dirty="0" smtClean="0">
                <a:solidFill>
                  <a:srgbClr val="00B050"/>
                </a:solidFill>
                <a:effectLst>
                  <a:outerShdw blurRad="38100" dist="38100" dir="2700000" algn="tl">
                    <a:srgbClr val="000000">
                      <a:alpha val="43137"/>
                    </a:srgbClr>
                  </a:outerShdw>
                </a:effectLst>
                <a:latin typeface="Trebuchet MS" pitchFamily="34" charset="0"/>
                <a:ea typeface="+mn-ea"/>
                <a:cs typeface="Arial" charset="0"/>
              </a:rPr>
              <a:t>Partner</a:t>
            </a:r>
            <a:r>
              <a:rPr lang="en-US" sz="3600" b="1" dirty="0" smtClean="0">
                <a:solidFill>
                  <a:srgbClr val="002060"/>
                </a:solidFill>
                <a:effectLst>
                  <a:outerShdw blurRad="38100" dist="38100" dir="2700000" algn="tl">
                    <a:srgbClr val="000000">
                      <a:alpha val="43137"/>
                    </a:srgbClr>
                  </a:outerShdw>
                </a:effectLst>
                <a:latin typeface="Trebuchet MS" pitchFamily="34" charset="0"/>
                <a:ea typeface="+mn-ea"/>
                <a:cs typeface="Arial" charset="0"/>
              </a:rPr>
              <a:t> </a:t>
            </a:r>
            <a:r>
              <a:rPr lang="en-US" sz="36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t>reports</a:t>
            </a:r>
            <a:r>
              <a:rPr lang="ro-RO" sz="36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t/>
            </a:r>
            <a:br>
              <a:rPr lang="ro-RO" sz="3600" b="1" dirty="0">
                <a:solidFill>
                  <a:srgbClr val="002060"/>
                </a:solidFill>
                <a:effectLst>
                  <a:outerShdw blurRad="38100" dist="38100" dir="2700000" algn="tl">
                    <a:srgbClr val="000000">
                      <a:alpha val="43137"/>
                    </a:srgbClr>
                  </a:outerShdw>
                </a:effectLst>
                <a:latin typeface="Trebuchet MS" pitchFamily="34" charset="0"/>
                <a:ea typeface="+mn-ea"/>
                <a:cs typeface="Arial" charset="0"/>
              </a:rPr>
            </a:br>
            <a:r>
              <a:rPr lang="ro-RO" dirty="0" smtClean="0"/>
              <a:t/>
            </a:r>
            <a:br>
              <a:rPr lang="ro-RO" dirty="0" smtClean="0"/>
            </a:br>
            <a:endParaRPr lang="en-US" dirty="0"/>
          </a:p>
        </p:txBody>
      </p:sp>
      <p:pic>
        <p:nvPicPr>
          <p:cNvPr id="4" name="Picture 3"/>
          <p:cNvPicPr>
            <a:picLocks noChangeAspect="1"/>
          </p:cNvPicPr>
          <p:nvPr/>
        </p:nvPicPr>
        <p:blipFill>
          <a:blip r:embed="rId3"/>
          <a:stretch>
            <a:fillRect/>
          </a:stretch>
        </p:blipFill>
        <p:spPr>
          <a:xfrm>
            <a:off x="457200" y="332900"/>
            <a:ext cx="2209800" cy="586917"/>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6154" y="1360258"/>
            <a:ext cx="7391400" cy="4157663"/>
          </a:xfrm>
          <a:prstGeom prst="rect">
            <a:avLst/>
          </a:prstGeom>
        </p:spPr>
      </p:pic>
      <p:pic>
        <p:nvPicPr>
          <p:cNvPr id="3" name="Picture 2"/>
          <p:cNvPicPr>
            <a:picLocks noChangeAspect="1"/>
          </p:cNvPicPr>
          <p:nvPr/>
        </p:nvPicPr>
        <p:blipFill>
          <a:blip r:embed="rId5"/>
          <a:stretch>
            <a:fillRect/>
          </a:stretch>
        </p:blipFill>
        <p:spPr>
          <a:xfrm>
            <a:off x="274767" y="5964051"/>
            <a:ext cx="8474174" cy="847417"/>
          </a:xfrm>
          <a:prstGeom prst="rect">
            <a:avLst/>
          </a:prstGeom>
        </p:spPr>
      </p:pic>
    </p:spTree>
    <p:extLst>
      <p:ext uri="{BB962C8B-B14F-4D97-AF65-F5344CB8AC3E}">
        <p14:creationId xmlns:p14="http://schemas.microsoft.com/office/powerpoint/2010/main" val="10781950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284163"/>
            <a:ext cx="3810000" cy="741047"/>
          </a:xfrm>
        </p:spPr>
        <p:txBody>
          <a:bodyPr/>
          <a:lstStyle/>
          <a:p>
            <a:r>
              <a:rPr lang="ro-RO" sz="4000" b="1" dirty="0">
                <a:solidFill>
                  <a:srgbClr val="00B050"/>
                </a:solidFill>
                <a:effectLst>
                  <a:outerShdw blurRad="38100" dist="38100" dir="2700000" algn="tl">
                    <a:srgbClr val="000000">
                      <a:alpha val="43137"/>
                    </a:srgbClr>
                  </a:outerShdw>
                </a:effectLst>
                <a:latin typeface="Trebuchet MS" pitchFamily="34" charset="0"/>
                <a:cs typeface="Arial" charset="0"/>
              </a:rPr>
              <a:t>Project</a:t>
            </a:r>
            <a:r>
              <a:rPr lang="ro-RO" sz="4000" dirty="0" smtClean="0">
                <a:latin typeface="Trebuchet MS" panose="020B0603020202020204" pitchFamily="34" charset="0"/>
              </a:rPr>
              <a:t> </a:t>
            </a:r>
            <a:r>
              <a:rPr lang="en-US" sz="4000" b="1" dirty="0">
                <a:solidFill>
                  <a:srgbClr val="002060"/>
                </a:solidFill>
                <a:effectLst>
                  <a:outerShdw blurRad="38100" dist="38100" dir="2700000" algn="tl">
                    <a:srgbClr val="000000">
                      <a:alpha val="43137"/>
                    </a:srgbClr>
                  </a:outerShdw>
                </a:effectLst>
                <a:latin typeface="Trebuchet MS" pitchFamily="34" charset="0"/>
                <a:cs typeface="Arial" charset="0"/>
              </a:rPr>
              <a:t>r</a:t>
            </a:r>
            <a:r>
              <a:rPr lang="ro-RO" sz="4000" b="1" dirty="0" err="1" smtClean="0">
                <a:solidFill>
                  <a:srgbClr val="002060"/>
                </a:solidFill>
                <a:effectLst>
                  <a:outerShdw blurRad="38100" dist="38100" dir="2700000" algn="tl">
                    <a:srgbClr val="000000">
                      <a:alpha val="43137"/>
                    </a:srgbClr>
                  </a:outerShdw>
                </a:effectLst>
                <a:latin typeface="Trebuchet MS" pitchFamily="34" charset="0"/>
                <a:cs typeface="Arial" charset="0"/>
              </a:rPr>
              <a:t>eport</a:t>
            </a:r>
            <a:r>
              <a:rPr lang="en-US" sz="4000" b="1" dirty="0" smtClean="0">
                <a:solidFill>
                  <a:srgbClr val="002060"/>
                </a:solidFill>
                <a:effectLst>
                  <a:outerShdw blurRad="38100" dist="38100" dir="2700000" algn="tl">
                    <a:srgbClr val="000000">
                      <a:alpha val="43137"/>
                    </a:srgbClr>
                  </a:outerShdw>
                </a:effectLst>
                <a:latin typeface="Trebuchet MS" pitchFamily="34" charset="0"/>
                <a:cs typeface="Arial" charset="0"/>
              </a:rPr>
              <a:t>s</a:t>
            </a:r>
            <a:endParaRPr lang="en-US" sz="4000" b="1" dirty="0">
              <a:solidFill>
                <a:srgbClr val="002060"/>
              </a:solidFill>
              <a:effectLst>
                <a:outerShdw blurRad="38100" dist="38100" dir="2700000" algn="tl">
                  <a:srgbClr val="000000">
                    <a:alpha val="43137"/>
                  </a:srgbClr>
                </a:outerShdw>
              </a:effectLst>
              <a:latin typeface="Trebuchet MS" pitchFamily="34" charset="0"/>
              <a:cs typeface="Arial" charset="0"/>
            </a:endParaRPr>
          </a:p>
        </p:txBody>
      </p:sp>
      <p:sp>
        <p:nvSpPr>
          <p:cNvPr id="3" name="Content Placeholder 2"/>
          <p:cNvSpPr>
            <a:spLocks noGrp="1"/>
          </p:cNvSpPr>
          <p:nvPr>
            <p:ph idx="1"/>
          </p:nvPr>
        </p:nvSpPr>
        <p:spPr>
          <a:xfrm>
            <a:off x="314325" y="1191884"/>
            <a:ext cx="8610600" cy="560716"/>
          </a:xfrm>
        </p:spPr>
        <p:txBody>
          <a:bodyPr/>
          <a:lstStyle/>
          <a:p>
            <a:pPr marL="0" indent="0" algn="just">
              <a:buNone/>
            </a:pPr>
            <a:endParaRPr lang="en-US" sz="1900" b="1" dirty="0">
              <a:latin typeface="Trebuchet MS" panose="020B0603020202020204" pitchFamily="34" charset="0"/>
            </a:endParaRPr>
          </a:p>
        </p:txBody>
      </p:sp>
      <p:pic>
        <p:nvPicPr>
          <p:cNvPr id="4" name="Picture 3"/>
          <p:cNvPicPr>
            <a:picLocks noChangeAspect="1"/>
          </p:cNvPicPr>
          <p:nvPr/>
        </p:nvPicPr>
        <p:blipFill>
          <a:blip r:embed="rId3"/>
          <a:stretch>
            <a:fillRect/>
          </a:stretch>
        </p:blipFill>
        <p:spPr>
          <a:xfrm>
            <a:off x="457200" y="339727"/>
            <a:ext cx="2362200" cy="62992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3925" y="1782463"/>
            <a:ext cx="7391400" cy="4157663"/>
          </a:xfrm>
          <a:prstGeom prst="rect">
            <a:avLst/>
          </a:prstGeom>
        </p:spPr>
      </p:pic>
      <p:pic>
        <p:nvPicPr>
          <p:cNvPr id="8" name="Picture 7"/>
          <p:cNvPicPr>
            <a:picLocks noChangeAspect="1"/>
          </p:cNvPicPr>
          <p:nvPr/>
        </p:nvPicPr>
        <p:blipFill>
          <a:blip r:embed="rId5"/>
          <a:stretch>
            <a:fillRect/>
          </a:stretch>
        </p:blipFill>
        <p:spPr>
          <a:xfrm>
            <a:off x="314325" y="5940126"/>
            <a:ext cx="8474174" cy="847417"/>
          </a:xfrm>
          <a:prstGeom prst="rect">
            <a:avLst/>
          </a:prstGeom>
        </p:spPr>
      </p:pic>
    </p:spTree>
    <p:extLst>
      <p:ext uri="{BB962C8B-B14F-4D97-AF65-F5344CB8AC3E}">
        <p14:creationId xmlns:p14="http://schemas.microsoft.com/office/powerpoint/2010/main" val="24198809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4513" y="1473671"/>
            <a:ext cx="8274968" cy="4842190"/>
          </a:xfrm>
        </p:spPr>
        <p:txBody>
          <a:bodyPr/>
          <a:lstStyle/>
          <a:p>
            <a:pPr marL="0" indent="0" algn="just">
              <a:buNone/>
            </a:pPr>
            <a:endParaRPr lang="en-US" sz="1600" dirty="0" smtClean="0">
              <a:latin typeface="Trebuchet MS" panose="020B0603020202020204" pitchFamily="34" charset="0"/>
            </a:endParaRPr>
          </a:p>
          <a:p>
            <a:pPr marL="0" indent="0" algn="ctr">
              <a:buNone/>
            </a:pPr>
            <a:r>
              <a:rPr lang="en-US" sz="2400" b="1" i="1" dirty="0" smtClean="0">
                <a:solidFill>
                  <a:srgbClr val="00B050"/>
                </a:solidFill>
                <a:latin typeface="Trebuchet MS" panose="020B0603020202020204" pitchFamily="34" charset="0"/>
              </a:rPr>
              <a:t>key word is </a:t>
            </a:r>
            <a:r>
              <a:rPr lang="en-US" sz="2400" b="1" i="1" dirty="0" smtClean="0">
                <a:solidFill>
                  <a:srgbClr val="FF0000"/>
                </a:solidFill>
                <a:latin typeface="Trebuchet MS" panose="020B0603020202020204" pitchFamily="34" charset="0"/>
              </a:rPr>
              <a:t>net</a:t>
            </a:r>
            <a:r>
              <a:rPr lang="en-US" sz="2400" b="1" i="1" dirty="0" smtClean="0">
                <a:solidFill>
                  <a:srgbClr val="00B050"/>
                </a:solidFill>
                <a:latin typeface="Trebuchet MS" panose="020B0603020202020204" pitchFamily="34" charset="0"/>
              </a:rPr>
              <a:t> revenue</a:t>
            </a:r>
          </a:p>
          <a:p>
            <a:pPr marL="0" indent="0" algn="just">
              <a:buNone/>
            </a:pPr>
            <a:endParaRPr lang="en-US" sz="2400" dirty="0">
              <a:latin typeface="Trebuchet MS" panose="020B0603020202020204" pitchFamily="34" charset="0"/>
            </a:endParaRPr>
          </a:p>
          <a:p>
            <a:pPr marL="0" indent="0" algn="just">
              <a:buNone/>
            </a:pPr>
            <a:r>
              <a:rPr lang="ro-RO" sz="2400" b="1" i="1" dirty="0" smtClean="0">
                <a:latin typeface="Trebuchet MS" panose="020B0603020202020204" pitchFamily="34" charset="0"/>
              </a:rPr>
              <a:t>1</a:t>
            </a:r>
            <a:r>
              <a:rPr lang="ro-RO" sz="2400" b="1" i="1" dirty="0">
                <a:latin typeface="Trebuchet MS" panose="020B0603020202020204" pitchFamily="34" charset="0"/>
              </a:rPr>
              <a:t>. </a:t>
            </a:r>
            <a:r>
              <a:rPr lang="en-US" sz="2400" b="1" i="1" dirty="0">
                <a:latin typeface="Trebuchet MS" panose="020B0603020202020204" pitchFamily="34" charset="0"/>
              </a:rPr>
              <a:t>Projects for which it is objectively impossible to estimate the net revenue in advance </a:t>
            </a:r>
            <a:endParaRPr lang="en-US" sz="2400" dirty="0">
              <a:latin typeface="Trebuchet MS" panose="020B0603020202020204" pitchFamily="34" charset="0"/>
            </a:endParaRPr>
          </a:p>
          <a:p>
            <a:pPr marL="0" indent="0" algn="just">
              <a:buNone/>
            </a:pPr>
            <a:endParaRPr lang="en-US" sz="2400" dirty="0">
              <a:latin typeface="Trebuchet MS" panose="020B0603020202020204" pitchFamily="34" charset="0"/>
            </a:endParaRPr>
          </a:p>
          <a:p>
            <a:pPr marL="0" indent="0" algn="just">
              <a:buNone/>
            </a:pPr>
            <a:r>
              <a:rPr lang="ro-RO" sz="2400" b="1" i="1" dirty="0" smtClean="0">
                <a:latin typeface="Trebuchet MS" panose="020B0603020202020204" pitchFamily="34" charset="0"/>
              </a:rPr>
              <a:t>2.</a:t>
            </a:r>
            <a:r>
              <a:rPr lang="en-US" sz="2400" b="1" i="1" dirty="0">
                <a:latin typeface="Trebuchet MS" panose="020B0603020202020204" pitchFamily="34" charset="0"/>
              </a:rPr>
              <a:t>Projects for which the deducted discounted net revenue was initially underestimated </a:t>
            </a:r>
          </a:p>
          <a:p>
            <a:pPr algn="just"/>
            <a:endParaRPr lang="en-US" sz="2400" dirty="0" smtClean="0">
              <a:latin typeface="Trebuchet MS" panose="020B0603020202020204" pitchFamily="34" charset="0"/>
            </a:endParaRPr>
          </a:p>
          <a:p>
            <a:endParaRPr lang="en-US" sz="2400" dirty="0">
              <a:latin typeface="Trebuchet MS" panose="020B0603020202020204" pitchFamily="34" charset="0"/>
            </a:endParaRPr>
          </a:p>
        </p:txBody>
      </p:sp>
      <p:sp>
        <p:nvSpPr>
          <p:cNvPr id="5" name="Title 4"/>
          <p:cNvSpPr>
            <a:spLocks noGrp="1"/>
          </p:cNvSpPr>
          <p:nvPr>
            <p:ph type="title"/>
          </p:nvPr>
        </p:nvSpPr>
        <p:spPr>
          <a:xfrm>
            <a:off x="2063938" y="1097099"/>
            <a:ext cx="5016117" cy="523220"/>
          </a:xfrm>
          <a:prstGeom prst="rect">
            <a:avLst/>
          </a:prstGeom>
        </p:spPr>
        <p:txBody>
          <a:bodyPr wrap="none">
            <a:spAutoFit/>
          </a:bodyPr>
          <a:lstStyle/>
          <a:p>
            <a:r>
              <a:rPr lang="en-US" sz="2800" b="1" dirty="0">
                <a:solidFill>
                  <a:srgbClr val="002060"/>
                </a:solidFill>
                <a:latin typeface="Trebuchet MS" panose="020B0603020202020204" pitchFamily="34" charset="0"/>
              </a:rPr>
              <a:t>Revenue generating projects</a:t>
            </a:r>
          </a:p>
        </p:txBody>
      </p:sp>
      <p:pic>
        <p:nvPicPr>
          <p:cNvPr id="4" name="Picture 3"/>
          <p:cNvPicPr>
            <a:picLocks noChangeAspect="1"/>
          </p:cNvPicPr>
          <p:nvPr/>
        </p:nvPicPr>
        <p:blipFill>
          <a:blip r:embed="rId3"/>
          <a:stretch>
            <a:fillRect/>
          </a:stretch>
        </p:blipFill>
        <p:spPr>
          <a:xfrm>
            <a:off x="457200" y="309089"/>
            <a:ext cx="2365453" cy="634039"/>
          </a:xfrm>
          <a:prstGeom prst="rect">
            <a:avLst/>
          </a:prstGeom>
        </p:spPr>
      </p:pic>
      <p:pic>
        <p:nvPicPr>
          <p:cNvPr id="7" name="Picture 6"/>
          <p:cNvPicPr>
            <a:picLocks noChangeAspect="1"/>
          </p:cNvPicPr>
          <p:nvPr/>
        </p:nvPicPr>
        <p:blipFill>
          <a:blip r:embed="rId4"/>
          <a:stretch>
            <a:fillRect/>
          </a:stretch>
        </p:blipFill>
        <p:spPr>
          <a:xfrm>
            <a:off x="334910" y="5845016"/>
            <a:ext cx="8474174" cy="847417"/>
          </a:xfrm>
          <a:prstGeom prst="rect">
            <a:avLst/>
          </a:prstGeom>
        </p:spPr>
      </p:pic>
    </p:spTree>
    <p:extLst>
      <p:ext uri="{BB962C8B-B14F-4D97-AF65-F5344CB8AC3E}">
        <p14:creationId xmlns:p14="http://schemas.microsoft.com/office/powerpoint/2010/main" val="30376963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209409" y="2482384"/>
            <a:ext cx="6881813" cy="3612761"/>
          </a:xfrm>
          <a:prstGeom prst="rect">
            <a:avLst/>
          </a:prstGeom>
        </p:spPr>
      </p:pic>
      <p:pic>
        <p:nvPicPr>
          <p:cNvPr id="5" name="Picture 4"/>
          <p:cNvPicPr>
            <a:picLocks noChangeAspect="1"/>
          </p:cNvPicPr>
          <p:nvPr/>
        </p:nvPicPr>
        <p:blipFill>
          <a:blip r:embed="rId3"/>
          <a:stretch>
            <a:fillRect/>
          </a:stretch>
        </p:blipFill>
        <p:spPr>
          <a:xfrm>
            <a:off x="76200" y="6156110"/>
            <a:ext cx="1359526" cy="664522"/>
          </a:xfrm>
          <a:prstGeom prst="rect">
            <a:avLst/>
          </a:prstGeom>
        </p:spPr>
      </p:pic>
      <p:sp>
        <p:nvSpPr>
          <p:cNvPr id="3" name="Content Placeholder 2"/>
          <p:cNvSpPr>
            <a:spLocks noGrp="1"/>
          </p:cNvSpPr>
          <p:nvPr>
            <p:ph idx="1"/>
          </p:nvPr>
        </p:nvSpPr>
        <p:spPr>
          <a:xfrm>
            <a:off x="244585" y="1211928"/>
            <a:ext cx="8686800" cy="4944181"/>
          </a:xfrm>
        </p:spPr>
        <p:txBody>
          <a:bodyPr/>
          <a:lstStyle/>
          <a:p>
            <a:pPr>
              <a:buFont typeface="Wingdings" panose="05000000000000000000" pitchFamily="2" charset="2"/>
              <a:buChar char="§"/>
            </a:pPr>
            <a:endParaRPr lang="en-US" sz="1600" dirty="0">
              <a:latin typeface="+mj-lt"/>
              <a:ea typeface="Trebuchet MS" panose="020B0603020202020204" pitchFamily="34" charset="0"/>
              <a:cs typeface="Trebuchet MS" panose="020B0603020202020204" pitchFamily="34" charset="0"/>
            </a:endParaRPr>
          </a:p>
          <a:p>
            <a:pPr marL="0" indent="0" algn="ctr">
              <a:buNone/>
            </a:pPr>
            <a:r>
              <a:rPr lang="en-US" sz="4400" b="1" dirty="0" smtClean="0">
                <a:latin typeface="Trebuchet MS" panose="020B0603020202020204" pitchFamily="34" charset="0"/>
              </a:rPr>
              <a:t>FINAL PROJECT REPORT</a:t>
            </a:r>
          </a:p>
          <a:p>
            <a:pPr>
              <a:buFont typeface="Wingdings" panose="05000000000000000000" pitchFamily="2" charset="2"/>
              <a:buChar char="§"/>
            </a:pPr>
            <a:endParaRPr lang="ro-RO" sz="4400" b="1" dirty="0">
              <a:solidFill>
                <a:srgbClr val="000000"/>
              </a:solidFill>
              <a:latin typeface="Trebuchet MS" panose="020B0603020202020204" pitchFamily="34" charset="0"/>
            </a:endParaRPr>
          </a:p>
          <a:p>
            <a:pPr>
              <a:buFont typeface="Wingdings" panose="05000000000000000000" pitchFamily="2" charset="2"/>
              <a:buChar char="§"/>
            </a:pPr>
            <a:endParaRPr lang="en-US" sz="1600" dirty="0">
              <a:latin typeface="+mj-lt"/>
              <a:ea typeface="Trebuchet MS" panose="020B0603020202020204" pitchFamily="34" charset="0"/>
              <a:cs typeface="Trebuchet MS" panose="020B0603020202020204" pitchFamily="34" charset="0"/>
            </a:endParaRPr>
          </a:p>
          <a:p>
            <a:pPr>
              <a:buFont typeface="Wingdings" panose="05000000000000000000" pitchFamily="2" charset="2"/>
              <a:buChar char="§"/>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a:solidFill>
                <a:prstClr val="black"/>
              </a:solidFill>
              <a:ea typeface="Trebuchet MS" panose="020B0603020202020204" pitchFamily="34" charset="0"/>
              <a:cs typeface="Trebuchet MS" panose="020B0603020202020204" pitchFamily="34" charset="0"/>
            </a:endParaRPr>
          </a:p>
        </p:txBody>
      </p:sp>
      <p:pic>
        <p:nvPicPr>
          <p:cNvPr id="4" name="Picture 3"/>
          <p:cNvPicPr>
            <a:picLocks noChangeAspect="1"/>
          </p:cNvPicPr>
          <p:nvPr/>
        </p:nvPicPr>
        <p:blipFill>
          <a:blip r:embed="rId4"/>
          <a:stretch>
            <a:fillRect/>
          </a:stretch>
        </p:blipFill>
        <p:spPr>
          <a:xfrm>
            <a:off x="457200" y="294959"/>
            <a:ext cx="2362200" cy="629920"/>
          </a:xfrm>
          <a:prstGeom prst="rect">
            <a:avLst/>
          </a:prstGeom>
        </p:spPr>
      </p:pic>
      <p:pic>
        <p:nvPicPr>
          <p:cNvPr id="6" name="Picture 5"/>
          <p:cNvPicPr>
            <a:picLocks noChangeAspect="1"/>
          </p:cNvPicPr>
          <p:nvPr/>
        </p:nvPicPr>
        <p:blipFill>
          <a:blip r:embed="rId5"/>
          <a:stretch>
            <a:fillRect/>
          </a:stretch>
        </p:blipFill>
        <p:spPr>
          <a:xfrm>
            <a:off x="8175415" y="6095145"/>
            <a:ext cx="755970" cy="725487"/>
          </a:xfrm>
          <a:prstGeom prst="rect">
            <a:avLst/>
          </a:prstGeom>
        </p:spPr>
      </p:pic>
    </p:spTree>
    <p:extLst>
      <p:ext uri="{BB962C8B-B14F-4D97-AF65-F5344CB8AC3E}">
        <p14:creationId xmlns:p14="http://schemas.microsoft.com/office/powerpoint/2010/main" val="36014769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6200" y="6156110"/>
            <a:ext cx="1359526" cy="664522"/>
          </a:xfrm>
          <a:prstGeom prst="rect">
            <a:avLst/>
          </a:prstGeom>
        </p:spPr>
      </p:pic>
      <p:sp>
        <p:nvSpPr>
          <p:cNvPr id="2" name="Title 1"/>
          <p:cNvSpPr>
            <a:spLocks noGrp="1"/>
          </p:cNvSpPr>
          <p:nvPr>
            <p:ph type="title"/>
          </p:nvPr>
        </p:nvSpPr>
        <p:spPr>
          <a:xfrm>
            <a:off x="2743200" y="68929"/>
            <a:ext cx="4419600" cy="1143000"/>
          </a:xfrm>
        </p:spPr>
        <p:txBody>
          <a:bodyPr/>
          <a:lstStyle/>
          <a:p>
            <a:r>
              <a:rPr lang="en-US" sz="2800" dirty="0" smtClean="0"/>
              <a:t>FILL THE PUZZLE!</a:t>
            </a:r>
            <a:endParaRPr lang="en-US" sz="2800" dirty="0"/>
          </a:p>
        </p:txBody>
      </p:sp>
      <p:sp>
        <p:nvSpPr>
          <p:cNvPr id="3" name="Content Placeholder 2"/>
          <p:cNvSpPr>
            <a:spLocks noGrp="1"/>
          </p:cNvSpPr>
          <p:nvPr>
            <p:ph idx="1"/>
          </p:nvPr>
        </p:nvSpPr>
        <p:spPr>
          <a:xfrm>
            <a:off x="244585" y="1039737"/>
            <a:ext cx="8686800" cy="4944181"/>
          </a:xfrm>
        </p:spPr>
        <p:txBody>
          <a:bodyPr/>
          <a:lstStyle/>
          <a:p>
            <a:pPr>
              <a:buFont typeface="Wingdings" panose="05000000000000000000" pitchFamily="2" charset="2"/>
              <a:buChar char="§"/>
            </a:pPr>
            <a:endParaRPr lang="en-US" sz="1600" dirty="0" smtClean="0">
              <a:latin typeface="+mj-lt"/>
              <a:ea typeface="Trebuchet MS" panose="020B0603020202020204" pitchFamily="34" charset="0"/>
              <a:cs typeface="Trebuchet MS" panose="020B0603020202020204" pitchFamily="34" charset="0"/>
            </a:endParaRPr>
          </a:p>
          <a:p>
            <a:pPr>
              <a:buFont typeface="Wingdings" panose="05000000000000000000" pitchFamily="2" charset="2"/>
              <a:buChar char="§"/>
            </a:pPr>
            <a:endParaRPr lang="en-US" sz="1600" dirty="0">
              <a:latin typeface="+mj-lt"/>
              <a:ea typeface="Trebuchet MS" panose="020B0603020202020204" pitchFamily="34" charset="0"/>
              <a:cs typeface="Trebuchet MS" panose="020B0603020202020204" pitchFamily="34" charset="0"/>
            </a:endParaRPr>
          </a:p>
          <a:p>
            <a:pPr marL="0" indent="0">
              <a:buNone/>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a:latin typeface="+mj-lt"/>
              <a:ea typeface="Trebuchet MS" panose="020B0603020202020204" pitchFamily="34" charset="0"/>
              <a:cs typeface="Trebuchet MS" panose="020B0603020202020204" pitchFamily="34" charset="0"/>
            </a:endParaRPr>
          </a:p>
          <a:p>
            <a:pPr marL="0" indent="0">
              <a:buNone/>
            </a:pPr>
            <a:endParaRPr lang="en-US" sz="1600" dirty="0" smtClean="0">
              <a:latin typeface="+mj-lt"/>
              <a:ea typeface="Trebuchet MS" panose="020B0603020202020204" pitchFamily="34" charset="0"/>
              <a:cs typeface="Trebuchet MS" panose="020B0603020202020204" pitchFamily="34" charset="0"/>
            </a:endParaRPr>
          </a:p>
          <a:p>
            <a:pPr marL="0" indent="0" algn="just">
              <a:buNone/>
            </a:pPr>
            <a:r>
              <a:rPr lang="en-US" sz="2200" b="1" dirty="0" smtClean="0">
                <a:solidFill>
                  <a:srgbClr val="000000"/>
                </a:solidFill>
              </a:rPr>
              <a:t>Final report includes description of all activities of the project, underlining the results and impact of the project.</a:t>
            </a:r>
          </a:p>
          <a:p>
            <a:pPr marL="0" indent="0" algn="just">
              <a:buNone/>
            </a:pPr>
            <a:r>
              <a:rPr lang="ro-RO" sz="2200" b="1" dirty="0" smtClean="0">
                <a:solidFill>
                  <a:srgbClr val="000000"/>
                </a:solidFill>
              </a:rPr>
              <a:t>T</a:t>
            </a:r>
            <a:r>
              <a:rPr lang="en-US" sz="2200" b="1" dirty="0">
                <a:solidFill>
                  <a:srgbClr val="000000"/>
                </a:solidFill>
              </a:rPr>
              <a:t>he final claim for reimbursement must be submitted together with the final report </a:t>
            </a:r>
            <a:r>
              <a:rPr lang="en-US" sz="2200" dirty="0" smtClean="0">
                <a:solidFill>
                  <a:srgbClr val="000000"/>
                </a:solidFill>
              </a:rPr>
              <a:t>(5 </a:t>
            </a:r>
            <a:r>
              <a:rPr lang="en-US" sz="2200" dirty="0">
                <a:solidFill>
                  <a:srgbClr val="000000"/>
                </a:solidFill>
              </a:rPr>
              <a:t>months since the end of the implementation period), </a:t>
            </a:r>
            <a:r>
              <a:rPr lang="en-US" sz="2200" b="1" dirty="0">
                <a:solidFill>
                  <a:srgbClr val="000000"/>
                </a:solidFill>
              </a:rPr>
              <a:t>irrespective of the amount </a:t>
            </a:r>
            <a:r>
              <a:rPr lang="en-US" sz="2200" dirty="0">
                <a:solidFill>
                  <a:srgbClr val="000000"/>
                </a:solidFill>
              </a:rPr>
              <a:t>(final partner report may be requested for FLC verification </a:t>
            </a:r>
            <a:r>
              <a:rPr lang="en-US" sz="2200" dirty="0" smtClean="0">
                <a:solidFill>
                  <a:srgbClr val="000000"/>
                </a:solidFill>
              </a:rPr>
              <a:t>amounts &lt; than </a:t>
            </a:r>
            <a:r>
              <a:rPr lang="en-US" sz="2200" dirty="0">
                <a:solidFill>
                  <a:srgbClr val="000000"/>
                </a:solidFill>
              </a:rPr>
              <a:t>5.000 </a:t>
            </a:r>
            <a:r>
              <a:rPr lang="en-US" sz="2200" dirty="0" smtClean="0">
                <a:solidFill>
                  <a:srgbClr val="000000"/>
                </a:solidFill>
              </a:rPr>
              <a:t>Euro)</a:t>
            </a:r>
            <a:endParaRPr lang="en-US" sz="2200" dirty="0">
              <a:solidFill>
                <a:srgbClr val="000000"/>
              </a:solidFill>
            </a:endParaRPr>
          </a:p>
          <a:p>
            <a:pPr marL="0" indent="0" algn="just">
              <a:buNone/>
            </a:pPr>
            <a:r>
              <a:rPr lang="en-US" sz="2200" dirty="0" smtClean="0"/>
              <a:t>In </a:t>
            </a:r>
            <a:r>
              <a:rPr lang="en-US" sz="2200" dirty="0"/>
              <a:t>case the final claim for reimbursement is not accompanied by the final report, it will not be processed and, therefore, </a:t>
            </a:r>
            <a:r>
              <a:rPr lang="en-US" sz="2200" dirty="0" smtClean="0"/>
              <a:t>paid.</a:t>
            </a:r>
            <a:endParaRPr lang="en-US" sz="1600" dirty="0" smtClean="0">
              <a:latin typeface="Trebuchet MS" panose="020B0603020202020204" pitchFamily="34" charset="0"/>
            </a:endParaRPr>
          </a:p>
          <a:p>
            <a:pPr>
              <a:buFont typeface="Wingdings" panose="05000000000000000000" pitchFamily="2" charset="2"/>
              <a:buChar char="§"/>
            </a:pPr>
            <a:endParaRPr lang="ro-RO" sz="1600" dirty="0">
              <a:solidFill>
                <a:srgbClr val="000000"/>
              </a:solidFill>
              <a:latin typeface="Trebuchet MS" panose="020B0603020202020204" pitchFamily="34" charset="0"/>
            </a:endParaRPr>
          </a:p>
          <a:p>
            <a:pPr>
              <a:buFont typeface="Wingdings" panose="05000000000000000000" pitchFamily="2" charset="2"/>
              <a:buChar char="§"/>
            </a:pPr>
            <a:endParaRPr lang="en-US" sz="1600" dirty="0">
              <a:latin typeface="+mj-lt"/>
              <a:ea typeface="Trebuchet MS" panose="020B0603020202020204" pitchFamily="34" charset="0"/>
              <a:cs typeface="Trebuchet MS" panose="020B0603020202020204" pitchFamily="34" charset="0"/>
            </a:endParaRPr>
          </a:p>
          <a:p>
            <a:pPr>
              <a:buFont typeface="Wingdings" panose="05000000000000000000" pitchFamily="2" charset="2"/>
              <a:buChar char="§"/>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a:solidFill>
                <a:prstClr val="black"/>
              </a:solidFill>
              <a:ea typeface="Trebuchet MS" panose="020B0603020202020204" pitchFamily="34" charset="0"/>
              <a:cs typeface="Trebuchet MS" panose="020B0603020202020204" pitchFamily="34" charset="0"/>
            </a:endParaRPr>
          </a:p>
        </p:txBody>
      </p:sp>
      <p:pic>
        <p:nvPicPr>
          <p:cNvPr id="4" name="Picture 3"/>
          <p:cNvPicPr>
            <a:picLocks noChangeAspect="1"/>
          </p:cNvPicPr>
          <p:nvPr/>
        </p:nvPicPr>
        <p:blipFill>
          <a:blip r:embed="rId3"/>
          <a:stretch>
            <a:fillRect/>
          </a:stretch>
        </p:blipFill>
        <p:spPr>
          <a:xfrm>
            <a:off x="457200" y="294959"/>
            <a:ext cx="2362200" cy="629920"/>
          </a:xfrm>
          <a:prstGeom prst="rect">
            <a:avLst/>
          </a:prstGeom>
        </p:spPr>
      </p:pic>
      <p:pic>
        <p:nvPicPr>
          <p:cNvPr id="6" name="Picture 5"/>
          <p:cNvPicPr>
            <a:picLocks noChangeAspect="1"/>
          </p:cNvPicPr>
          <p:nvPr/>
        </p:nvPicPr>
        <p:blipFill>
          <a:blip r:embed="rId4"/>
          <a:stretch>
            <a:fillRect/>
          </a:stretch>
        </p:blipFill>
        <p:spPr>
          <a:xfrm>
            <a:off x="8175415" y="6095145"/>
            <a:ext cx="755970" cy="725487"/>
          </a:xfrm>
          <a:prstGeom prst="rect">
            <a:avLst/>
          </a:prstGeom>
        </p:spPr>
      </p:pic>
      <p:pic>
        <p:nvPicPr>
          <p:cNvPr id="7" name="Picture 6"/>
          <p:cNvPicPr>
            <a:picLocks noChangeAspect="1"/>
          </p:cNvPicPr>
          <p:nvPr/>
        </p:nvPicPr>
        <p:blipFill>
          <a:blip r:embed="rId5"/>
          <a:stretch>
            <a:fillRect/>
          </a:stretch>
        </p:blipFill>
        <p:spPr>
          <a:xfrm>
            <a:off x="5257800" y="1108887"/>
            <a:ext cx="3587530" cy="2147699"/>
          </a:xfrm>
          <a:prstGeom prst="rect">
            <a:avLst/>
          </a:prstGeom>
        </p:spPr>
      </p:pic>
      <p:pic>
        <p:nvPicPr>
          <p:cNvPr id="9" name="Picture 8"/>
          <p:cNvPicPr>
            <a:picLocks noChangeAspect="1"/>
          </p:cNvPicPr>
          <p:nvPr/>
        </p:nvPicPr>
        <p:blipFill>
          <a:blip r:embed="rId6"/>
          <a:stretch>
            <a:fillRect/>
          </a:stretch>
        </p:blipFill>
        <p:spPr>
          <a:xfrm>
            <a:off x="533400" y="1097071"/>
            <a:ext cx="3813671" cy="2147699"/>
          </a:xfrm>
          <a:prstGeom prst="rect">
            <a:avLst/>
          </a:prstGeom>
        </p:spPr>
      </p:pic>
    </p:spTree>
    <p:extLst>
      <p:ext uri="{BB962C8B-B14F-4D97-AF65-F5344CB8AC3E}">
        <p14:creationId xmlns:p14="http://schemas.microsoft.com/office/powerpoint/2010/main" val="30757604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10071</TotalTime>
  <Words>4498</Words>
  <Application>Microsoft Office PowerPoint</Application>
  <PresentationFormat>On-screen Show (4:3)</PresentationFormat>
  <Paragraphs>344</Paragraphs>
  <Slides>22</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Times New Roman</vt:lpstr>
      <vt:lpstr>Trebuchet MS</vt:lpstr>
      <vt:lpstr>Verdana</vt:lpstr>
      <vt:lpstr>Wingdings</vt:lpstr>
      <vt:lpstr>Office Theme</vt:lpstr>
      <vt:lpstr>PowerPoint Presentation</vt:lpstr>
      <vt:lpstr>PowerPoint Presentation</vt:lpstr>
      <vt:lpstr>PowerPoint Presentation</vt:lpstr>
      <vt:lpstr>PowerPoint Presentation</vt:lpstr>
      <vt:lpstr>  Partner reports  </vt:lpstr>
      <vt:lpstr>Project reports</vt:lpstr>
      <vt:lpstr>Revenue generating projects</vt:lpstr>
      <vt:lpstr>PowerPoint Presentation</vt:lpstr>
      <vt:lpstr>FILL THE PUZZLE!</vt:lpstr>
      <vt:lpstr>    </vt:lpstr>
      <vt:lpstr>      </vt:lpstr>
      <vt:lpstr>      </vt:lpstr>
      <vt:lpstr>    </vt:lpstr>
      <vt:lpstr>    </vt:lpstr>
      <vt:lpstr>      </vt:lpstr>
      <vt:lpstr>   </vt:lpstr>
      <vt:lpstr>   </vt:lpstr>
      <vt:lpstr>   </vt:lpstr>
      <vt:lpstr>   </vt:lpstr>
      <vt:lpstr>    </vt:lpstr>
      <vt:lpstr>PowerPoint Presentation</vt:lpstr>
      <vt:lpstr>Reading is cool</vt:lpstr>
    </vt:vector>
  </TitlesOfParts>
  <Company>MRQ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Luiza VANA</cp:lastModifiedBy>
  <cp:revision>953</cp:revision>
  <cp:lastPrinted>2019-11-14T08:52:19Z</cp:lastPrinted>
  <dcterms:created xsi:type="dcterms:W3CDTF">2007-11-21T13:10:07Z</dcterms:created>
  <dcterms:modified xsi:type="dcterms:W3CDTF">2020-06-30T09:26:25Z</dcterms:modified>
</cp:coreProperties>
</file>