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442" r:id="rId2"/>
    <p:sldId id="446" r:id="rId3"/>
    <p:sldId id="465" r:id="rId4"/>
    <p:sldId id="462" r:id="rId5"/>
    <p:sldId id="463" r:id="rId6"/>
    <p:sldId id="464" r:id="rId7"/>
    <p:sldId id="457" r:id="rId8"/>
    <p:sldId id="449" r:id="rId9"/>
  </p:sldIdLst>
  <p:sldSz cx="9144000" cy="6858000" type="screen4x3"/>
  <p:notesSz cx="6797675" cy="99282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61" userDrawn="1">
          <p15:clr>
            <a:srgbClr val="A4A3A4"/>
          </p15:clr>
        </p15:guide>
        <p15:guide id="2" pos="2178" userDrawn="1">
          <p15:clr>
            <a:srgbClr val="A4A3A4"/>
          </p15:clr>
        </p15:guide>
        <p15:guide id="3" orient="horz" pos="3128" userDrawn="1">
          <p15:clr>
            <a:srgbClr val="A4A3A4"/>
          </p15:clr>
        </p15:guide>
        <p15:guide id="4" pos="214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FC2812"/>
    <a:srgbClr val="003366"/>
    <a:srgbClr val="BCCF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070" autoAdjust="0"/>
  </p:normalViewPr>
  <p:slideViewPr>
    <p:cSldViewPr>
      <p:cViewPr varScale="1">
        <p:scale>
          <a:sx n="85" d="100"/>
          <a:sy n="85" d="100"/>
        </p:scale>
        <p:origin x="1334" y="9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01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460" y="-84"/>
      </p:cViewPr>
      <p:guideLst>
        <p:guide orient="horz" pos="3161"/>
        <p:guide pos="2178"/>
        <p:guide orient="horz" pos="3128"/>
        <p:guide pos="214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5"/>
            <a:ext cx="2945554" cy="495692"/>
          </a:xfrm>
          <a:prstGeom prst="rect">
            <a:avLst/>
          </a:prstGeom>
        </p:spPr>
        <p:txBody>
          <a:bodyPr vert="horz" lIns="91108" tIns="45555" rIns="91108" bIns="45555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532" y="5"/>
            <a:ext cx="2945554" cy="495692"/>
          </a:xfrm>
          <a:prstGeom prst="rect">
            <a:avLst/>
          </a:prstGeom>
        </p:spPr>
        <p:txBody>
          <a:bodyPr vert="horz" lIns="91108" tIns="45555" rIns="91108" bIns="45555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755070D7-6F45-4867-8562-F18679E49EE9}" type="datetimeFigureOut">
              <a:rPr lang="ro-RO"/>
              <a:pPr>
                <a:defRPr/>
              </a:pPr>
              <a:t>03.07.2020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937"/>
            <a:ext cx="2945554" cy="495692"/>
          </a:xfrm>
          <a:prstGeom prst="rect">
            <a:avLst/>
          </a:prstGeom>
        </p:spPr>
        <p:txBody>
          <a:bodyPr vert="horz" lIns="91108" tIns="45555" rIns="91108" bIns="45555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532" y="9430937"/>
            <a:ext cx="2945554" cy="495692"/>
          </a:xfrm>
          <a:prstGeom prst="rect">
            <a:avLst/>
          </a:prstGeom>
        </p:spPr>
        <p:txBody>
          <a:bodyPr vert="horz" lIns="91108" tIns="45555" rIns="91108" bIns="45555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3B18BE95-9A24-4AA0-A21D-6F5EBCB54953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26136251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5"/>
            <a:ext cx="2945554" cy="495692"/>
          </a:xfrm>
          <a:prstGeom prst="rect">
            <a:avLst/>
          </a:prstGeom>
        </p:spPr>
        <p:txBody>
          <a:bodyPr vert="horz" lIns="91108" tIns="45555" rIns="91108" bIns="45555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532" y="5"/>
            <a:ext cx="2945554" cy="495692"/>
          </a:xfrm>
          <a:prstGeom prst="rect">
            <a:avLst/>
          </a:prstGeom>
        </p:spPr>
        <p:txBody>
          <a:bodyPr vert="horz" lIns="91108" tIns="45555" rIns="91108" bIns="45555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513F57D-D02A-4DF3-828D-8246D1119CE6}" type="datetimeFigureOut">
              <a:rPr lang="ro-RO"/>
              <a:pPr>
                <a:defRPr/>
              </a:pPr>
              <a:t>03.07.2020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4400" y="744538"/>
            <a:ext cx="496887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108" tIns="45555" rIns="91108" bIns="45555" rtlCol="0" anchor="ctr"/>
          <a:lstStyle/>
          <a:p>
            <a:pPr lvl="0"/>
            <a:endParaRPr lang="ro-RO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133" y="4717068"/>
            <a:ext cx="5439412" cy="4466023"/>
          </a:xfrm>
          <a:prstGeom prst="rect">
            <a:avLst/>
          </a:prstGeom>
        </p:spPr>
        <p:txBody>
          <a:bodyPr vert="horz" lIns="91108" tIns="45555" rIns="91108" bIns="45555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ro-RO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937"/>
            <a:ext cx="2945554" cy="495692"/>
          </a:xfrm>
          <a:prstGeom prst="rect">
            <a:avLst/>
          </a:prstGeom>
        </p:spPr>
        <p:txBody>
          <a:bodyPr vert="horz" lIns="91108" tIns="45555" rIns="91108" bIns="45555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532" y="9430937"/>
            <a:ext cx="2945554" cy="495692"/>
          </a:xfrm>
          <a:prstGeom prst="rect">
            <a:avLst/>
          </a:prstGeom>
        </p:spPr>
        <p:txBody>
          <a:bodyPr vert="horz" lIns="91108" tIns="45555" rIns="91108" bIns="45555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B04A4B7-F955-4CD1-A2AB-A0E9A51EB12E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85264013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29106390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7739694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42177785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1351269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8812837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4829080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34046828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dirty="0" smtClean="0"/>
          </a:p>
        </p:txBody>
      </p:sp>
    </p:spTree>
    <p:extLst>
      <p:ext uri="{BB962C8B-B14F-4D97-AF65-F5344CB8AC3E}">
        <p14:creationId xmlns:p14="http://schemas.microsoft.com/office/powerpoint/2010/main" val="26858686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57EE49-B334-42FB-8B2B-8EA23E794D1F}" type="datetimeFigureOut">
              <a:rPr lang="en-US"/>
              <a:pPr>
                <a:defRPr/>
              </a:pPr>
              <a:t>7/3/2020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3A724-C9A4-4D8A-B51C-E0556B74FA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1BBBD-D0B9-43CA-B1D4-FF01DB57A5EF}" type="datetimeFigureOut">
              <a:rPr lang="en-US"/>
              <a:pPr>
                <a:defRPr/>
              </a:pPr>
              <a:t>7/3/2020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3D612-41B1-4A4D-82F0-4559A58C41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5E5BE-068A-43DC-B0FE-10C7ED041FBF}" type="datetimeFigureOut">
              <a:rPr lang="en-US"/>
              <a:pPr>
                <a:defRPr/>
              </a:pPr>
              <a:t>7/3/2020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5DB198-287B-45DF-841A-47D85C8859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D4B09-AB38-4386-BE00-3A3B2DA94E62}" type="datetimeFigureOut">
              <a:rPr lang="en-US"/>
              <a:pPr>
                <a:defRPr/>
              </a:pPr>
              <a:t>7/3/2020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A5E37-44CB-42F2-8E2E-23B311DCC0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34DD5F-F430-4084-9DA2-C8EEB8DC3A7B}" type="datetimeFigureOut">
              <a:rPr lang="en-US"/>
              <a:pPr>
                <a:defRPr/>
              </a:pPr>
              <a:t>7/3/2020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DAB04-5EC9-4E2F-839D-B67F822F31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A93F7-573A-4FDF-B1F4-51087175C1E2}" type="datetimeFigureOut">
              <a:rPr lang="en-US"/>
              <a:pPr>
                <a:defRPr/>
              </a:pPr>
              <a:t>7/3/2020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7CEB0A-6571-4138-A4A4-B863B1FF2C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6D615-AE49-4C8E-8E0F-671A9A4CF8CE}" type="datetimeFigureOut">
              <a:rPr lang="en-US"/>
              <a:pPr>
                <a:defRPr/>
              </a:pPr>
              <a:t>7/3/2020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46532D-B66C-4E23-B9A3-1CAD12B368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9CF08-5D30-443F-B3E0-4F851ED8A57E}" type="datetimeFigureOut">
              <a:rPr lang="en-US"/>
              <a:pPr>
                <a:defRPr/>
              </a:pPr>
              <a:t>7/3/2020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C70BE1-0F57-414C-95EF-27C907EDFE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83669-06F3-4AA2-8DC4-AB5A70213BEB}" type="datetimeFigureOut">
              <a:rPr lang="en-US"/>
              <a:pPr>
                <a:defRPr/>
              </a:pPr>
              <a:t>7/3/2020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0CBBBA-B36D-4C95-B115-FF5CE8FE09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4A2BB0-BE66-441C-A426-9BB3EDFA3111}" type="datetimeFigureOut">
              <a:rPr lang="en-US"/>
              <a:pPr>
                <a:defRPr/>
              </a:pPr>
              <a:t>7/3/2020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96C3E-548B-4066-9B4E-0E0B3BD01F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CA149-A2D3-4C09-90E2-62B6DE6F99F3}" type="datetimeFigureOut">
              <a:rPr lang="en-US"/>
              <a:pPr>
                <a:defRPr/>
              </a:pPr>
              <a:t>7/3/2020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36C329-397D-4E26-BF63-0361B7209D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047E911-CD16-44AC-A4AD-592B35027E3E}" type="datetimeFigureOut">
              <a:rPr lang="en-US"/>
              <a:pPr>
                <a:defRPr/>
              </a:pPr>
              <a:t>7/3/2020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E1F09D9-480D-4A86-93AE-D15555D61F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hyperlink" Target="http://www.interregrobg.eu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hyperlink" Target="http://www.interregrobg.eu/" TargetMode="External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13.jpg"/><Relationship Id="rId4" Type="http://schemas.openxmlformats.org/officeDocument/2006/relationships/image" Target="../media/image12.png"/><Relationship Id="rId9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15363" name="Rectangle 22"/>
          <p:cNvSpPr>
            <a:spLocks noChangeArrowheads="1"/>
          </p:cNvSpPr>
          <p:nvPr/>
        </p:nvSpPr>
        <p:spPr bwMode="auto">
          <a:xfrm>
            <a:off x="1793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76518" y="1681008"/>
            <a:ext cx="8229600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INTERREG V-A Romania-Bulgaria</a:t>
            </a:r>
          </a:p>
          <a:p>
            <a:pPr algn="ctr"/>
            <a:r>
              <a:rPr lang="en-US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Programme </a:t>
            </a:r>
            <a:endParaRPr lang="ro-RO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  <a:p>
            <a:pPr algn="ctr"/>
            <a:endParaRPr lang="ro-RO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  <a:p>
            <a:pPr algn="ctr"/>
            <a:r>
              <a:rPr lang="en-US" sz="3200" b="1" dirty="0">
                <a:solidFill>
                  <a:srgbClr val="0F243E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Project publicity – Measures for promoting the implemented projects</a:t>
            </a:r>
            <a:endParaRPr lang="it-IT" sz="32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  <a:p>
            <a:pPr algn="ctr"/>
            <a:endParaRPr lang="it-IT" sz="3600" b="1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  <a:p>
            <a:pPr algn="ctr"/>
            <a:endParaRPr lang="en-US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13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0160" y="5109358"/>
            <a:ext cx="2403680" cy="1095568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24118" y="6246203"/>
            <a:ext cx="8534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o-RO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  <a:hlinkClick r:id="rId4"/>
              </a:rPr>
              <a:t>www.interregrobg.eu</a:t>
            </a:r>
            <a:r>
              <a:rPr lang="ro-RO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</a:t>
            </a:r>
            <a:endParaRPr lang="en-US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0264" y="256550"/>
            <a:ext cx="8303472" cy="981541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2311400" y="388022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6</a:t>
            </a:r>
            <a:r>
              <a:rPr lang="en-US" b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th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July 2020</a:t>
            </a:r>
            <a:r>
              <a:rPr lang="ro-RO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,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Slatina</a:t>
            </a:r>
            <a:r>
              <a:rPr lang="ro-RO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,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Romania</a:t>
            </a:r>
            <a:endParaRPr lang="ro-RO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  <a:p>
            <a:pPr algn="ctr"/>
            <a:endParaRPr lang="ro-RO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7</a:t>
            </a:r>
            <a:r>
              <a:rPr lang="en-US" b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th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July </a:t>
            </a:r>
            <a:r>
              <a:rPr lang="ro-RO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20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20</a:t>
            </a:r>
            <a:r>
              <a:rPr lang="ro-RO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,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Ruse, Bulgaria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76491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070">
        <p15:prstTrans prst="peelOff"/>
      </p:transition>
    </mc:Choice>
    <mc:Fallback xmlns="">
      <p:transition spd="slow" advTm="10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841" y="201665"/>
            <a:ext cx="1188891" cy="8674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9647" y="1303483"/>
            <a:ext cx="8077200" cy="544108"/>
          </a:xfrm>
        </p:spPr>
        <p:txBody>
          <a:bodyPr/>
          <a:lstStyle/>
          <a:p>
            <a:pPr lvl="0">
              <a:spcBef>
                <a:spcPts val="670"/>
              </a:spcBef>
              <a:spcAft>
                <a:spcPts val="0"/>
              </a:spcAft>
            </a:pPr>
            <a:r>
              <a:rPr lang="en-BZ" sz="2800" b="1" dirty="0">
                <a:solidFill>
                  <a:srgbClr val="1F497D"/>
                </a:solidFill>
                <a:latin typeface="Trebuchet MS" panose="020B0603020202020204" pitchFamily="34" charset="0"/>
                <a:ea typeface="Calibri" panose="020F0502020204030204" pitchFamily="34" charset="0"/>
                <a:cs typeface="+mn-cs"/>
              </a:rPr>
              <a:t>What means communication at project </a:t>
            </a:r>
            <a:r>
              <a:rPr lang="en-BZ" sz="2800" b="1" dirty="0" smtClean="0">
                <a:solidFill>
                  <a:srgbClr val="1F497D"/>
                </a:solidFill>
                <a:latin typeface="Trebuchet MS" panose="020B0603020202020204" pitchFamily="34" charset="0"/>
                <a:ea typeface="Calibri" panose="020F0502020204030204" pitchFamily="34" charset="0"/>
                <a:cs typeface="+mn-cs"/>
              </a:rPr>
              <a:t>level</a:t>
            </a:r>
            <a:endParaRPr lang="en-US" sz="2800" b="1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96151" y="2161568"/>
            <a:ext cx="8077200" cy="3437480"/>
          </a:xfrm>
        </p:spPr>
        <p:txBody>
          <a:bodyPr/>
          <a:lstStyle/>
          <a:p>
            <a:pPr lvl="0" algn="just">
              <a:spcBef>
                <a:spcPts val="670"/>
              </a:spcBef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en-US" sz="2000" dirty="0" smtClean="0">
                <a:solidFill>
                  <a:srgbClr val="1F497D"/>
                </a:solidFill>
                <a:latin typeface="Trebuchet MS" panose="020B0603020202020204" pitchFamily="34" charset="0"/>
                <a:ea typeface="Calibri" panose="020F0502020204030204" pitchFamily="34" charset="0"/>
              </a:rPr>
              <a:t>presenting </a:t>
            </a:r>
            <a:r>
              <a:rPr lang="en-US" sz="2000" dirty="0">
                <a:solidFill>
                  <a:srgbClr val="1F497D"/>
                </a:solidFill>
                <a:latin typeface="Trebuchet MS" panose="020B0603020202020204" pitchFamily="34" charset="0"/>
                <a:ea typeface="Calibri" panose="020F0502020204030204" pitchFamily="34" charset="0"/>
              </a:rPr>
              <a:t>your project, examples of successful activities and results, good practices,  continuously, in </a:t>
            </a:r>
            <a:r>
              <a:rPr lang="en-US" sz="2000" i="1" dirty="0">
                <a:solidFill>
                  <a:srgbClr val="1F497D"/>
                </a:solidFill>
                <a:latin typeface="Trebuchet MS" panose="020B0603020202020204" pitchFamily="34" charset="0"/>
                <a:ea typeface="Calibri" panose="020F0502020204030204" pitchFamily="34" charset="0"/>
              </a:rPr>
              <a:t>all stages of your project</a:t>
            </a:r>
            <a:endParaRPr lang="en-US" sz="20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lvl="0" algn="just">
              <a:spcBef>
                <a:spcPts val="670"/>
              </a:spcBef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en-US" sz="2000" dirty="0">
                <a:solidFill>
                  <a:srgbClr val="1F497D"/>
                </a:solidFill>
                <a:latin typeface="Trebuchet MS" panose="020B0603020202020204" pitchFamily="34" charset="0"/>
                <a:ea typeface="Calibri" panose="020F0502020204030204" pitchFamily="34" charset="0"/>
              </a:rPr>
              <a:t>clear messages to the general public about the financing source of the project </a:t>
            </a:r>
            <a:endParaRPr lang="en-US" sz="20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lvl="0" algn="just">
              <a:spcBef>
                <a:spcPts val="670"/>
              </a:spcBef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en-US" sz="2000" dirty="0">
                <a:solidFill>
                  <a:srgbClr val="1F497D"/>
                </a:solidFill>
                <a:latin typeface="Trebuchet MS" panose="020B0603020202020204" pitchFamily="34" charset="0"/>
                <a:ea typeface="Calibri" panose="020F0502020204030204" pitchFamily="34" charset="0"/>
              </a:rPr>
              <a:t>using attractive messages and topics for promoting the project (success stories, representative pictures and videos, storytelling approach)</a:t>
            </a:r>
            <a:endParaRPr lang="en-US" sz="20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457200" algn="ctr">
              <a:spcBef>
                <a:spcPts val="670"/>
              </a:spcBef>
              <a:spcAft>
                <a:spcPts val="0"/>
              </a:spcAft>
            </a:pPr>
            <a:r>
              <a:rPr lang="en-US" sz="2000" b="1" i="1" dirty="0">
                <a:solidFill>
                  <a:srgbClr val="1F497D"/>
                </a:solidFill>
                <a:latin typeface="Trebuchet MS" panose="020B0603020202020204" pitchFamily="34" charset="0"/>
                <a:ea typeface="Calibri" panose="020F0502020204030204" pitchFamily="34" charset="0"/>
              </a:rPr>
              <a:t>Effective communication is often the foundation of successful </a:t>
            </a:r>
            <a:r>
              <a:rPr lang="en-US" sz="2000" b="1" i="1" dirty="0" smtClean="0">
                <a:solidFill>
                  <a:srgbClr val="1F497D"/>
                </a:solidFill>
                <a:latin typeface="Trebuchet MS" panose="020B0603020202020204" pitchFamily="34" charset="0"/>
                <a:ea typeface="Calibri" panose="020F0502020204030204" pitchFamily="34" charset="0"/>
              </a:rPr>
              <a:t>projects</a:t>
            </a:r>
          </a:p>
          <a:p>
            <a:pPr marL="0" indent="0" algn="ctr">
              <a:buNone/>
            </a:pPr>
            <a:endParaRPr lang="en-US" sz="2800" dirty="0">
              <a:latin typeface="Trebuchet MS" panose="020B0603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65468" y="125365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1" name="Content Placeholder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42599" y="215112"/>
            <a:ext cx="1144199" cy="925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36" y="246948"/>
            <a:ext cx="2575872" cy="68251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9127" y="6019800"/>
            <a:ext cx="1391598" cy="68252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17409" y="5976841"/>
            <a:ext cx="737680" cy="725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9504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841" y="201665"/>
            <a:ext cx="1188891" cy="8674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3894" y="1046225"/>
            <a:ext cx="8077200" cy="858085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1F497D"/>
                </a:solidFill>
                <a:latin typeface="Trebuchet MS" panose="020B0603020202020204" pitchFamily="34" charset="0"/>
                <a:ea typeface="Calibri" panose="020F0502020204030204" pitchFamily="34" charset="0"/>
                <a:cs typeface="+mn-cs"/>
              </a:rPr>
              <a:t>Tips and suggestions for communication at project level</a:t>
            </a:r>
            <a:endParaRPr lang="en-US" sz="28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+mn-cs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09598" y="1913637"/>
            <a:ext cx="8077200" cy="3437480"/>
          </a:xfrm>
        </p:spPr>
        <p:txBody>
          <a:bodyPr/>
          <a:lstStyle/>
          <a:p>
            <a:pPr lvl="0" algn="just">
              <a:lnSpc>
                <a:spcPct val="105000"/>
              </a:lnSpc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"/>
            </a:pPr>
            <a:r>
              <a:rPr lang="en-US" sz="2000" b="1" dirty="0" smtClean="0">
                <a:solidFill>
                  <a:srgbClr val="1F497D"/>
                </a:solidFill>
                <a:latin typeface="Trebuchet MS" panose="020B0603020202020204" pitchFamily="34" charset="0"/>
                <a:ea typeface="Calibri" panose="020F0502020204030204" pitchFamily="34" charset="0"/>
              </a:rPr>
              <a:t>Give </a:t>
            </a:r>
            <a:r>
              <a:rPr lang="en-US" sz="2000" b="1" dirty="0">
                <a:solidFill>
                  <a:srgbClr val="1F497D"/>
                </a:solidFill>
                <a:latin typeface="Trebuchet MS" panose="020B0603020202020204" pitchFamily="34" charset="0"/>
                <a:ea typeface="Calibri" panose="020F0502020204030204" pitchFamily="34" charset="0"/>
              </a:rPr>
              <a:t>communication the role it deserves!</a:t>
            </a:r>
            <a:r>
              <a:rPr lang="en-US" sz="2000" dirty="0">
                <a:solidFill>
                  <a:srgbClr val="1F497D"/>
                </a:solidFill>
                <a:latin typeface="Trebuchet MS" panose="020B0603020202020204" pitchFamily="34" charset="0"/>
                <a:ea typeface="Calibri" panose="020F0502020204030204" pitchFamily="34" charset="0"/>
              </a:rPr>
              <a:t> communication activities are just as important as any other activity of the project (you may decide to have a project communication officer)</a:t>
            </a:r>
            <a:endParaRPr lang="en-US" sz="20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lvl="0" algn="just">
              <a:lnSpc>
                <a:spcPct val="105000"/>
              </a:lnSpc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"/>
            </a:pPr>
            <a:r>
              <a:rPr lang="en-US" sz="2000" b="1" dirty="0">
                <a:solidFill>
                  <a:srgbClr val="1F497D"/>
                </a:solidFill>
                <a:latin typeface="Trebuchet MS" panose="020B0603020202020204" pitchFamily="34" charset="0"/>
                <a:ea typeface="Calibri" panose="020F0502020204030204" pitchFamily="34" charset="0"/>
              </a:rPr>
              <a:t>Tell us your story!</a:t>
            </a:r>
            <a:r>
              <a:rPr lang="en-US" sz="2000" dirty="0">
                <a:solidFill>
                  <a:srgbClr val="1F497D"/>
                </a:solidFill>
                <a:latin typeface="Trebuchet MS" panose="020B0603020202020204" pitchFamily="34" charset="0"/>
                <a:ea typeface="Calibri" panose="020F0502020204030204" pitchFamily="34" charset="0"/>
              </a:rPr>
              <a:t> start with the application form, use short sentences, plain language and images</a:t>
            </a:r>
            <a:endParaRPr lang="en-US" sz="20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lvl="0" algn="just">
              <a:lnSpc>
                <a:spcPct val="105000"/>
              </a:lnSpc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"/>
            </a:pPr>
            <a:r>
              <a:rPr lang="en-US" sz="2000" b="1" dirty="0">
                <a:solidFill>
                  <a:srgbClr val="1F497D"/>
                </a:solidFill>
                <a:latin typeface="Trebuchet MS" panose="020B0603020202020204" pitchFamily="34" charset="0"/>
                <a:ea typeface="Calibri" panose="020F0502020204030204" pitchFamily="34" charset="0"/>
              </a:rPr>
              <a:t>Organize events!</a:t>
            </a:r>
            <a:endParaRPr lang="en-US" sz="20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lvl="0" algn="just">
              <a:lnSpc>
                <a:spcPct val="105000"/>
              </a:lnSpc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"/>
            </a:pPr>
            <a:r>
              <a:rPr lang="en-US" sz="2000" b="1" dirty="0">
                <a:solidFill>
                  <a:srgbClr val="1F497D"/>
                </a:solidFill>
                <a:latin typeface="Trebuchet MS" panose="020B0603020202020204" pitchFamily="34" charset="0"/>
                <a:ea typeface="Calibri" panose="020F0502020204030204" pitchFamily="34" charset="0"/>
              </a:rPr>
              <a:t>Create a Facebook/Twitter page!</a:t>
            </a:r>
            <a:r>
              <a:rPr lang="en-US" sz="2000" dirty="0">
                <a:solidFill>
                  <a:srgbClr val="1F497D"/>
                </a:solidFill>
                <a:latin typeface="Trebuchet MS" panose="020B0603020202020204" pitchFamily="34" charset="0"/>
                <a:ea typeface="Calibri" panose="020F0502020204030204" pitchFamily="34" charset="0"/>
              </a:rPr>
              <a:t>  and promote the key moments in the life of your project on social media</a:t>
            </a:r>
            <a:endParaRPr lang="en-US" sz="20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lvl="0" algn="just">
              <a:lnSpc>
                <a:spcPct val="105000"/>
              </a:lnSpc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"/>
            </a:pPr>
            <a:r>
              <a:rPr lang="en-US" sz="2000" b="1" dirty="0">
                <a:solidFill>
                  <a:srgbClr val="1F497D"/>
                </a:solidFill>
                <a:latin typeface="Trebuchet MS" panose="020B0603020202020204" pitchFamily="34" charset="0"/>
                <a:ea typeface="Calibri" panose="020F0502020204030204" pitchFamily="34" charset="0"/>
              </a:rPr>
              <a:t>Use videos of your project and attractive pictures!</a:t>
            </a:r>
            <a:endParaRPr lang="en-US" sz="20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en-US" sz="2000" b="1" dirty="0">
                <a:solidFill>
                  <a:srgbClr val="1F497D"/>
                </a:solidFill>
                <a:latin typeface="Trebuchet MS" panose="020B0603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Promote logos and innovative hashtags!</a:t>
            </a:r>
            <a:endParaRPr lang="en-US" sz="2000" dirty="0">
              <a:latin typeface="Trebuchet MS" panose="020B0603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65468" y="125365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1" name="Content Placeholder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42599" y="215112"/>
            <a:ext cx="1144199" cy="925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36" y="246948"/>
            <a:ext cx="2575872" cy="68251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9127" y="6019800"/>
            <a:ext cx="1391598" cy="68252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17409" y="5976841"/>
            <a:ext cx="737680" cy="725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6962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841" y="201664"/>
            <a:ext cx="1287484" cy="9393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889" y="1721014"/>
            <a:ext cx="8077200" cy="544108"/>
          </a:xfrm>
        </p:spPr>
        <p:txBody>
          <a:bodyPr/>
          <a:lstStyle/>
          <a:p>
            <a:r>
              <a:rPr lang="pt-BR" sz="2800" b="1" dirty="0" smtClean="0">
                <a:latin typeface="Trebuchet MS" pitchFamily="34" charset="0"/>
              </a:rPr>
              <a:t/>
            </a:r>
            <a:br>
              <a:rPr lang="pt-BR" sz="2800" b="1" dirty="0" smtClean="0">
                <a:latin typeface="Trebuchet MS" pitchFamily="34" charset="0"/>
              </a:rPr>
            </a:br>
            <a:r>
              <a:rPr lang="pt-BR" sz="2800" b="1" dirty="0" smtClean="0">
                <a:latin typeface="Trebuchet MS" pitchFamily="34" charset="0"/>
              </a:rPr>
              <a:t>Why is important to communicate?</a:t>
            </a:r>
            <a:br>
              <a:rPr lang="pt-BR" sz="2800" b="1" dirty="0" smtClean="0">
                <a:latin typeface="Trebuchet MS" pitchFamily="34" charset="0"/>
              </a:rPr>
            </a:br>
            <a:r>
              <a:rPr lang="en-BZ" sz="2800" dirty="0" smtClean="0">
                <a:latin typeface="Trebuchet MS" panose="020B0603020202020204" pitchFamily="34" charset="0"/>
              </a:rPr>
              <a:t> </a:t>
            </a:r>
            <a:br>
              <a:rPr lang="en-BZ" sz="2800" dirty="0" smtClean="0">
                <a:latin typeface="Trebuchet MS" panose="020B0603020202020204" pitchFamily="34" charset="0"/>
              </a:rPr>
            </a:br>
            <a:r>
              <a:rPr lang="en-BZ" sz="2400" dirty="0">
                <a:latin typeface="Trebuchet MS" panose="020B0603020202020204" pitchFamily="34" charset="0"/>
              </a:rPr>
              <a:t/>
            </a:r>
            <a:br>
              <a:rPr lang="en-BZ" sz="2400" dirty="0">
                <a:latin typeface="Trebuchet MS" panose="020B0603020202020204" pitchFamily="34" charset="0"/>
              </a:rPr>
            </a:br>
            <a:endParaRPr lang="en-US" sz="2400" b="1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33400" y="2133600"/>
            <a:ext cx="7794753" cy="3161707"/>
          </a:xfrm>
        </p:spPr>
        <p:txBody>
          <a:bodyPr/>
          <a:lstStyle/>
          <a:p>
            <a:pPr marL="457200" indent="-457200" algn="just">
              <a:buAutoNum type="arabicPeriod"/>
            </a:pPr>
            <a:r>
              <a:rPr lang="en-BZ" sz="2400" dirty="0" smtClean="0">
                <a:latin typeface="Trebuchet MS" panose="020B0603020202020204" pitchFamily="34" charset="0"/>
              </a:rPr>
              <a:t>To inform the public about the results achieved with the financial support from the European Union – </a:t>
            </a:r>
            <a:r>
              <a:rPr lang="en-BZ" sz="2400" u="sng" dirty="0" smtClean="0">
                <a:latin typeface="Trebuchet MS" panose="020B0603020202020204" pitchFamily="34" charset="0"/>
              </a:rPr>
              <a:t>mandatory action</a:t>
            </a:r>
          </a:p>
          <a:p>
            <a:pPr marL="457200" indent="-457200" algn="just">
              <a:buAutoNum type="arabicPeriod"/>
            </a:pPr>
            <a:r>
              <a:rPr lang="en-BZ" sz="2400" dirty="0" smtClean="0">
                <a:latin typeface="Trebuchet MS" panose="020B0603020202020204" pitchFamily="34" charset="0"/>
              </a:rPr>
              <a:t>To ensure the visibility and transparency of project results</a:t>
            </a:r>
          </a:p>
          <a:p>
            <a:pPr marL="457200" indent="-457200" algn="just">
              <a:buAutoNum type="arabicPeriod"/>
            </a:pPr>
            <a:r>
              <a:rPr lang="en-BZ" sz="2400" dirty="0" smtClean="0">
                <a:latin typeface="Trebuchet MS" panose="020B0603020202020204" pitchFamily="34" charset="0"/>
              </a:rPr>
              <a:t>To promote project</a:t>
            </a:r>
          </a:p>
          <a:p>
            <a:pPr marL="0" indent="0" algn="just">
              <a:buNone/>
            </a:pPr>
            <a:r>
              <a:rPr lang="en-BZ" sz="2400" dirty="0" smtClean="0">
                <a:latin typeface="Trebuchet MS" panose="020B0603020202020204" pitchFamily="34" charset="0"/>
              </a:rPr>
              <a:t>     events/activities</a:t>
            </a:r>
            <a:endParaRPr lang="en-US" sz="2400" dirty="0">
              <a:latin typeface="Trebuchet MS" panose="020B0603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65468" y="125365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1" name="Content Placeholder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42599" y="215112"/>
            <a:ext cx="1144199" cy="925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36" y="246948"/>
            <a:ext cx="2575872" cy="68251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9127" y="6019800"/>
            <a:ext cx="1391598" cy="68252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17409" y="5976841"/>
            <a:ext cx="737680" cy="72548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3962400"/>
            <a:ext cx="2880891" cy="1613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9671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841" y="201665"/>
            <a:ext cx="1151959" cy="84046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9647" y="1026639"/>
            <a:ext cx="8077200" cy="544108"/>
          </a:xfrm>
        </p:spPr>
        <p:txBody>
          <a:bodyPr/>
          <a:lstStyle/>
          <a:p>
            <a:r>
              <a:rPr lang="pt-BR" sz="2800" b="1" dirty="0" smtClean="0">
                <a:latin typeface="Trebuchet MS" pitchFamily="34" charset="0"/>
              </a:rPr>
              <a:t>Communication channels</a:t>
            </a:r>
            <a:endParaRPr lang="en-US" sz="2800" b="1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39647" y="1729880"/>
            <a:ext cx="8077200" cy="4010857"/>
          </a:xfrm>
        </p:spPr>
        <p:txBody>
          <a:bodyPr/>
          <a:lstStyle/>
          <a:p>
            <a:pPr marL="514350" indent="-514350" algn="just">
              <a:buAutoNum type="arabicPeriod"/>
            </a:pPr>
            <a:r>
              <a:rPr lang="en-BZ" sz="2800" dirty="0" smtClean="0">
                <a:latin typeface="Trebuchet MS" panose="020B0603020202020204" pitchFamily="34" charset="0"/>
              </a:rPr>
              <a:t>Project website – </a:t>
            </a:r>
          </a:p>
          <a:p>
            <a:pPr marL="0" indent="0" algn="just">
              <a:buNone/>
            </a:pPr>
            <a:r>
              <a:rPr lang="en-BZ" sz="2400" dirty="0" smtClean="0">
                <a:latin typeface="Trebuchet MS" panose="020B0603020202020204" pitchFamily="34" charset="0"/>
              </a:rPr>
              <a:t>Publish up-to-date information </a:t>
            </a:r>
          </a:p>
          <a:p>
            <a:pPr marL="0" indent="0" algn="just">
              <a:buNone/>
            </a:pPr>
            <a:r>
              <a:rPr lang="en-BZ" sz="2400" dirty="0" smtClean="0">
                <a:latin typeface="Trebuchet MS" panose="020B0603020202020204" pitchFamily="34" charset="0"/>
              </a:rPr>
              <a:t>about project progress, events,</a:t>
            </a:r>
          </a:p>
          <a:p>
            <a:pPr marL="0" indent="0" algn="just">
              <a:buNone/>
            </a:pPr>
            <a:r>
              <a:rPr lang="en-BZ" sz="2400" dirty="0" smtClean="0">
                <a:latin typeface="Trebuchet MS" panose="020B0603020202020204" pitchFamily="34" charset="0"/>
              </a:rPr>
              <a:t>activities; pictures </a:t>
            </a:r>
            <a:r>
              <a:rPr lang="en-BZ" sz="2400" dirty="0">
                <a:latin typeface="Trebuchet MS" panose="020B0603020202020204" pitchFamily="34" charset="0"/>
              </a:rPr>
              <a:t>from</a:t>
            </a:r>
            <a:endParaRPr lang="en-BZ" sz="2400" dirty="0" smtClean="0">
              <a:latin typeface="Trebuchet MS" panose="020B0603020202020204" pitchFamily="34" charset="0"/>
            </a:endParaRPr>
          </a:p>
          <a:p>
            <a:pPr marL="0" indent="0" algn="just">
              <a:buNone/>
            </a:pPr>
            <a:r>
              <a:rPr lang="en-BZ" sz="2400" dirty="0" smtClean="0">
                <a:latin typeface="Trebuchet MS" panose="020B0603020202020204" pitchFamily="34" charset="0"/>
              </a:rPr>
              <a:t>project events</a:t>
            </a:r>
          </a:p>
          <a:p>
            <a:pPr marL="0" indent="0" algn="just">
              <a:buNone/>
            </a:pPr>
            <a:endParaRPr lang="en-BZ" sz="900" dirty="0" smtClean="0">
              <a:latin typeface="Trebuchet MS" panose="020B0603020202020204" pitchFamily="34" charset="0"/>
            </a:endParaRPr>
          </a:p>
          <a:p>
            <a:pPr marL="0" indent="0" algn="just">
              <a:buNone/>
            </a:pPr>
            <a:r>
              <a:rPr lang="en-BZ" sz="2800" dirty="0" smtClean="0">
                <a:latin typeface="Trebuchet MS" panose="020B0603020202020204" pitchFamily="34" charset="0"/>
              </a:rPr>
              <a:t>2. Programme website:</a:t>
            </a:r>
          </a:p>
          <a:p>
            <a:pPr marL="0" indent="0" algn="just">
              <a:buNone/>
            </a:pPr>
            <a:r>
              <a:rPr lang="en-BZ" sz="2400" dirty="0" smtClean="0">
                <a:latin typeface="Trebuchet MS" panose="020B0603020202020204" pitchFamily="34" charset="0"/>
              </a:rPr>
              <a:t>Send the information/photos </a:t>
            </a:r>
          </a:p>
          <a:p>
            <a:pPr marL="0" indent="0" algn="just">
              <a:buNone/>
            </a:pPr>
            <a:r>
              <a:rPr lang="en-BZ" sz="2400" dirty="0" smtClean="0">
                <a:latin typeface="Trebuchet MS" panose="020B0603020202020204" pitchFamily="34" charset="0"/>
              </a:rPr>
              <a:t>about the project events/</a:t>
            </a:r>
          </a:p>
          <a:p>
            <a:pPr marL="0" indent="0" algn="just">
              <a:buNone/>
            </a:pPr>
            <a:r>
              <a:rPr lang="en-BZ" sz="2400" dirty="0" smtClean="0">
                <a:latin typeface="Trebuchet MS" panose="020B0603020202020204" pitchFamily="34" charset="0"/>
              </a:rPr>
              <a:t>activities to the JS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165468" y="125365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1" name="Content Placeholder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42599" y="215112"/>
            <a:ext cx="1144199" cy="925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36" y="246948"/>
            <a:ext cx="2575872" cy="68251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9127" y="6019800"/>
            <a:ext cx="1391598" cy="68252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17409" y="5976841"/>
            <a:ext cx="737680" cy="72548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1805" y="2287508"/>
            <a:ext cx="3753284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3534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841" y="201664"/>
            <a:ext cx="1287484" cy="9393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9647" y="1026639"/>
            <a:ext cx="8077200" cy="544108"/>
          </a:xfrm>
        </p:spPr>
        <p:txBody>
          <a:bodyPr/>
          <a:lstStyle/>
          <a:p>
            <a:r>
              <a:rPr lang="pt-BR" sz="2800" b="1" dirty="0" smtClean="0">
                <a:latin typeface="Trebuchet MS" pitchFamily="34" charset="0"/>
              </a:rPr>
              <a:t>Communication channels</a:t>
            </a:r>
            <a:endParaRPr lang="en-US" sz="2800" b="1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39647" y="1894050"/>
            <a:ext cx="8077200" cy="4010857"/>
          </a:xfrm>
        </p:spPr>
        <p:txBody>
          <a:bodyPr/>
          <a:lstStyle/>
          <a:p>
            <a:pPr marL="0" indent="0" algn="just">
              <a:buNone/>
            </a:pPr>
            <a:r>
              <a:rPr lang="en-BZ" sz="2800" dirty="0" smtClean="0">
                <a:latin typeface="Trebuchet MS" panose="020B0603020202020204" pitchFamily="34" charset="0"/>
              </a:rPr>
              <a:t>3. Social media:</a:t>
            </a:r>
          </a:p>
          <a:p>
            <a:pPr marL="0" indent="0" algn="just">
              <a:buNone/>
            </a:pPr>
            <a:r>
              <a:rPr lang="en-US" sz="2800" dirty="0" smtClean="0"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Facebook </a:t>
            </a:r>
          </a:p>
          <a:p>
            <a:pPr marL="0" indent="0" algn="just">
              <a:buNone/>
            </a:pPr>
            <a:r>
              <a:rPr lang="en-US" sz="2800" dirty="0" smtClean="0"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Instagram </a:t>
            </a:r>
          </a:p>
          <a:p>
            <a:pPr marL="0" indent="0" algn="just">
              <a:buNone/>
            </a:pPr>
            <a:r>
              <a:rPr lang="en-US" sz="2800" dirty="0" smtClean="0"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Twitter</a:t>
            </a:r>
          </a:p>
          <a:p>
            <a:pPr algn="just">
              <a:buFontTx/>
              <a:buChar char="-"/>
            </a:pPr>
            <a:r>
              <a:rPr lang="en-US" sz="2800" dirty="0" smtClean="0">
                <a:latin typeface="Trebuchet MS" panose="020B0603020202020204" pitchFamily="34" charset="0"/>
                <a:cs typeface="Times New Roman" panose="02020603050405020304" pitchFamily="18" charset="0"/>
              </a:rPr>
              <a:t>short, clear messages</a:t>
            </a:r>
          </a:p>
          <a:p>
            <a:pPr algn="just">
              <a:buFontTx/>
              <a:buChar char="-"/>
            </a:pPr>
            <a:r>
              <a:rPr lang="en-US" sz="2800" dirty="0">
                <a:latin typeface="Trebuchet MS" panose="020B0603020202020204" pitchFamily="34" charset="0"/>
                <a:cs typeface="Times New Roman" panose="02020603050405020304" pitchFamily="18" charset="0"/>
              </a:rPr>
              <a:t>p</a:t>
            </a:r>
            <a:r>
              <a:rPr lang="en-US" sz="2800" dirty="0" smtClean="0">
                <a:latin typeface="Trebuchet MS" panose="020B0603020202020204" pitchFamily="34" charset="0"/>
                <a:cs typeface="Times New Roman" panose="02020603050405020304" pitchFamily="18" charset="0"/>
              </a:rPr>
              <a:t>lain language</a:t>
            </a:r>
          </a:p>
          <a:p>
            <a:pPr algn="just">
              <a:buFontTx/>
              <a:buChar char="-"/>
            </a:pPr>
            <a:r>
              <a:rPr lang="en-US" sz="2800" dirty="0" smtClean="0">
                <a:latin typeface="Trebuchet MS" panose="020B0603020202020204" pitchFamily="34" charset="0"/>
                <a:cs typeface="Times New Roman" panose="02020603050405020304" pitchFamily="18" charset="0"/>
              </a:rPr>
              <a:t>pictures</a:t>
            </a:r>
            <a:endParaRPr lang="en-US" sz="2800" dirty="0">
              <a:latin typeface="Trebuchet MS" panose="020B0603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65468" y="125365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1" name="Content Placeholder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42599" y="215112"/>
            <a:ext cx="1144199" cy="925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36" y="246948"/>
            <a:ext cx="2575872" cy="68251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9127" y="6019800"/>
            <a:ext cx="1391598" cy="68252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17409" y="5976841"/>
            <a:ext cx="737680" cy="72548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0286" y="1966379"/>
            <a:ext cx="3995975" cy="2663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1812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841" y="201664"/>
            <a:ext cx="1240145" cy="90480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9337" y="848400"/>
            <a:ext cx="8247461" cy="857262"/>
          </a:xfrm>
        </p:spPr>
        <p:txBody>
          <a:bodyPr/>
          <a:lstStyle/>
          <a:p>
            <a:r>
              <a:rPr lang="pt-BR" sz="2800" b="1" dirty="0" smtClean="0">
                <a:latin typeface="Trebuchet MS" pitchFamily="34" charset="0"/>
              </a:rPr>
              <a:t>Visual Identity Manual available at:</a:t>
            </a:r>
            <a:endParaRPr lang="en-US" sz="2800" b="1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65468" y="125365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1" name="Content Placeholder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19999" y="216756"/>
            <a:ext cx="1099487" cy="889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928" y="236113"/>
            <a:ext cx="2575872" cy="68251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9127" y="6019800"/>
            <a:ext cx="1391598" cy="68252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323" y="1544365"/>
            <a:ext cx="7835488" cy="440660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29600" y="6026116"/>
            <a:ext cx="737680" cy="725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1988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723900" y="1976536"/>
            <a:ext cx="7772400" cy="706994"/>
          </a:xfrm>
        </p:spPr>
        <p:txBody>
          <a:bodyPr/>
          <a:lstStyle/>
          <a:p>
            <a:r>
              <a:rPr lang="en-US" sz="3600" dirty="0" smtClean="0">
                <a:solidFill>
                  <a:schemeClr val="tx2">
                    <a:lumMod val="50000"/>
                  </a:schemeClr>
                </a:solidFill>
                <a:latin typeface="Trebuchet MS" panose="020B0603020202020204" pitchFamily="34" charset="0"/>
              </a:rPr>
              <a:t/>
            </a:r>
            <a:br>
              <a:rPr lang="en-US" sz="3600" dirty="0" smtClean="0">
                <a:solidFill>
                  <a:schemeClr val="tx2">
                    <a:lumMod val="50000"/>
                  </a:schemeClr>
                </a:solidFill>
                <a:latin typeface="Trebuchet MS" panose="020B0603020202020204" pitchFamily="34" charset="0"/>
              </a:rPr>
            </a:br>
            <a:r>
              <a:rPr lang="en-US" sz="3600" dirty="0" smtClean="0">
                <a:solidFill>
                  <a:schemeClr val="tx2">
                    <a:lumMod val="50000"/>
                  </a:schemeClr>
                </a:solidFill>
                <a:latin typeface="Trebuchet MS" panose="020B0603020202020204" pitchFamily="34" charset="0"/>
              </a:rPr>
              <a:t/>
            </a:r>
            <a:br>
              <a:rPr lang="en-US" sz="3600" dirty="0" smtClean="0">
                <a:solidFill>
                  <a:schemeClr val="tx2">
                    <a:lumMod val="50000"/>
                  </a:schemeClr>
                </a:solidFill>
                <a:latin typeface="Trebuchet MS" panose="020B0603020202020204" pitchFamily="34" charset="0"/>
              </a:rPr>
            </a:br>
            <a:r>
              <a:rPr lang="en-BZ" sz="3600" dirty="0" smtClean="0">
                <a:solidFill>
                  <a:schemeClr val="tx2">
                    <a:lumMod val="75000"/>
                  </a:schemeClr>
                </a:solidFill>
                <a:latin typeface="Trebuchet MS" panose="020B0603020202020204" pitchFamily="34" charset="0"/>
              </a:rPr>
              <a:t>Effective </a:t>
            </a:r>
            <a:r>
              <a:rPr lang="en-BZ" sz="3600" dirty="0">
                <a:solidFill>
                  <a:schemeClr val="tx2">
                    <a:lumMod val="75000"/>
                  </a:schemeClr>
                </a:solidFill>
                <a:latin typeface="Trebuchet MS" panose="020B0603020202020204" pitchFamily="34" charset="0"/>
              </a:rPr>
              <a:t>project communication is a key element of successful </a:t>
            </a:r>
            <a:r>
              <a:rPr lang="en-BZ" sz="3600" dirty="0" smtClean="0">
                <a:solidFill>
                  <a:schemeClr val="tx2">
                    <a:lumMod val="75000"/>
                  </a:schemeClr>
                </a:solidFill>
                <a:latin typeface="Trebuchet MS" panose="020B0603020202020204" pitchFamily="34" charset="0"/>
              </a:rPr>
              <a:t>projects!</a:t>
            </a:r>
            <a:r>
              <a:rPr lang="en-US" sz="3600" dirty="0">
                <a:solidFill>
                  <a:schemeClr val="tx2">
                    <a:lumMod val="75000"/>
                  </a:schemeClr>
                </a:solidFill>
                <a:latin typeface="Trebuchet MS" panose="020B0603020202020204" pitchFamily="34" charset="0"/>
              </a:rPr>
              <a:t/>
            </a:r>
            <a:br>
              <a:rPr lang="en-US" sz="3600" dirty="0">
                <a:solidFill>
                  <a:schemeClr val="tx2">
                    <a:lumMod val="75000"/>
                  </a:schemeClr>
                </a:solidFill>
                <a:latin typeface="Trebuchet MS" panose="020B0603020202020204" pitchFamily="34" charset="0"/>
              </a:rPr>
            </a:b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  <a:latin typeface="Trebuchet MS" panose="020B0603020202020204" pitchFamily="34" charset="0"/>
              </a:rPr>
              <a:t/>
            </a:r>
            <a:br>
              <a:rPr lang="en-US" sz="3600" dirty="0" smtClean="0">
                <a:solidFill>
                  <a:schemeClr val="tx2">
                    <a:lumMod val="75000"/>
                  </a:schemeClr>
                </a:solidFill>
                <a:latin typeface="Trebuchet MS" panose="020B0603020202020204" pitchFamily="34" charset="0"/>
              </a:rPr>
            </a:br>
            <a:r>
              <a:rPr lang="en-US" sz="3000" dirty="0" smtClean="0">
                <a:solidFill>
                  <a:schemeClr val="tx2">
                    <a:lumMod val="50000"/>
                  </a:schemeClr>
                </a:solidFill>
                <a:latin typeface="Trebuchet MS" panose="020B0603020202020204" pitchFamily="34" charset="0"/>
              </a:rPr>
              <a:t>T</a:t>
            </a:r>
            <a:r>
              <a:rPr lang="ro-RO" sz="3000" dirty="0" smtClean="0">
                <a:solidFill>
                  <a:schemeClr val="tx2">
                    <a:lumMod val="50000"/>
                  </a:schemeClr>
                </a:solidFill>
                <a:latin typeface="Trebuchet MS" panose="020B0603020202020204" pitchFamily="34" charset="0"/>
              </a:rPr>
              <a:t>hank you for your attention</a:t>
            </a:r>
            <a:r>
              <a:rPr lang="en-US" sz="3000" dirty="0" smtClean="0">
                <a:solidFill>
                  <a:schemeClr val="tx2">
                    <a:lumMod val="50000"/>
                  </a:schemeClr>
                </a:solidFill>
                <a:latin typeface="Trebuchet MS" panose="020B0603020202020204" pitchFamily="34" charset="0"/>
              </a:rPr>
              <a:t>!</a:t>
            </a:r>
            <a:endParaRPr lang="en-US" sz="3000" dirty="0">
              <a:solidFill>
                <a:schemeClr val="tx2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762000" y="5410200"/>
            <a:ext cx="7696200" cy="228600"/>
          </a:xfrm>
        </p:spPr>
        <p:txBody>
          <a:bodyPr/>
          <a:lstStyle/>
          <a:p>
            <a:endParaRPr lang="en-US" sz="1400" dirty="0" smtClean="0">
              <a:latin typeface="Trebuchet MS" panose="020B0603020202020204" pitchFamily="34" charset="0"/>
            </a:endParaRPr>
          </a:p>
          <a:p>
            <a:endParaRPr lang="en-US" sz="1400" dirty="0">
              <a:latin typeface="Trebuchet MS" panose="020B0603020202020204" pitchFamily="34" charset="0"/>
            </a:endParaRPr>
          </a:p>
          <a:p>
            <a:endParaRPr lang="en-US" sz="1400" dirty="0" smtClean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r>
              <a:rPr lang="en-US" sz="1400" dirty="0" smtClean="0">
                <a:solidFill>
                  <a:schemeClr val="tx1"/>
                </a:solidFill>
                <a:latin typeface="Trebuchet MS" panose="020B0603020202020204" pitchFamily="34" charset="0"/>
                <a:hlinkClick r:id="rId3"/>
              </a:rPr>
              <a:t>www.interregrobg.eu</a:t>
            </a:r>
            <a:r>
              <a:rPr lang="en-US" sz="1400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 </a:t>
            </a:r>
            <a:endParaRPr lang="en-US" sz="1400" dirty="0">
              <a:solidFill>
                <a:schemeClr val="tx1"/>
              </a:solidFill>
              <a:latin typeface="Trebuchet MS" panose="020B0603020202020204" pitchFamily="34" charset="0"/>
            </a:endParaRPr>
          </a:p>
        </p:txBody>
      </p:sp>
      <p:sp>
        <p:nvSpPr>
          <p:cNvPr id="8" name="AutoShape 4" descr="data:image/jpeg;base64,/9j/4AAQSkZJRgABAQAAAQABAAD/2wCEAAkGBw0NDA0MDQ8MDQ0NDQwNDQ0NDA8NDA0NFBEWFhQRFBQYHCggGBolGxQUITEhJSkrLi4vFyAzRDQsNygtLisBCgoKDg0OFxAQGCwcHBwrNzcsLDcsLCwsLSwsLCwsLCwvLCwsLCwsLCwsLCwsLCwuLCssNywsLCwsLCw4LC8sLP/AABEIAOEA4QMBIgACEQEDEQH/xAAcAAACAgMBAQAAAAAAAAAAAAAAAgEHAwUGBAj/xABKEAACAQMABAgGDggGAwAAAAAAAQIDBBEFB1GRBhITITE1YbJBYnFyc3QUFRYiJTIzUlSBkpOhsTRCU5TBwtHSIySDo7PwF2OC/8QAGQEBAQADAQAAAAAAAAAAAAAAAAECAwQF/8QAJREBAAEDAwQDAAMAAAAAAAAAAAECAxExMlEEEiFxEyJhFDNB/9oADAMBAAIRAxEAPwC0uGXCq20Pa8vWzOpNuFvbwaVStUxt/VivDLwdraTojhDw30ppGbdW4qUaTb4tvbTlRoxjseHmf/039Q+sTTc9IaWuajb5KhUna28fBGnTk4uS86SlLPathzZ6NmzFMZnVoqqzKCcEpDYN7AqQ2CcE4CIwGBsE4AXBOBsE4AXAYGwTgBMBgfihgBMBgfAcUBMBgfAcUDHgMHs0fo24up8nbUa1xPmzGlTlPi58MmuaK7Xg6qy1XaZqpOVO3t8+CvcLjY/01Ixqrpp1lYiZcRgjBZEdT+kMe+uLFPYnWkt/EQs9T+kv1biwflnWj/IzD5rfK9lXCuGiMFgVNUel10T0fPzbiqn+NJHgutWem6fRbQq9tK5oflKUWX5aOYO2eHGtEYNzfcGNJ2/y1jeRS6ZK3nUpryzinH8TUbex4fY9hnExOiNroXhRpGwmpWt1WhFY/wAGc3Vt5LY6cub61h9qLx4AcOqOmKcqcoqhe0o8arQzmM4ZxytJvncctZXTFtLnym/njB7NCaVq2F3QvaOePb1FPip45SHROm+yUcr6zVdtRXH6ypqw+qgNB7sdHftl+AHn9lXDfmHzTJuTcnztttva2CRKRKR6zmGCcEpEpBEJE4GSJSAjBKQ2CcALgnBOCcARgMDYDAC4DA+AwAmAwPgMBCPm5/AWRwG1aO5jC70kp06MsSp2qbhVqx8Eqj6YR7Fh9q6GmqrgjG6qe2NzFSoUJ8W3pyXvatePTNrwxjzeV+bz3Kcl+/MfWluooz5l57Gyo21ONG3p06NKPxadOChBfUvCegAOJuAAAAAAAFAa37lVNOVorH+BQtqMseGXFdTP+6txf58y8L7r2RpXSFb515cRj2whNwi/sxR1dLH2mWq7PhpWhWjI0Q0dzSTL2veSTgApkiUiUhkgiEhkiUicACROCUiUgISJwNgnAC4JwNgnAQuAwPgAFwGB8BgoTBMKcpNQguNKTUYxXTKTeEt42DdcCrVVtL2FN9HsmFT7vNT+QxmcRMrHlfOg9GwsrO3tIY4tClCnno40kvfTfa3l/We4APImc+XWAAAAANLpvhVo6wfFuriEKmE+SipVa2H0Nwim0u18xYiZ8QTOG6A4aetTRSeEruS+cqCx+MsnqttZWhqjSdedJv8AaW9ZLeotLeZ/FXxLHujl1F9cqjRq1pfFpUqlWWejEYtv8j5Yy376TzJ88ntk+ll98NOElnV0JpCVtc29dyocg40a0JzXKyVPninlfHKHaOrpaZiJmWu5PmGJohoyNCtHU1EwA2AAZIZIEhkgBIlIlIZICEhkiUiUgiEhkicEpALgnA2CcALgnA3FJwEJgnA+AwAmDqNWUM6btH81XMv9ia/ic1g6vVevhmh6O4/42YXdlXplTrC8AADynWAAAOd4e6ZnYaMrV6TxWk4UaMunizm8cbypcZrtSPn+bcpOUnKUpNylKTcpSk+dtt87faXTrg6qh63R7kyl2j0OliOzLnuz5I0K0ZCGjoa2JohoyNCtBWNoVoyNCtAJgB8EAMhkgSGSAEhkgSGQQIZIEhkgIwSkMkMkEKkSkNgnBRCQYGSJwAuAwPgjjR2reAuDq9WHXFD0dx/xs5XjR2redXqxa9uKGGvk7jw/+tmF3ZV6ZUboXYAAeS6wAABw+t/qqHrdHuTKZwXPrea9qoZ5v83R6fMmUy5R2rej0em2Oa7uK0K0M5R2rehXOO1b0b2vJWhWh+NHat5DRVY2hWjI0K0RSYAbABDJDJEJDoASGSBIZIASGSJSGSKgSJwSkMkBCRKRKQyQC4JwNgbARja5mfQ2iacfYtv72PyFHwL5iPnxrmZ9C6J/Rbf0FHuI5Or0hus6y9HJR+bH7KJVOK50kn2JDAcLoAAAAAABEop9KT8qyLyUfmx+yhwATkofNj9lByUPmx+yhwA5/h1xYaHv3iKzbVIZwv1ve/xPn5ovfWfU4uhLrbKVtHfXp5/BMorB39Ltn257upGhGjI0K0dLWTAE4AKWMmZIyMaRJFZ4tMdIwJDxk0VjhnSGSMUajMiqIqYOhkiIyW0yICEhkiUhkioXBPFGSGwEI1zM+gdFfotv6Cj3EUC1zF1aO4SaOjb0Iyu7ZSjRpJp1Y5TUVlHJ1cTMRiG6zMRlvwNR7p9G/TLX76Jms9OWVeoqVG4oVajTahCopSaSy+Y4uyrh0d0ctiAAYqAAAADzX9/QtocpcVadGm5KPHqSUY8Z9Cy/IzXe6zRf06z+/gWKZnSEzDdAaX3W6K+nWf38CPddor6dZ/fwL2VcGYaXW3V4uiVH9pdUIblKf8pS8izNa2nrS6s7ala3FGvJXSqTVKopuMVSmsvHbIq5nf08YoaLnmpMpoxykyWhWb2BcvtAkCKlDIVDoCUhkCGSKiUhkiEOkUCQyQJDJBExz2jqT2kJDJFQym/+olVH2CpDJAMqj2InlH2C4DBUxBuUexHT6t5t6Wo9HydfuM5fB0+rZfC1H0dfuM13dlXplRH2hcgAB5DsAAAHFa2+q4et0e5MpxouPW11XD1uj3JlPNHo9N/W57u5jaFZkYjR0MCNCsdoVkGNisdisBcASBFCHQqHRUSh0Kh0BKHRCGRUMkMkQkOiiUhkiEh0ioEiUiUhkgIwTglInilQuDptXC+FqPo6/cZznFOl1dL4Wo+jr9xmu7sq9MqN0LgAAPHdgAAA4vWx1ZD1ql3JlPtFw61+rIetUu5MqBo9Hpdjnu7mJitGRiM6GtjYrHYrCkYjHYrIEAkAqUOhEOghojoWIyKHQyFQ6CGQ6FQ6KhkhkQh4lEpDJEIcqAAAAOm1d9a0fR1+4zmTptXfWtH0dfuM13dlXplRuhbwAB47sAAAHGa1+rIetUu7MqFlva1urIetUu5MqJnpdL/W5ru5jYjMjEZ0MGOQrHYjIpGIx2KyBQACKEZIpt4XO9iERs7ekortfSwYeeFrPsXlZkVpPxd7/oepDjJh5VaS8Xe/6Dq0l4u9nqQ6Lkw8qtZeLvYytZeLvZ6kOhlMPKrWXi72OrWXi72elDouTDzRtZeLvY3sWXi72eqIxcph4/YsvF3sPYsvF3s9gDJh4/YsvF3s6PV9QlHSlJvHydbofiM1B0HATrKl5lbuM13Z+lXplTHmFogAHkuoAAAcfrRg5aNglj9KpdPmzKm9iy8Xey3tZXV8fWaXdmVaz0Omn6NFyPs8DtZeLvYjtJeLvZsGIzoyww8DtZeLvf8AQxytZrY/IzYMVkyYaiaaeHzMRmzr0lNdq6GaxlTBQACKyW69/Hyo2iNXbfHj5TZokrB0OhEOgGQ6EQ6KHQyEQ6CHQyEQyKMkRzGmOmESAAUB0HATrKl5lbuM586DgJ1lS8yt3Ga7uyr0yp1haIAB5TpAAAHJ6yur4+s0u7Mq5lo6y+r4+s0u7Mq6R6HTbGi5qViMZis3sSsSQzFkQIzWXHx5eVmzZrLn48vKIJYQACoe2+PHym0RqqL4s1nmw1nsNoiSyg6HQiGQDodCIZBDodGNMZFRkQyYiJRRkTGTMaY2QMikTkx5JyEZDoOAb+EqXmVu6zm8nQ8AX8J0vR1u4zC7sq9LTrC1AADynUAAAOT1l9XR9Zpd2ZVrLR1mdXQ9Zpd2ZVrO/p9jTXqVislis6GCGIxmIyKhmrufjy8ps2aqtLMpPtYhJIBGSDJG64ZaKlZaTuqEliLqyrUebClQqScoNeTnj5Ys8dtcLCjJ4a6HtLx4ccEqWlqCSapXVLLoVmve8/TTnti96fPtTpHTGhruwqcld0Z0XnEZtZpVO2E1zS/PyGi1ciuMf6zqpmmXpTGNRCbXQ2vIx1UltlvZuwxy26GTNQqktst7GVSW172MJlt0MmalVJbZb2Mqktr3suEy2yYyNSqktr3sZVJbXvYwZbVMnJq+Ulte9kqpLa97Lgy2uQyavlHte9k8o9r3sYMtpk6LgA/hOl6Ot3GcTyj2vex6VzUpy41OpUhJZSlCpKEl9aZjXR3UzHJFWJfRAHz77cXn0q7/AHmr/cR7b3n0q7/ea39xyfw55bfm/H0GB89+2959Ku/3qt/cK9MXn0q8/eq39w/iTyfN+LZ1m9XQ9Zpd2ZVbPJcaRuakeLUr3FSOc8WpXqTjnbhvpPM6ktst7Oi3b7KcZYVVZlsmKzWupLa97FdSW2W9mzCZbFsVmtdSW2W9iSk30tvysmFy9VzcJLixeW+lroRgsbOpc16VtRWatepGnBeDLfS+xdL7ExrCxr3VRUbalUr1Hj3lOPGa7W+iK7XhFx6vuA60d/mrlxnezjxUo89O2g+mMX4ZPwy+peFvXcuRRH6tMTVL0/8AjzR3zfwQHXAef8lfLf2wDX6e/Q63mfxRIGNOsEvnTSHy9Tzv4GEAPWjRzGiMgAyQ6GQAEMhkAFDIkACJAAAAAAIYAACsUAClYrACBWKABSMIfGj5y/MkCC/eAvV9P6vyOhADya90uqNAAAYq/9k="/>
          <p:cNvSpPr>
            <a:spLocks noChangeAspect="1" noChangeArrowheads="1"/>
          </p:cNvSpPr>
          <p:nvPr/>
        </p:nvSpPr>
        <p:spPr bwMode="auto">
          <a:xfrm>
            <a:off x="5834399" y="-1344828"/>
            <a:ext cx="3943350" cy="394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1" name="Picture 10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7054968" y="285738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52400" y="304799"/>
            <a:ext cx="1524000" cy="83820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438" y="263289"/>
            <a:ext cx="3558359" cy="942843"/>
          </a:xfrm>
          <a:prstGeom prst="rect">
            <a:avLst/>
          </a:prstGeom>
        </p:spPr>
      </p:pic>
      <p:sp>
        <p:nvSpPr>
          <p:cNvPr id="18" name="Title 1"/>
          <p:cNvSpPr txBox="1">
            <a:spLocks/>
          </p:cNvSpPr>
          <p:nvPr/>
        </p:nvSpPr>
        <p:spPr>
          <a:xfrm>
            <a:off x="1847850" y="5638800"/>
            <a:ext cx="5524500" cy="574992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it-IT" sz="1400" b="1" dirty="0" smtClean="0">
                <a:solidFill>
                  <a:schemeClr val="tx2">
                    <a:lumMod val="75000"/>
                  </a:schemeClr>
                </a:solidFill>
                <a:latin typeface="Trebuchet MS" panose="020B0603020202020204" pitchFamily="34" charset="0"/>
              </a:rPr>
              <a:t>The content of this material does not necessarily represent the </a:t>
            </a:r>
          </a:p>
          <a:p>
            <a:r>
              <a:rPr lang="it-IT" sz="1400" b="1" dirty="0" smtClean="0">
                <a:solidFill>
                  <a:schemeClr val="tx2">
                    <a:lumMod val="75000"/>
                  </a:schemeClr>
                </a:solidFill>
                <a:latin typeface="Trebuchet MS" panose="020B0603020202020204" pitchFamily="34" charset="0"/>
              </a:rPr>
              <a:t>official position of the European Union</a:t>
            </a:r>
            <a:endParaRPr lang="en-US" sz="1400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06074" y="304798"/>
            <a:ext cx="956925" cy="94110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572" y="286871"/>
            <a:ext cx="1258355" cy="91926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1209" y="304798"/>
            <a:ext cx="1340106" cy="90133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4213219"/>
            <a:ext cx="3079937" cy="1403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3457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15339</TotalTime>
  <Words>225</Words>
  <Application>Microsoft Office PowerPoint</Application>
  <PresentationFormat>On-screen Show (4:3)</PresentationFormat>
  <Paragraphs>52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Times New Roman</vt:lpstr>
      <vt:lpstr>Trebuchet MS</vt:lpstr>
      <vt:lpstr>Wingdings</vt:lpstr>
      <vt:lpstr>Office Theme</vt:lpstr>
      <vt:lpstr>PowerPoint Presentation</vt:lpstr>
      <vt:lpstr>What means communication at project level</vt:lpstr>
      <vt:lpstr>Tips and suggestions for communication at project level</vt:lpstr>
      <vt:lpstr> Why is important to communicate?    </vt:lpstr>
      <vt:lpstr>Communication channels</vt:lpstr>
      <vt:lpstr>Communication channels</vt:lpstr>
      <vt:lpstr>Visual Identity Manual available at:</vt:lpstr>
      <vt:lpstr>  Effective project communication is a key element of successful projects!  Thank you for your attention!</vt:lpstr>
    </vt:vector>
  </TitlesOfParts>
  <Company>MRQ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GL2</dc:title>
  <dc:creator>vmp</dc:creator>
  <cp:lastModifiedBy>Evdokia Nedelcheva</cp:lastModifiedBy>
  <cp:revision>1107</cp:revision>
  <cp:lastPrinted>2020-06-30T12:04:05Z</cp:lastPrinted>
  <dcterms:created xsi:type="dcterms:W3CDTF">2007-11-21T13:10:07Z</dcterms:created>
  <dcterms:modified xsi:type="dcterms:W3CDTF">2020-07-03T06:32:06Z</dcterms:modified>
</cp:coreProperties>
</file>