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handoutMasterIdLst>
    <p:handoutMasterId r:id="rId11"/>
  </p:handoutMasterIdLst>
  <p:sldIdLst>
    <p:sldId id="344" r:id="rId2"/>
    <p:sldId id="347" r:id="rId3"/>
    <p:sldId id="345" r:id="rId4"/>
    <p:sldId id="349" r:id="rId5"/>
    <p:sldId id="350" r:id="rId6"/>
    <p:sldId id="351" r:id="rId7"/>
    <p:sldId id="352" r:id="rId8"/>
    <p:sldId id="353" r:id="rId9"/>
  </p:sldIdLst>
  <p:sldSz cx="9144000" cy="6858000" type="screen4x3"/>
  <p:notesSz cx="6797675" cy="9928225"/>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oana  Glavan" initials="IG" lastIdx="6"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FC2812"/>
    <a:srgbClr val="003366"/>
    <a:srgbClr val="BCCF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3" autoAdjust="0"/>
    <p:restoredTop sz="94070" autoAdjust="0"/>
  </p:normalViewPr>
  <p:slideViewPr>
    <p:cSldViewPr>
      <p:cViewPr varScale="1">
        <p:scale>
          <a:sx n="85" d="100"/>
          <a:sy n="85" d="100"/>
        </p:scale>
        <p:origin x="1195" y="72"/>
      </p:cViewPr>
      <p:guideLst>
        <p:guide orient="horz" pos="2160"/>
        <p:guide pos="2880"/>
      </p:guideLst>
    </p:cSldViewPr>
  </p:slideViewPr>
  <p:outlineViewPr>
    <p:cViewPr>
      <p:scale>
        <a:sx n="33" d="100"/>
        <a:sy n="33" d="100"/>
      </p:scale>
      <p:origin x="0" y="501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8" d="100"/>
          <a:sy n="68" d="100"/>
        </p:scale>
        <p:origin x="2366" y="58"/>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2"/>
            <a:ext cx="2945553" cy="495691"/>
          </a:xfrm>
          <a:prstGeom prst="rect">
            <a:avLst/>
          </a:prstGeom>
        </p:spPr>
        <p:txBody>
          <a:bodyPr vert="horz" lIns="90673" tIns="45337" rIns="90673" bIns="45337" rtlCol="0"/>
          <a:lstStyle>
            <a:lvl1pPr algn="l">
              <a:defRPr sz="1200">
                <a:latin typeface="Arial" charset="0"/>
                <a:cs typeface="+mn-cs"/>
              </a:defRPr>
            </a:lvl1pPr>
          </a:lstStyle>
          <a:p>
            <a:pPr>
              <a:defRPr/>
            </a:pPr>
            <a:endParaRPr lang="ro-RO"/>
          </a:p>
        </p:txBody>
      </p:sp>
      <p:sp>
        <p:nvSpPr>
          <p:cNvPr id="3" name="Date Placeholder 2"/>
          <p:cNvSpPr>
            <a:spLocks noGrp="1"/>
          </p:cNvSpPr>
          <p:nvPr>
            <p:ph type="dt" sz="quarter" idx="1"/>
          </p:nvPr>
        </p:nvSpPr>
        <p:spPr>
          <a:xfrm>
            <a:off x="3850533" y="2"/>
            <a:ext cx="2945553" cy="495691"/>
          </a:xfrm>
          <a:prstGeom prst="rect">
            <a:avLst/>
          </a:prstGeom>
        </p:spPr>
        <p:txBody>
          <a:bodyPr vert="horz" lIns="90673" tIns="45337" rIns="90673" bIns="45337" rtlCol="0"/>
          <a:lstStyle>
            <a:lvl1pPr algn="r">
              <a:defRPr sz="1200">
                <a:latin typeface="Arial" charset="0"/>
                <a:cs typeface="+mn-cs"/>
              </a:defRPr>
            </a:lvl1pPr>
          </a:lstStyle>
          <a:p>
            <a:pPr>
              <a:defRPr/>
            </a:pPr>
            <a:fld id="{755070D7-6F45-4867-8562-F18679E49EE9}" type="datetimeFigureOut">
              <a:rPr lang="ro-RO"/>
              <a:pPr>
                <a:defRPr/>
              </a:pPr>
              <a:t>30.06.2020</a:t>
            </a:fld>
            <a:endParaRPr lang="ro-RO"/>
          </a:p>
        </p:txBody>
      </p:sp>
      <p:sp>
        <p:nvSpPr>
          <p:cNvPr id="4" name="Footer Placeholder 3"/>
          <p:cNvSpPr>
            <a:spLocks noGrp="1"/>
          </p:cNvSpPr>
          <p:nvPr>
            <p:ph type="ftr" sz="quarter" idx="2"/>
          </p:nvPr>
        </p:nvSpPr>
        <p:spPr>
          <a:xfrm>
            <a:off x="1" y="9430935"/>
            <a:ext cx="2945553" cy="495691"/>
          </a:xfrm>
          <a:prstGeom prst="rect">
            <a:avLst/>
          </a:prstGeom>
        </p:spPr>
        <p:txBody>
          <a:bodyPr vert="horz" lIns="90673" tIns="45337" rIns="90673" bIns="45337" rtlCol="0" anchor="b"/>
          <a:lstStyle>
            <a:lvl1pPr algn="l">
              <a:defRPr sz="1200">
                <a:latin typeface="Arial" charset="0"/>
                <a:cs typeface="+mn-cs"/>
              </a:defRPr>
            </a:lvl1pPr>
          </a:lstStyle>
          <a:p>
            <a:pPr>
              <a:defRPr/>
            </a:pPr>
            <a:endParaRPr lang="ro-RO"/>
          </a:p>
        </p:txBody>
      </p:sp>
      <p:sp>
        <p:nvSpPr>
          <p:cNvPr id="5" name="Slide Number Placeholder 4"/>
          <p:cNvSpPr>
            <a:spLocks noGrp="1"/>
          </p:cNvSpPr>
          <p:nvPr>
            <p:ph type="sldNum" sz="quarter" idx="3"/>
          </p:nvPr>
        </p:nvSpPr>
        <p:spPr>
          <a:xfrm>
            <a:off x="3850533" y="9430935"/>
            <a:ext cx="2945553" cy="495691"/>
          </a:xfrm>
          <a:prstGeom prst="rect">
            <a:avLst/>
          </a:prstGeom>
        </p:spPr>
        <p:txBody>
          <a:bodyPr vert="horz" lIns="90673" tIns="45337" rIns="90673" bIns="45337" rtlCol="0" anchor="b"/>
          <a:lstStyle>
            <a:lvl1pPr algn="r">
              <a:defRPr sz="1200">
                <a:latin typeface="Arial" charset="0"/>
                <a:cs typeface="+mn-cs"/>
              </a:defRPr>
            </a:lvl1pPr>
          </a:lstStyle>
          <a:p>
            <a:pPr>
              <a:defRPr/>
            </a:pPr>
            <a:fld id="{3B18BE95-9A24-4AA0-A21D-6F5EBCB54953}" type="slidenum">
              <a:rPr lang="ro-RO"/>
              <a:pPr>
                <a:defRPr/>
              </a:pPr>
              <a:t>‹#›</a:t>
            </a:fld>
            <a:endParaRPr lang="ro-RO"/>
          </a:p>
        </p:txBody>
      </p:sp>
    </p:spTree>
    <p:extLst>
      <p:ext uri="{BB962C8B-B14F-4D97-AF65-F5344CB8AC3E}">
        <p14:creationId xmlns:p14="http://schemas.microsoft.com/office/powerpoint/2010/main" val="226136251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2"/>
            <a:ext cx="2945553" cy="495691"/>
          </a:xfrm>
          <a:prstGeom prst="rect">
            <a:avLst/>
          </a:prstGeom>
        </p:spPr>
        <p:txBody>
          <a:bodyPr vert="horz" lIns="90673" tIns="45337" rIns="90673" bIns="45337" rtlCol="0"/>
          <a:lstStyle>
            <a:lvl1pPr algn="l">
              <a:defRPr sz="1200">
                <a:latin typeface="Arial" charset="0"/>
                <a:cs typeface="+mn-cs"/>
              </a:defRPr>
            </a:lvl1pPr>
          </a:lstStyle>
          <a:p>
            <a:pPr>
              <a:defRPr/>
            </a:pPr>
            <a:endParaRPr lang="ro-RO"/>
          </a:p>
        </p:txBody>
      </p:sp>
      <p:sp>
        <p:nvSpPr>
          <p:cNvPr id="3" name="Date Placeholder 2"/>
          <p:cNvSpPr>
            <a:spLocks noGrp="1"/>
          </p:cNvSpPr>
          <p:nvPr>
            <p:ph type="dt" idx="1"/>
          </p:nvPr>
        </p:nvSpPr>
        <p:spPr>
          <a:xfrm>
            <a:off x="3850533" y="2"/>
            <a:ext cx="2945553" cy="495691"/>
          </a:xfrm>
          <a:prstGeom prst="rect">
            <a:avLst/>
          </a:prstGeom>
        </p:spPr>
        <p:txBody>
          <a:bodyPr vert="horz" lIns="90673" tIns="45337" rIns="90673" bIns="45337" rtlCol="0"/>
          <a:lstStyle>
            <a:lvl1pPr algn="r">
              <a:defRPr sz="1200">
                <a:latin typeface="Arial" charset="0"/>
                <a:cs typeface="+mn-cs"/>
              </a:defRPr>
            </a:lvl1pPr>
          </a:lstStyle>
          <a:p>
            <a:pPr>
              <a:defRPr/>
            </a:pPr>
            <a:fld id="{1513F57D-D02A-4DF3-828D-8246D1119CE6}" type="datetimeFigureOut">
              <a:rPr lang="ro-RO"/>
              <a:pPr>
                <a:defRPr/>
              </a:pPr>
              <a:t>30.06.2020</a:t>
            </a:fld>
            <a:endParaRPr lang="ro-RO"/>
          </a:p>
        </p:txBody>
      </p:sp>
      <p:sp>
        <p:nvSpPr>
          <p:cNvPr id="4" name="Slide Image Placeholder 3"/>
          <p:cNvSpPr>
            <a:spLocks noGrp="1" noRot="1" noChangeAspect="1"/>
          </p:cNvSpPr>
          <p:nvPr>
            <p:ph type="sldImg" idx="2"/>
          </p:nvPr>
        </p:nvSpPr>
        <p:spPr>
          <a:xfrm>
            <a:off x="915988" y="744538"/>
            <a:ext cx="4965700" cy="3724275"/>
          </a:xfrm>
          <a:prstGeom prst="rect">
            <a:avLst/>
          </a:prstGeom>
          <a:noFill/>
          <a:ln w="12700">
            <a:solidFill>
              <a:prstClr val="black"/>
            </a:solidFill>
          </a:ln>
        </p:spPr>
        <p:txBody>
          <a:bodyPr vert="horz" lIns="90673" tIns="45337" rIns="90673" bIns="45337" rtlCol="0" anchor="ctr"/>
          <a:lstStyle/>
          <a:p>
            <a:pPr lvl="0"/>
            <a:endParaRPr lang="ro-RO" noProof="0" smtClean="0"/>
          </a:p>
        </p:txBody>
      </p:sp>
      <p:sp>
        <p:nvSpPr>
          <p:cNvPr id="5" name="Notes Placeholder 4"/>
          <p:cNvSpPr>
            <a:spLocks noGrp="1"/>
          </p:cNvSpPr>
          <p:nvPr>
            <p:ph type="body" sz="quarter" idx="3"/>
          </p:nvPr>
        </p:nvSpPr>
        <p:spPr>
          <a:xfrm>
            <a:off x="679132" y="4717065"/>
            <a:ext cx="5439413" cy="4466023"/>
          </a:xfrm>
          <a:prstGeom prst="rect">
            <a:avLst/>
          </a:prstGeom>
        </p:spPr>
        <p:txBody>
          <a:bodyPr vert="horz" lIns="90673" tIns="45337" rIns="90673" bIns="45337" rtlCol="0">
            <a:normAutofit/>
          </a:bodyPr>
          <a:lstStyle/>
          <a:p>
            <a:r>
              <a:rPr lang="en-US" sz="1200" dirty="0" smtClean="0">
                <a:effectLst/>
                <a:latin typeface="Trebuchet MS" panose="020B0603020202020204" pitchFamily="34" charset="0"/>
                <a:ea typeface="Times New Roman" panose="02020603050405020304" pitchFamily="18" charset="0"/>
                <a:cs typeface="Times New Roman" panose="02020603050405020304" pitchFamily="18" charset="0"/>
              </a:rPr>
              <a:t>Secondary nodes are the branching or crossing points of the core and comprehensive networks, provided they represent cities (at least of regional importance) and/or multimodal connections</a:t>
            </a:r>
          </a:p>
          <a:p>
            <a:endParaRPr lang="en-US" sz="1200" dirty="0" smtClean="0">
              <a:effectLst/>
              <a:latin typeface="Verdana" panose="020B0604030504040204" pitchFamily="34" charset="0"/>
              <a:ea typeface="Times New Roman" panose="02020603050405020304" pitchFamily="18" charset="0"/>
              <a:cs typeface="Times New Roman" panose="02020603050405020304" pitchFamily="18" charset="0"/>
            </a:endParaRPr>
          </a:p>
          <a:p>
            <a:r>
              <a:rPr lang="en-US" sz="1200" dirty="0" smtClean="0">
                <a:effectLst/>
                <a:latin typeface="Trebuchet MS" panose="020B0603020202020204" pitchFamily="34" charset="0"/>
                <a:ea typeface="Times New Roman" panose="02020603050405020304" pitchFamily="18" charset="0"/>
                <a:cs typeface="Times New Roman" panose="02020603050405020304" pitchFamily="18" charset="0"/>
              </a:rPr>
              <a:t>Tertiary nodes are urban areas (regional towns, towns, cities) providing jobs and public and private services (e.g. schools, health or social care, employment services, banks) beyond their administrative boundaries, and/or places of multimodal nodes</a:t>
            </a:r>
            <a:endParaRPr lang="en-US" sz="1200" dirty="0">
              <a:effectLst/>
              <a:latin typeface="Verdana" panose="020B0604030504040204" pitchFamily="34" charset="0"/>
              <a:ea typeface="Times New Roman" panose="02020603050405020304" pitchFamily="18" charset="0"/>
              <a:cs typeface="Times New Roman" panose="02020603050405020304" pitchFamily="18" charset="0"/>
            </a:endParaRPr>
          </a:p>
        </p:txBody>
      </p:sp>
      <p:sp>
        <p:nvSpPr>
          <p:cNvPr id="6" name="Footer Placeholder 5"/>
          <p:cNvSpPr>
            <a:spLocks noGrp="1"/>
          </p:cNvSpPr>
          <p:nvPr>
            <p:ph type="ftr" sz="quarter" idx="4"/>
          </p:nvPr>
        </p:nvSpPr>
        <p:spPr>
          <a:xfrm>
            <a:off x="1" y="9430935"/>
            <a:ext cx="2945553" cy="495691"/>
          </a:xfrm>
          <a:prstGeom prst="rect">
            <a:avLst/>
          </a:prstGeom>
        </p:spPr>
        <p:txBody>
          <a:bodyPr vert="horz" lIns="90673" tIns="45337" rIns="90673" bIns="45337" rtlCol="0" anchor="b"/>
          <a:lstStyle>
            <a:lvl1pPr algn="l">
              <a:defRPr sz="1200">
                <a:latin typeface="Arial" charset="0"/>
                <a:cs typeface="+mn-cs"/>
              </a:defRPr>
            </a:lvl1pPr>
          </a:lstStyle>
          <a:p>
            <a:pPr>
              <a:defRPr/>
            </a:pPr>
            <a:endParaRPr lang="ro-RO"/>
          </a:p>
        </p:txBody>
      </p:sp>
      <p:sp>
        <p:nvSpPr>
          <p:cNvPr id="7" name="Slide Number Placeholder 6"/>
          <p:cNvSpPr>
            <a:spLocks noGrp="1"/>
          </p:cNvSpPr>
          <p:nvPr>
            <p:ph type="sldNum" sz="quarter" idx="5"/>
          </p:nvPr>
        </p:nvSpPr>
        <p:spPr>
          <a:xfrm>
            <a:off x="3850533" y="9430935"/>
            <a:ext cx="2945553" cy="495691"/>
          </a:xfrm>
          <a:prstGeom prst="rect">
            <a:avLst/>
          </a:prstGeom>
        </p:spPr>
        <p:txBody>
          <a:bodyPr vert="horz" lIns="90673" tIns="45337" rIns="90673" bIns="45337" rtlCol="0" anchor="b"/>
          <a:lstStyle>
            <a:lvl1pPr algn="r">
              <a:defRPr sz="1200">
                <a:latin typeface="Arial" charset="0"/>
                <a:cs typeface="+mn-cs"/>
              </a:defRPr>
            </a:lvl1pPr>
          </a:lstStyle>
          <a:p>
            <a:pPr>
              <a:defRPr/>
            </a:pPr>
            <a:fld id="{0B04A4B7-F955-4CD1-A2AB-A0E9A51EB12E}" type="slidenum">
              <a:rPr lang="ro-RO"/>
              <a:pPr>
                <a:defRPr/>
              </a:pPr>
              <a:t>‹#›</a:t>
            </a:fld>
            <a:endParaRPr lang="ro-RO"/>
          </a:p>
        </p:txBody>
      </p:sp>
    </p:spTree>
    <p:extLst>
      <p:ext uri="{BB962C8B-B14F-4D97-AF65-F5344CB8AC3E}">
        <p14:creationId xmlns:p14="http://schemas.microsoft.com/office/powerpoint/2010/main" val="285264013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lang="en-US" sz="1200" b="1" kern="1200" smtClean="0">
        <a:solidFill>
          <a:schemeClr val="tx1"/>
        </a:solidFill>
        <a:effectLst/>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5F57EE49-B334-42FB-8B2B-8EA23E794D1F}" type="datetimeFigureOut">
              <a:rPr lang="en-US"/>
              <a:pPr>
                <a:defRPr/>
              </a:pPr>
              <a:t>6/30/2020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773A724-C9A4-4D8A-B51C-E0556B74FAF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761BBBD-D0B9-43CA-B1D4-FF01DB57A5EF}" type="datetimeFigureOut">
              <a:rPr lang="en-US"/>
              <a:pPr>
                <a:defRPr/>
              </a:pPr>
              <a:t>6/30/2020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C43D612-41B1-4A4D-82F0-4559A58C412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D15E5BE-068A-43DC-B0FE-10C7ED041FBF}" type="datetimeFigureOut">
              <a:rPr lang="en-US"/>
              <a:pPr>
                <a:defRPr/>
              </a:pPr>
              <a:t>6/30/2020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D5DB198-287B-45DF-841A-47D85C88596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71D4B09-AB38-4386-BE00-3A3B2DA94E62}" type="datetimeFigureOut">
              <a:rPr lang="en-US"/>
              <a:pPr>
                <a:defRPr/>
              </a:pPr>
              <a:t>6/30/2020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53A5E37-44CB-42F2-8E2E-23B311DCC088}"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534DD5F-F430-4084-9DA2-C8EEB8DC3A7B}" type="datetimeFigureOut">
              <a:rPr lang="en-US"/>
              <a:pPr>
                <a:defRPr/>
              </a:pPr>
              <a:t>6/30/2020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DDAB04-5EC9-4E2F-839D-B67F822F31E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71A93F7-573A-4FDF-B1F4-51087175C1E2}" type="datetimeFigureOut">
              <a:rPr lang="en-US"/>
              <a:pPr>
                <a:defRPr/>
              </a:pPr>
              <a:t>6/30/2020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07CEB0A-6571-4138-A4A4-B863B1FF2C6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C06D615-AE49-4C8E-8E0F-671A9A4CF8CE}" type="datetimeFigureOut">
              <a:rPr lang="en-US"/>
              <a:pPr>
                <a:defRPr/>
              </a:pPr>
              <a:t>6/30/2020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C46532D-B66C-4E23-B9A3-1CAD12B3687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7C9CF08-5D30-443F-B3E0-4F851ED8A57E}" type="datetimeFigureOut">
              <a:rPr lang="en-US"/>
              <a:pPr>
                <a:defRPr/>
              </a:pPr>
              <a:t>6/30/2020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6C70BE1-0F57-414C-95EF-27C907EDFEC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5C83669-06F3-4AA2-8DC4-AB5A70213BEB}" type="datetimeFigureOut">
              <a:rPr lang="en-US"/>
              <a:pPr>
                <a:defRPr/>
              </a:pPr>
              <a:t>6/30/2020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50CBBBA-B36D-4C95-B115-FF5CE8FE09F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24A2BB0-BE66-441C-A426-9BB3EDFA3111}" type="datetimeFigureOut">
              <a:rPr lang="en-US"/>
              <a:pPr>
                <a:defRPr/>
              </a:pPr>
              <a:t>6/30/2020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B896C3E-548B-4066-9B4E-0E0B3BD01F3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E4CA149-A2D3-4C09-90E2-62B6DE6F99F3}" type="datetimeFigureOut">
              <a:rPr lang="en-US"/>
              <a:pPr>
                <a:defRPr/>
              </a:pPr>
              <a:t>6/30/2020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536C329-397D-4E26-BF63-0361B7209D6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047E911-CD16-44AC-A4AD-592B35027E3E}" type="datetimeFigureOut">
              <a:rPr lang="en-US"/>
              <a:pPr>
                <a:defRPr/>
              </a:pPr>
              <a:t>6/30/2020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E1F09D9-480D-4A86-93AE-D15555D61F3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http://www.interregrobg.eu/" TargetMode="External"/><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hyperlink" Target="http://www.interregrobg.eu/" TargetMode="Externa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76200" y="6156110"/>
            <a:ext cx="1359526" cy="664522"/>
          </a:xfrm>
          <a:prstGeom prst="rect">
            <a:avLst/>
          </a:prstGeom>
        </p:spPr>
      </p:pic>
      <p:sp>
        <p:nvSpPr>
          <p:cNvPr id="2" name="Title 1"/>
          <p:cNvSpPr>
            <a:spLocks noGrp="1"/>
          </p:cNvSpPr>
          <p:nvPr>
            <p:ph type="title"/>
          </p:nvPr>
        </p:nvSpPr>
        <p:spPr>
          <a:xfrm>
            <a:off x="2382224" y="6095145"/>
            <a:ext cx="4846693" cy="327757"/>
          </a:xfrm>
        </p:spPr>
        <p:txBody>
          <a:bodyPr/>
          <a:lstStyle/>
          <a:p>
            <a:r>
              <a:rPr lang="en-US" sz="2000" dirty="0" smtClean="0">
                <a:latin typeface="Trebuchet MS" panose="020B0603020202020204" pitchFamily="34" charset="0"/>
                <a:hlinkClick r:id="rId3"/>
              </a:rPr>
              <a:t>www.interregrobg.eu</a:t>
            </a:r>
            <a:r>
              <a:rPr lang="en-US" sz="2000" dirty="0" smtClean="0">
                <a:latin typeface="Trebuchet MS" panose="020B0603020202020204" pitchFamily="34" charset="0"/>
              </a:rPr>
              <a:t> </a:t>
            </a:r>
            <a:endParaRPr lang="en-US" sz="2000" dirty="0">
              <a:latin typeface="Trebuchet MS" panose="020B0603020202020204" pitchFamily="34" charset="0"/>
            </a:endParaRPr>
          </a:p>
        </p:txBody>
      </p:sp>
      <p:pic>
        <p:nvPicPr>
          <p:cNvPr id="6" name="Picture 5"/>
          <p:cNvPicPr>
            <a:picLocks noChangeAspect="1"/>
          </p:cNvPicPr>
          <p:nvPr/>
        </p:nvPicPr>
        <p:blipFill>
          <a:blip r:embed="rId4"/>
          <a:stretch>
            <a:fillRect/>
          </a:stretch>
        </p:blipFill>
        <p:spPr>
          <a:xfrm>
            <a:off x="8175415" y="6095145"/>
            <a:ext cx="755970" cy="725487"/>
          </a:xfrm>
          <a:prstGeom prst="rect">
            <a:avLst/>
          </a:prstGeom>
        </p:spPr>
      </p:pic>
      <p:sp>
        <p:nvSpPr>
          <p:cNvPr id="8" name="Content Placeholder 7"/>
          <p:cNvSpPr>
            <a:spLocks noGrp="1"/>
          </p:cNvSpPr>
          <p:nvPr>
            <p:ph idx="1"/>
          </p:nvPr>
        </p:nvSpPr>
        <p:spPr/>
        <p:txBody>
          <a:bodyPr/>
          <a:lstStyle/>
          <a:p>
            <a:pPr marL="0" indent="0" algn="ctr">
              <a:buNone/>
            </a:pPr>
            <a:endParaRPr lang="en-US" sz="2800" b="1" dirty="0" smtClean="0">
              <a:solidFill>
                <a:srgbClr val="0F243E"/>
              </a:solidFill>
              <a:latin typeface="Trebuchet MS" panose="020B0603020202020204" pitchFamily="34" charset="0"/>
              <a:ea typeface="Times New Roman" panose="02020603050405020304" pitchFamily="18" charset="0"/>
              <a:cs typeface="Arial" panose="020B0604020202020204" pitchFamily="34" charset="0"/>
            </a:endParaRPr>
          </a:p>
          <a:p>
            <a:pPr marL="0" indent="0" algn="ctr">
              <a:buNone/>
            </a:pPr>
            <a:endParaRPr lang="en-US" sz="2800" b="1" dirty="0">
              <a:solidFill>
                <a:srgbClr val="0F243E"/>
              </a:solidFill>
              <a:latin typeface="Trebuchet MS" panose="020B0603020202020204" pitchFamily="34" charset="0"/>
              <a:ea typeface="Times New Roman" panose="02020603050405020304" pitchFamily="18" charset="0"/>
              <a:cs typeface="Arial" panose="020B0604020202020204" pitchFamily="34" charset="0"/>
            </a:endParaRPr>
          </a:p>
          <a:p>
            <a:pPr marL="0" indent="0" algn="ctr">
              <a:buNone/>
            </a:pPr>
            <a:r>
              <a:rPr lang="en-US" sz="2800" b="1" cap="all" dirty="0" smtClean="0">
                <a:solidFill>
                  <a:srgbClr val="0F243E"/>
                </a:solidFill>
                <a:latin typeface="Trebuchet MS" panose="020B0603020202020204" pitchFamily="34" charset="0"/>
                <a:ea typeface="Times New Roman" panose="02020603050405020304" pitchFamily="18" charset="0"/>
                <a:cs typeface="Arial" panose="020B0604020202020204" pitchFamily="34" charset="0"/>
              </a:rPr>
              <a:t>Procedural </a:t>
            </a:r>
            <a:r>
              <a:rPr lang="en-US" sz="2800" b="1" cap="all" dirty="0">
                <a:solidFill>
                  <a:srgbClr val="0F243E"/>
                </a:solidFill>
                <a:latin typeface="Trebuchet MS" panose="020B0603020202020204" pitchFamily="34" charset="0"/>
                <a:ea typeface="Times New Roman" panose="02020603050405020304" pitchFamily="18" charset="0"/>
                <a:cs typeface="Arial" panose="020B0604020202020204" pitchFamily="34" charset="0"/>
              </a:rPr>
              <a:t>obligations regarding the technical design for the infrastructure projects and modification of the financing </a:t>
            </a:r>
            <a:r>
              <a:rPr lang="en-US" sz="2800" b="1" cap="all" dirty="0" smtClean="0">
                <a:solidFill>
                  <a:srgbClr val="0F243E"/>
                </a:solidFill>
                <a:latin typeface="Trebuchet MS" panose="020B0603020202020204" pitchFamily="34" charset="0"/>
                <a:ea typeface="Times New Roman" panose="02020603050405020304" pitchFamily="18" charset="0"/>
                <a:cs typeface="Arial" panose="020B0604020202020204" pitchFamily="34" charset="0"/>
              </a:rPr>
              <a:t>contracts</a:t>
            </a:r>
          </a:p>
          <a:p>
            <a:pPr marL="0" indent="0" algn="ctr">
              <a:buNone/>
            </a:pPr>
            <a:endParaRPr lang="en-US" sz="2800" b="1" cap="all" dirty="0">
              <a:solidFill>
                <a:srgbClr val="0F243E"/>
              </a:solidFill>
              <a:latin typeface="Trebuchet MS" panose="020B0603020202020204" pitchFamily="34" charset="0"/>
              <a:cs typeface="Arial" panose="020B0604020202020204" pitchFamily="34" charset="0"/>
            </a:endParaRPr>
          </a:p>
          <a:p>
            <a:pPr marL="0" indent="0" algn="ctr">
              <a:buNone/>
            </a:pPr>
            <a:endParaRPr lang="en-US" sz="2800" b="1" cap="all" dirty="0" smtClean="0">
              <a:solidFill>
                <a:srgbClr val="0F243E"/>
              </a:solidFill>
              <a:latin typeface="Trebuchet MS" panose="020B0603020202020204" pitchFamily="34" charset="0"/>
              <a:cs typeface="Arial" panose="020B0604020202020204" pitchFamily="34" charset="0"/>
            </a:endParaRPr>
          </a:p>
          <a:p>
            <a:pPr marL="0" indent="0" algn="ctr">
              <a:buNone/>
            </a:pPr>
            <a:endParaRPr lang="en-US" sz="2800" b="1" cap="all" dirty="0">
              <a:solidFill>
                <a:srgbClr val="0F243E"/>
              </a:solidFill>
              <a:latin typeface="Trebuchet MS" panose="020B0603020202020204" pitchFamily="34" charset="0"/>
              <a:cs typeface="Arial" panose="020B0604020202020204" pitchFamily="34" charset="0"/>
            </a:endParaRPr>
          </a:p>
          <a:p>
            <a:pPr marL="0" indent="0" algn="ctr">
              <a:buNone/>
            </a:pPr>
            <a:endParaRPr lang="en-US" sz="1800" cap="all" dirty="0"/>
          </a:p>
        </p:txBody>
      </p:sp>
      <p:sp>
        <p:nvSpPr>
          <p:cNvPr id="7" name="Rectangle 2"/>
          <p:cNvSpPr>
            <a:spLocks noChangeArrowheads="1"/>
          </p:cNvSpPr>
          <p:nvPr/>
        </p:nvSpPr>
        <p:spPr bwMode="auto">
          <a:xfrm>
            <a:off x="6896100" y="260350"/>
            <a:ext cx="1905000" cy="990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ro-RO" altLang="en-US" sz="1800">
              <a:solidFill>
                <a:srgbClr val="000000"/>
              </a:solidFill>
              <a:latin typeface="Arial" panose="020B0604020202020204" pitchFamily="34" charset="0"/>
            </a:endParaRPr>
          </a:p>
        </p:txBody>
      </p:sp>
      <p:pic>
        <p:nvPicPr>
          <p:cNvPr id="9" name="Picture 1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51313" y="215900"/>
            <a:ext cx="1606550"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Content Placeholder 1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22975" y="215900"/>
            <a:ext cx="1447800"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37931" y="223044"/>
            <a:ext cx="3780683" cy="996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689850" y="236538"/>
            <a:ext cx="98742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91841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3112687" y="3276600"/>
            <a:ext cx="5062728" cy="3373947"/>
          </a:xfrm>
          <a:prstGeom prst="rect">
            <a:avLst/>
          </a:prstGeom>
        </p:spPr>
      </p:pic>
      <p:pic>
        <p:nvPicPr>
          <p:cNvPr id="5" name="Picture 4"/>
          <p:cNvPicPr>
            <a:picLocks noChangeAspect="1"/>
          </p:cNvPicPr>
          <p:nvPr/>
        </p:nvPicPr>
        <p:blipFill>
          <a:blip r:embed="rId3"/>
          <a:stretch>
            <a:fillRect/>
          </a:stretch>
        </p:blipFill>
        <p:spPr>
          <a:xfrm>
            <a:off x="76200" y="6156110"/>
            <a:ext cx="1359526" cy="664522"/>
          </a:xfrm>
          <a:prstGeom prst="rect">
            <a:avLst/>
          </a:prstGeom>
        </p:spPr>
      </p:pic>
      <p:sp>
        <p:nvSpPr>
          <p:cNvPr id="3" name="Content Placeholder 2"/>
          <p:cNvSpPr>
            <a:spLocks noGrp="1"/>
          </p:cNvSpPr>
          <p:nvPr>
            <p:ph idx="1"/>
          </p:nvPr>
        </p:nvSpPr>
        <p:spPr>
          <a:xfrm>
            <a:off x="228600" y="1126580"/>
            <a:ext cx="8686800" cy="4944181"/>
          </a:xfrm>
        </p:spPr>
        <p:txBody>
          <a:bodyPr/>
          <a:lstStyle/>
          <a:p>
            <a:pPr marL="457200" lvl="1" indent="0" algn="just">
              <a:buNone/>
            </a:pPr>
            <a:endParaRPr lang="en-US" sz="1800" dirty="0" smtClean="0"/>
          </a:p>
          <a:p>
            <a:pPr marL="457200" lvl="1" indent="0" algn="just">
              <a:buNone/>
            </a:pPr>
            <a:endParaRPr lang="en-US" sz="1800" dirty="0"/>
          </a:p>
          <a:p>
            <a:pPr marL="55563" lvl="1" indent="0" algn="just">
              <a:buNone/>
            </a:pPr>
            <a:r>
              <a:rPr lang="en-US" sz="2000" dirty="0" smtClean="0"/>
              <a:t>Technical project / technical design shall be presented </a:t>
            </a:r>
            <a:r>
              <a:rPr lang="en-US" sz="2000" dirty="0"/>
              <a:t>/</a:t>
            </a:r>
            <a:r>
              <a:rPr lang="en-US" sz="2000" dirty="0" err="1" smtClean="0"/>
              <a:t>submited</a:t>
            </a:r>
            <a:r>
              <a:rPr lang="en-US" sz="2000" dirty="0" smtClean="0"/>
              <a:t> </a:t>
            </a:r>
            <a:r>
              <a:rPr lang="en-US" sz="2000" dirty="0"/>
              <a:t>to JS </a:t>
            </a:r>
            <a:r>
              <a:rPr lang="en-US" sz="2000" dirty="0" smtClean="0"/>
              <a:t> </a:t>
            </a:r>
            <a:r>
              <a:rPr lang="en-US" sz="2000" b="1" u="sng" dirty="0"/>
              <a:t>within 10 working days</a:t>
            </a:r>
            <a:r>
              <a:rPr lang="en-US" sz="2000" dirty="0"/>
              <a:t> from the date when the documents was delivered by the designer and accepted by the </a:t>
            </a:r>
            <a:r>
              <a:rPr lang="en-US" sz="2000" dirty="0" smtClean="0"/>
              <a:t>beneficiary (PIM provisions, </a:t>
            </a:r>
            <a:r>
              <a:rPr lang="en-US" sz="2000" dirty="0" err="1" smtClean="0"/>
              <a:t>Chapt</a:t>
            </a:r>
            <a:r>
              <a:rPr lang="en-US" sz="2000" dirty="0" smtClean="0"/>
              <a:t>. 16, </a:t>
            </a:r>
            <a:r>
              <a:rPr lang="en-US" sz="2000" dirty="0" err="1" smtClean="0"/>
              <a:t>pag</a:t>
            </a:r>
            <a:r>
              <a:rPr lang="en-US" sz="2000" dirty="0" smtClean="0"/>
              <a:t>. 96-97).</a:t>
            </a:r>
          </a:p>
          <a:p>
            <a:pPr marL="457200" lvl="1" indent="0" algn="just">
              <a:buNone/>
            </a:pPr>
            <a:endParaRPr lang="en-US" sz="1800" dirty="0"/>
          </a:p>
          <a:p>
            <a:pPr marL="457200" lvl="1" indent="0" algn="just">
              <a:buNone/>
            </a:pPr>
            <a:endParaRPr lang="en-US" sz="1800" dirty="0" smtClean="0"/>
          </a:p>
          <a:p>
            <a:pPr marL="457200" lvl="1" indent="0" algn="just">
              <a:buNone/>
            </a:pPr>
            <a:endParaRPr lang="en-US" sz="1800" dirty="0"/>
          </a:p>
          <a:p>
            <a:pPr marL="457200" lvl="1" indent="0" algn="just">
              <a:buNone/>
            </a:pPr>
            <a:endParaRPr lang="en-US" sz="1800" dirty="0" smtClean="0"/>
          </a:p>
          <a:p>
            <a:pPr marL="457200" lvl="1" indent="0" algn="just">
              <a:buNone/>
            </a:pPr>
            <a:endParaRPr lang="en-US" sz="1800" dirty="0"/>
          </a:p>
          <a:p>
            <a:pPr marL="457200" lvl="1" indent="0" algn="just">
              <a:buNone/>
            </a:pPr>
            <a:endParaRPr lang="en-US" sz="1800" dirty="0" smtClean="0"/>
          </a:p>
          <a:p>
            <a:pPr marL="457200" lvl="1" indent="0" algn="just">
              <a:buNone/>
            </a:pPr>
            <a:endParaRPr lang="en-US" sz="1800" dirty="0"/>
          </a:p>
          <a:p>
            <a:pPr marL="457200" lvl="1" indent="0" algn="just">
              <a:buNone/>
            </a:pPr>
            <a:endParaRPr lang="en-US" sz="1800" dirty="0" smtClean="0"/>
          </a:p>
          <a:p>
            <a:pPr marL="457200" lvl="1" indent="0" algn="just">
              <a:buNone/>
            </a:pPr>
            <a:endParaRPr lang="en-US" sz="1800" dirty="0"/>
          </a:p>
          <a:p>
            <a:pPr marL="457200" lvl="1" indent="0" algn="just">
              <a:buNone/>
            </a:pPr>
            <a:endParaRPr lang="en-US" sz="1800" dirty="0" smtClean="0"/>
          </a:p>
          <a:p>
            <a:pPr marL="457200" lvl="1" indent="0" algn="just">
              <a:buNone/>
            </a:pPr>
            <a:endParaRPr lang="en-US" sz="1800" dirty="0"/>
          </a:p>
          <a:p>
            <a:pPr marL="457200" lvl="1" indent="0" algn="just">
              <a:buNone/>
            </a:pPr>
            <a:endParaRPr lang="en-US" sz="1800" dirty="0"/>
          </a:p>
          <a:p>
            <a:pPr lvl="1">
              <a:buFont typeface="Wingdings" panose="05000000000000000000" pitchFamily="2" charset="2"/>
              <a:buChar char="§"/>
            </a:pPr>
            <a:endParaRPr lang="en-US" sz="1800" dirty="0" smtClean="0"/>
          </a:p>
          <a:p>
            <a:pPr>
              <a:buFont typeface="Wingdings" panose="05000000000000000000" pitchFamily="2" charset="2"/>
              <a:buChar char="§"/>
            </a:pPr>
            <a:endParaRPr lang="en-US" sz="1600" dirty="0" smtClean="0">
              <a:latin typeface="Trebuchet MS" panose="020B0603020202020204" pitchFamily="34" charset="0"/>
            </a:endParaRPr>
          </a:p>
          <a:p>
            <a:pPr>
              <a:buFont typeface="Wingdings" panose="05000000000000000000" pitchFamily="2" charset="2"/>
              <a:buChar char="§"/>
            </a:pPr>
            <a:endParaRPr lang="ro-RO" sz="1600" dirty="0">
              <a:solidFill>
                <a:srgbClr val="000000"/>
              </a:solidFill>
              <a:latin typeface="Trebuchet MS" panose="020B0603020202020204" pitchFamily="34" charset="0"/>
            </a:endParaRPr>
          </a:p>
          <a:p>
            <a:pPr>
              <a:buFont typeface="Wingdings" panose="05000000000000000000" pitchFamily="2" charset="2"/>
              <a:buChar char="§"/>
            </a:pPr>
            <a:endParaRPr lang="en-US" sz="1600" dirty="0">
              <a:latin typeface="+mj-lt"/>
              <a:ea typeface="Trebuchet MS" panose="020B0603020202020204" pitchFamily="34" charset="0"/>
              <a:cs typeface="Trebuchet MS" panose="020B0603020202020204" pitchFamily="34" charset="0"/>
            </a:endParaRPr>
          </a:p>
          <a:p>
            <a:pPr>
              <a:buFont typeface="Wingdings" panose="05000000000000000000" pitchFamily="2" charset="2"/>
              <a:buChar char="§"/>
            </a:pPr>
            <a:endParaRPr lang="en-US" sz="1600" dirty="0" smtClean="0">
              <a:latin typeface="+mj-lt"/>
              <a:ea typeface="Trebuchet MS" panose="020B0603020202020204" pitchFamily="34" charset="0"/>
              <a:cs typeface="Trebuchet MS" panose="020B0603020202020204" pitchFamily="34" charset="0"/>
            </a:endParaRPr>
          </a:p>
          <a:p>
            <a:pPr marL="0" indent="0">
              <a:buNone/>
            </a:pPr>
            <a:endParaRPr lang="en-US" sz="1600" dirty="0">
              <a:solidFill>
                <a:prstClr val="black"/>
              </a:solidFill>
              <a:ea typeface="Trebuchet MS" panose="020B0603020202020204" pitchFamily="34" charset="0"/>
              <a:cs typeface="Trebuchet MS" panose="020B0603020202020204" pitchFamily="34" charset="0"/>
            </a:endParaRPr>
          </a:p>
        </p:txBody>
      </p:sp>
      <p:pic>
        <p:nvPicPr>
          <p:cNvPr id="4" name="Picture 3"/>
          <p:cNvPicPr>
            <a:picLocks noChangeAspect="1"/>
          </p:cNvPicPr>
          <p:nvPr/>
        </p:nvPicPr>
        <p:blipFill>
          <a:blip r:embed="rId4"/>
          <a:stretch>
            <a:fillRect/>
          </a:stretch>
        </p:blipFill>
        <p:spPr>
          <a:xfrm>
            <a:off x="457200" y="294959"/>
            <a:ext cx="2362200" cy="629920"/>
          </a:xfrm>
          <a:prstGeom prst="rect">
            <a:avLst/>
          </a:prstGeom>
        </p:spPr>
      </p:pic>
      <p:pic>
        <p:nvPicPr>
          <p:cNvPr id="6" name="Picture 5"/>
          <p:cNvPicPr>
            <a:picLocks noChangeAspect="1"/>
          </p:cNvPicPr>
          <p:nvPr/>
        </p:nvPicPr>
        <p:blipFill>
          <a:blip r:embed="rId5"/>
          <a:stretch>
            <a:fillRect/>
          </a:stretch>
        </p:blipFill>
        <p:spPr>
          <a:xfrm>
            <a:off x="8175415" y="6095145"/>
            <a:ext cx="755970" cy="725487"/>
          </a:xfrm>
          <a:prstGeom prst="rect">
            <a:avLst/>
          </a:prstGeom>
        </p:spPr>
      </p:pic>
      <p:sp>
        <p:nvSpPr>
          <p:cNvPr id="8" name="Title 7"/>
          <p:cNvSpPr>
            <a:spLocks noGrp="1"/>
          </p:cNvSpPr>
          <p:nvPr>
            <p:ph type="title"/>
          </p:nvPr>
        </p:nvSpPr>
        <p:spPr/>
        <p:txBody>
          <a:bodyPr/>
          <a:lstStyle/>
          <a:p>
            <a:endParaRPr lang="en-US" dirty="0"/>
          </a:p>
        </p:txBody>
      </p:sp>
    </p:spTree>
    <p:extLst>
      <p:ext uri="{BB962C8B-B14F-4D97-AF65-F5344CB8AC3E}">
        <p14:creationId xmlns:p14="http://schemas.microsoft.com/office/powerpoint/2010/main" val="15064223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76200" y="6156110"/>
            <a:ext cx="1359526" cy="664522"/>
          </a:xfrm>
          <a:prstGeom prst="rect">
            <a:avLst/>
          </a:prstGeom>
        </p:spPr>
      </p:pic>
      <p:sp>
        <p:nvSpPr>
          <p:cNvPr id="3" name="Content Placeholder 2"/>
          <p:cNvSpPr>
            <a:spLocks noGrp="1"/>
          </p:cNvSpPr>
          <p:nvPr>
            <p:ph idx="1"/>
          </p:nvPr>
        </p:nvSpPr>
        <p:spPr>
          <a:xfrm>
            <a:off x="244585" y="1143000"/>
            <a:ext cx="8686800" cy="5013109"/>
          </a:xfrm>
        </p:spPr>
        <p:txBody>
          <a:bodyPr numCol="2"/>
          <a:lstStyle/>
          <a:p>
            <a:pPr marL="0" lvl="1" indent="0" algn="just">
              <a:buNone/>
            </a:pPr>
            <a:endParaRPr lang="en-US" sz="1800" dirty="0" smtClean="0"/>
          </a:p>
          <a:p>
            <a:pPr marL="0" lvl="1" indent="0" algn="just">
              <a:buNone/>
            </a:pPr>
            <a:r>
              <a:rPr lang="en-US" sz="1800" dirty="0" smtClean="0"/>
              <a:t>Together </a:t>
            </a:r>
            <a:r>
              <a:rPr lang="en-US" sz="1800" dirty="0"/>
              <a:t>with the Technical Project the beneficiary shall </a:t>
            </a:r>
            <a:r>
              <a:rPr lang="en-US" sz="1800" dirty="0" smtClean="0"/>
              <a:t>submit </a:t>
            </a:r>
            <a:r>
              <a:rPr lang="en-US" sz="1800" dirty="0"/>
              <a:t>a statement regarding either that there are no technical modifications compared with the documents within the approve application form (feasibility study, DALI or preliminary design), or that there are modifications which shall be presented in detail and with proper justifications.</a:t>
            </a:r>
          </a:p>
          <a:p>
            <a:pPr marL="0" indent="0">
              <a:buNone/>
            </a:pPr>
            <a:endParaRPr lang="en-US" sz="1800" dirty="0" smtClean="0">
              <a:latin typeface="+mj-lt"/>
              <a:ea typeface="Trebuchet MS" panose="020B0603020202020204" pitchFamily="34" charset="0"/>
              <a:cs typeface="Trebuchet MS" panose="020B0603020202020204" pitchFamily="34" charset="0"/>
            </a:endParaRPr>
          </a:p>
          <a:p>
            <a:pPr marL="0" indent="0">
              <a:buNone/>
            </a:pPr>
            <a:r>
              <a:rPr lang="en-US" sz="1800" dirty="0" smtClean="0">
                <a:solidFill>
                  <a:prstClr val="black"/>
                </a:solidFill>
                <a:latin typeface="+mj-lt"/>
                <a:ea typeface="Trebuchet MS" panose="020B0603020202020204" pitchFamily="34" charset="0"/>
                <a:cs typeface="Trebuchet MS" panose="020B0603020202020204" pitchFamily="34" charset="0"/>
              </a:rPr>
              <a:t>The statement shall be signed by the legal representative of the beneficiary</a:t>
            </a:r>
          </a:p>
          <a:p>
            <a:pPr marL="0" indent="0">
              <a:buNone/>
            </a:pPr>
            <a:endParaRPr lang="en-US" sz="1800" dirty="0">
              <a:solidFill>
                <a:prstClr val="black"/>
              </a:solidFill>
              <a:latin typeface="+mj-lt"/>
              <a:ea typeface="Trebuchet MS" panose="020B0603020202020204" pitchFamily="34" charset="0"/>
              <a:cs typeface="Trebuchet MS" panose="020B0603020202020204" pitchFamily="34" charset="0"/>
            </a:endParaRPr>
          </a:p>
          <a:p>
            <a:pPr marL="0" indent="0">
              <a:buNone/>
            </a:pPr>
            <a:endParaRPr lang="en-US" sz="1800" dirty="0" smtClean="0">
              <a:solidFill>
                <a:prstClr val="black"/>
              </a:solidFill>
              <a:latin typeface="+mj-lt"/>
              <a:ea typeface="Trebuchet MS" panose="020B0603020202020204" pitchFamily="34" charset="0"/>
              <a:cs typeface="Trebuchet MS" panose="020B0603020202020204" pitchFamily="34" charset="0"/>
            </a:endParaRPr>
          </a:p>
          <a:p>
            <a:pPr marL="0" indent="0">
              <a:buNone/>
            </a:pPr>
            <a:endParaRPr lang="en-US" sz="1800" dirty="0">
              <a:solidFill>
                <a:prstClr val="black"/>
              </a:solidFill>
              <a:latin typeface="+mj-lt"/>
              <a:ea typeface="Trebuchet MS" panose="020B0603020202020204" pitchFamily="34" charset="0"/>
              <a:cs typeface="Trebuchet MS" panose="020B0603020202020204" pitchFamily="34" charset="0"/>
            </a:endParaRPr>
          </a:p>
          <a:p>
            <a:pPr marL="0" indent="0">
              <a:buNone/>
            </a:pPr>
            <a:r>
              <a:rPr lang="en-US" sz="1800" dirty="0" smtClean="0">
                <a:solidFill>
                  <a:prstClr val="black"/>
                </a:solidFill>
                <a:latin typeface="+mj-lt"/>
                <a:ea typeface="Trebuchet MS" panose="020B0603020202020204" pitchFamily="34" charset="0"/>
                <a:cs typeface="Trebuchet MS" panose="020B0603020202020204" pitchFamily="34" charset="0"/>
              </a:rPr>
              <a:t>                </a:t>
            </a:r>
          </a:p>
          <a:p>
            <a:pPr marL="0" indent="0">
              <a:buNone/>
            </a:pPr>
            <a:r>
              <a:rPr lang="en-US" sz="1800" dirty="0">
                <a:solidFill>
                  <a:prstClr val="black"/>
                </a:solidFill>
                <a:latin typeface="+mj-lt"/>
                <a:ea typeface="Trebuchet MS" panose="020B0603020202020204" pitchFamily="34" charset="0"/>
                <a:cs typeface="Trebuchet MS" panose="020B0603020202020204" pitchFamily="34" charset="0"/>
              </a:rPr>
              <a:t> </a:t>
            </a:r>
            <a:r>
              <a:rPr lang="en-US" sz="1800" dirty="0" smtClean="0">
                <a:solidFill>
                  <a:prstClr val="black"/>
                </a:solidFill>
                <a:latin typeface="+mj-lt"/>
                <a:ea typeface="Trebuchet MS" panose="020B0603020202020204" pitchFamily="34" charset="0"/>
                <a:cs typeface="Trebuchet MS" panose="020B0603020202020204" pitchFamily="34" charset="0"/>
              </a:rPr>
              <a:t>                        </a:t>
            </a:r>
            <a:r>
              <a:rPr lang="en-US" sz="1800" b="1" dirty="0" smtClean="0">
                <a:solidFill>
                  <a:prstClr val="black"/>
                </a:solidFill>
                <a:latin typeface="Arial Black" panose="020B0A04020102020204" pitchFamily="34" charset="0"/>
                <a:ea typeface="Trebuchet MS" panose="020B0603020202020204" pitchFamily="34" charset="0"/>
                <a:cs typeface="Trebuchet MS" panose="020B0603020202020204" pitchFamily="34" charset="0"/>
              </a:rPr>
              <a:t>Attachment!</a:t>
            </a:r>
            <a:endParaRPr lang="en-US" sz="1800" b="1" dirty="0">
              <a:solidFill>
                <a:prstClr val="black"/>
              </a:solidFill>
              <a:latin typeface="Arial Black" panose="020B0A04020102020204" pitchFamily="34" charset="0"/>
              <a:ea typeface="Trebuchet MS" panose="020B0603020202020204" pitchFamily="34" charset="0"/>
              <a:cs typeface="Trebuchet MS" panose="020B0603020202020204" pitchFamily="34" charset="0"/>
            </a:endParaRPr>
          </a:p>
        </p:txBody>
      </p:sp>
      <p:pic>
        <p:nvPicPr>
          <p:cNvPr id="4" name="Picture 3"/>
          <p:cNvPicPr>
            <a:picLocks noChangeAspect="1"/>
          </p:cNvPicPr>
          <p:nvPr/>
        </p:nvPicPr>
        <p:blipFill>
          <a:blip r:embed="rId3"/>
          <a:stretch>
            <a:fillRect/>
          </a:stretch>
        </p:blipFill>
        <p:spPr>
          <a:xfrm>
            <a:off x="457200" y="294959"/>
            <a:ext cx="2362200" cy="629920"/>
          </a:xfrm>
          <a:prstGeom prst="rect">
            <a:avLst/>
          </a:prstGeom>
        </p:spPr>
      </p:pic>
      <p:pic>
        <p:nvPicPr>
          <p:cNvPr id="6" name="Picture 5"/>
          <p:cNvPicPr>
            <a:picLocks noChangeAspect="1"/>
          </p:cNvPicPr>
          <p:nvPr/>
        </p:nvPicPr>
        <p:blipFill>
          <a:blip r:embed="rId4"/>
          <a:stretch>
            <a:fillRect/>
          </a:stretch>
        </p:blipFill>
        <p:spPr>
          <a:xfrm>
            <a:off x="8175415" y="6095145"/>
            <a:ext cx="755970" cy="725487"/>
          </a:xfrm>
          <a:prstGeom prst="rect">
            <a:avLst/>
          </a:prstGeom>
        </p:spPr>
      </p:pic>
      <p:pic>
        <p:nvPicPr>
          <p:cNvPr id="8" name="Picture 7"/>
          <p:cNvPicPr>
            <a:picLocks noChangeAspect="1"/>
          </p:cNvPicPr>
          <p:nvPr/>
        </p:nvPicPr>
        <p:blipFill>
          <a:blip r:embed="rId5"/>
          <a:stretch>
            <a:fillRect/>
          </a:stretch>
        </p:blipFill>
        <p:spPr>
          <a:xfrm>
            <a:off x="5883173" y="1946533"/>
            <a:ext cx="2803627" cy="2803627"/>
          </a:xfrm>
          <a:prstGeom prst="rect">
            <a:avLst/>
          </a:prstGeom>
        </p:spPr>
      </p:pic>
    </p:spTree>
    <p:extLst>
      <p:ext uri="{BB962C8B-B14F-4D97-AF65-F5344CB8AC3E}">
        <p14:creationId xmlns:p14="http://schemas.microsoft.com/office/powerpoint/2010/main" val="10692897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6846553" y="3968922"/>
            <a:ext cx="2057400" cy="1369106"/>
          </a:xfrm>
          <a:prstGeom prst="rect">
            <a:avLst/>
          </a:prstGeom>
        </p:spPr>
      </p:pic>
      <p:pic>
        <p:nvPicPr>
          <p:cNvPr id="2" name="Picture 1"/>
          <p:cNvPicPr>
            <a:picLocks noChangeAspect="1"/>
          </p:cNvPicPr>
          <p:nvPr/>
        </p:nvPicPr>
        <p:blipFill>
          <a:blip r:embed="rId3"/>
          <a:stretch>
            <a:fillRect/>
          </a:stretch>
        </p:blipFill>
        <p:spPr>
          <a:xfrm>
            <a:off x="5492496" y="1066800"/>
            <a:ext cx="3426697" cy="1925877"/>
          </a:xfrm>
          <a:prstGeom prst="rect">
            <a:avLst/>
          </a:prstGeom>
        </p:spPr>
      </p:pic>
      <p:pic>
        <p:nvPicPr>
          <p:cNvPr id="5" name="Picture 4"/>
          <p:cNvPicPr>
            <a:picLocks noChangeAspect="1"/>
          </p:cNvPicPr>
          <p:nvPr/>
        </p:nvPicPr>
        <p:blipFill>
          <a:blip r:embed="rId4"/>
          <a:stretch>
            <a:fillRect/>
          </a:stretch>
        </p:blipFill>
        <p:spPr>
          <a:xfrm>
            <a:off x="76200" y="6156110"/>
            <a:ext cx="1359526" cy="664522"/>
          </a:xfrm>
          <a:prstGeom prst="rect">
            <a:avLst/>
          </a:prstGeom>
        </p:spPr>
      </p:pic>
      <p:sp>
        <p:nvSpPr>
          <p:cNvPr id="3" name="Content Placeholder 2"/>
          <p:cNvSpPr>
            <a:spLocks noGrp="1"/>
          </p:cNvSpPr>
          <p:nvPr>
            <p:ph idx="1"/>
          </p:nvPr>
        </p:nvSpPr>
        <p:spPr>
          <a:xfrm>
            <a:off x="244585" y="1211928"/>
            <a:ext cx="8686800" cy="4944181"/>
          </a:xfrm>
        </p:spPr>
        <p:txBody>
          <a:bodyPr/>
          <a:lstStyle/>
          <a:p>
            <a:pPr marL="285750" lvl="1">
              <a:buFont typeface="Wingdings" panose="05000000000000000000" pitchFamily="2" charset="2"/>
              <a:buChar char="§"/>
            </a:pPr>
            <a:r>
              <a:rPr lang="en-US" sz="1800" dirty="0" smtClean="0"/>
              <a:t>Modification </a:t>
            </a:r>
            <a:r>
              <a:rPr lang="en-US" sz="1800" dirty="0"/>
              <a:t>of the emplacement / location of </a:t>
            </a:r>
            <a:r>
              <a:rPr lang="en-US" sz="1800" dirty="0" smtClean="0"/>
              <a:t>the</a:t>
            </a:r>
          </a:p>
          <a:p>
            <a:pPr marL="0" lvl="1" indent="0">
              <a:buNone/>
            </a:pPr>
            <a:r>
              <a:rPr lang="en-US" sz="1800" dirty="0"/>
              <a:t> </a:t>
            </a:r>
            <a:r>
              <a:rPr lang="en-US" sz="1800" dirty="0" smtClean="0"/>
              <a:t>    </a:t>
            </a:r>
            <a:r>
              <a:rPr lang="en-US" sz="1800" dirty="0"/>
              <a:t>investment (including changes in the legal status of </a:t>
            </a:r>
            <a:endParaRPr lang="en-US" sz="1800" dirty="0" smtClean="0"/>
          </a:p>
          <a:p>
            <a:pPr marL="0" lvl="1" indent="0">
              <a:buNone/>
            </a:pPr>
            <a:r>
              <a:rPr lang="en-US" sz="1800" dirty="0"/>
              <a:t> </a:t>
            </a:r>
            <a:r>
              <a:rPr lang="en-US" sz="1800" dirty="0" smtClean="0"/>
              <a:t>    the </a:t>
            </a:r>
            <a:r>
              <a:rPr lang="en-US" sz="1800" dirty="0"/>
              <a:t>property </a:t>
            </a:r>
            <a:r>
              <a:rPr lang="en-US" sz="1800" dirty="0" smtClean="0"/>
              <a:t>of the investment location);</a:t>
            </a:r>
            <a:endParaRPr lang="en-US" sz="1800" dirty="0"/>
          </a:p>
          <a:p>
            <a:pPr marL="285750" lvl="1">
              <a:buFont typeface="Wingdings" panose="05000000000000000000" pitchFamily="2" charset="2"/>
              <a:buChar char="§"/>
            </a:pPr>
            <a:r>
              <a:rPr lang="en-US" sz="1800" dirty="0" smtClean="0"/>
              <a:t>Modifications </a:t>
            </a:r>
            <a:r>
              <a:rPr lang="en-US" sz="1800" dirty="0"/>
              <a:t>of the functionality of the </a:t>
            </a:r>
            <a:r>
              <a:rPr lang="en-US" sz="1800" dirty="0" smtClean="0"/>
              <a:t>investment</a:t>
            </a:r>
          </a:p>
          <a:p>
            <a:pPr marL="0" lvl="1" indent="0">
              <a:buNone/>
            </a:pPr>
            <a:r>
              <a:rPr lang="en-US" sz="1800" dirty="0" smtClean="0"/>
              <a:t>     or </a:t>
            </a:r>
            <a:r>
              <a:rPr lang="en-US" sz="1800" dirty="0"/>
              <a:t>of the designed spaces/rooms </a:t>
            </a:r>
            <a:r>
              <a:rPr lang="en-US" sz="1800" dirty="0" smtClean="0"/>
              <a:t>of </a:t>
            </a:r>
            <a:r>
              <a:rPr lang="en-US" sz="1800" dirty="0"/>
              <a:t>the </a:t>
            </a:r>
            <a:r>
              <a:rPr lang="en-US" sz="1800" dirty="0" smtClean="0"/>
              <a:t>construction;</a:t>
            </a:r>
          </a:p>
          <a:p>
            <a:pPr marL="285750" lvl="1">
              <a:buFont typeface="Wingdings" panose="05000000000000000000" pitchFamily="2" charset="2"/>
              <a:buChar char="§"/>
            </a:pPr>
            <a:r>
              <a:rPr lang="en-US" sz="1800" dirty="0" smtClean="0"/>
              <a:t>Modification </a:t>
            </a:r>
            <a:r>
              <a:rPr lang="en-US" sz="1800" dirty="0"/>
              <a:t>of the functional/technological/constructive solutions;</a:t>
            </a:r>
          </a:p>
          <a:p>
            <a:pPr marL="285750" lvl="1">
              <a:buFont typeface="Wingdings" panose="05000000000000000000" pitchFamily="2" charset="2"/>
              <a:buChar char="§"/>
            </a:pPr>
            <a:r>
              <a:rPr lang="en-US" sz="1800" dirty="0" smtClean="0"/>
              <a:t>Modification </a:t>
            </a:r>
            <a:r>
              <a:rPr lang="en-US" sz="1800" dirty="0"/>
              <a:t>of the technical-economic indicators of the investments;</a:t>
            </a:r>
          </a:p>
          <a:p>
            <a:pPr marL="285750" lvl="1">
              <a:buFont typeface="Wingdings" panose="05000000000000000000" pitchFamily="2" charset="2"/>
              <a:buChar char="§"/>
            </a:pPr>
            <a:r>
              <a:rPr lang="en-US" sz="1800" dirty="0" smtClean="0"/>
              <a:t>Modifications </a:t>
            </a:r>
            <a:r>
              <a:rPr lang="en-US" sz="1800" dirty="0"/>
              <a:t>regarding measurements of the investment (for example modification of the length of the road to be modernized, modification of rooms of a building that shall be constructed, etc</a:t>
            </a:r>
            <a:r>
              <a:rPr lang="en-US" sz="1800" dirty="0" smtClean="0"/>
              <a:t>.);</a:t>
            </a:r>
          </a:p>
          <a:p>
            <a:pPr marL="285750" lvl="1">
              <a:buFont typeface="Wingdings" panose="05000000000000000000" pitchFamily="2" charset="2"/>
              <a:buChar char="§"/>
            </a:pPr>
            <a:r>
              <a:rPr lang="en-US" sz="1800" dirty="0" smtClean="0"/>
              <a:t>Etc.</a:t>
            </a:r>
            <a:endParaRPr lang="en-US" sz="1800" dirty="0"/>
          </a:p>
          <a:p>
            <a:pPr marL="285750" lvl="1">
              <a:buFont typeface="Wingdings" panose="05000000000000000000" pitchFamily="2" charset="2"/>
              <a:buChar char="§"/>
            </a:pPr>
            <a:endParaRPr lang="en-US" sz="1800" dirty="0" smtClean="0"/>
          </a:p>
          <a:p>
            <a:pPr marL="0" lvl="1" indent="0" algn="just">
              <a:buNone/>
            </a:pPr>
            <a:r>
              <a:rPr lang="en-US" sz="1800" dirty="0" smtClean="0"/>
              <a:t>The list </a:t>
            </a:r>
            <a:r>
              <a:rPr lang="en-US" sz="1800" dirty="0"/>
              <a:t>is not exhaustive and </a:t>
            </a:r>
            <a:r>
              <a:rPr lang="en-US" sz="1800" b="1" u="sng" dirty="0"/>
              <a:t>all modifications changing the initial conditions set within the preliminary design phases </a:t>
            </a:r>
            <a:r>
              <a:rPr lang="en-US" sz="1800" dirty="0"/>
              <a:t>(feasibility study, DALI for Romanian beneficiaries or preliminary design, including estimation of bill of quantities and values for Bulgarian beneficiaries) shall be </a:t>
            </a:r>
            <a:r>
              <a:rPr lang="en-US" sz="1800" dirty="0" smtClean="0"/>
              <a:t>notified.</a:t>
            </a:r>
            <a:endParaRPr lang="en-US" sz="1800" dirty="0"/>
          </a:p>
          <a:p>
            <a:pPr marL="457200" lvl="1" indent="0">
              <a:buNone/>
            </a:pPr>
            <a:endParaRPr lang="en-US" sz="1800" dirty="0" smtClean="0"/>
          </a:p>
          <a:p>
            <a:pPr>
              <a:buFont typeface="Wingdings" panose="05000000000000000000" pitchFamily="2" charset="2"/>
              <a:buChar char="§"/>
            </a:pPr>
            <a:endParaRPr lang="en-US" sz="1600" dirty="0" smtClean="0">
              <a:latin typeface="Trebuchet MS" panose="020B0603020202020204" pitchFamily="34" charset="0"/>
            </a:endParaRPr>
          </a:p>
          <a:p>
            <a:pPr>
              <a:buFont typeface="Wingdings" panose="05000000000000000000" pitchFamily="2" charset="2"/>
              <a:buChar char="§"/>
            </a:pPr>
            <a:endParaRPr lang="ro-RO" sz="1600" dirty="0">
              <a:solidFill>
                <a:srgbClr val="000000"/>
              </a:solidFill>
              <a:latin typeface="Trebuchet MS" panose="020B0603020202020204" pitchFamily="34" charset="0"/>
            </a:endParaRPr>
          </a:p>
          <a:p>
            <a:pPr>
              <a:buFont typeface="Wingdings" panose="05000000000000000000" pitchFamily="2" charset="2"/>
              <a:buChar char="§"/>
            </a:pPr>
            <a:endParaRPr lang="en-US" sz="1600" dirty="0">
              <a:latin typeface="+mj-lt"/>
              <a:ea typeface="Trebuchet MS" panose="020B0603020202020204" pitchFamily="34" charset="0"/>
              <a:cs typeface="Trebuchet MS" panose="020B0603020202020204" pitchFamily="34" charset="0"/>
            </a:endParaRPr>
          </a:p>
          <a:p>
            <a:pPr>
              <a:buFont typeface="Wingdings" panose="05000000000000000000" pitchFamily="2" charset="2"/>
              <a:buChar char="§"/>
            </a:pPr>
            <a:endParaRPr lang="en-US" sz="1600" dirty="0" smtClean="0">
              <a:latin typeface="+mj-lt"/>
              <a:ea typeface="Trebuchet MS" panose="020B0603020202020204" pitchFamily="34" charset="0"/>
              <a:cs typeface="Trebuchet MS" panose="020B0603020202020204" pitchFamily="34" charset="0"/>
            </a:endParaRPr>
          </a:p>
          <a:p>
            <a:pPr marL="0" indent="0">
              <a:buNone/>
            </a:pPr>
            <a:endParaRPr lang="en-US" sz="1600" dirty="0">
              <a:solidFill>
                <a:prstClr val="black"/>
              </a:solidFill>
              <a:ea typeface="Trebuchet MS" panose="020B0603020202020204" pitchFamily="34" charset="0"/>
              <a:cs typeface="Trebuchet MS" panose="020B0603020202020204" pitchFamily="34" charset="0"/>
            </a:endParaRPr>
          </a:p>
        </p:txBody>
      </p:sp>
      <p:pic>
        <p:nvPicPr>
          <p:cNvPr id="4" name="Picture 3"/>
          <p:cNvPicPr>
            <a:picLocks noChangeAspect="1"/>
          </p:cNvPicPr>
          <p:nvPr/>
        </p:nvPicPr>
        <p:blipFill>
          <a:blip r:embed="rId5"/>
          <a:stretch>
            <a:fillRect/>
          </a:stretch>
        </p:blipFill>
        <p:spPr>
          <a:xfrm>
            <a:off x="457200" y="294959"/>
            <a:ext cx="2362200" cy="629920"/>
          </a:xfrm>
          <a:prstGeom prst="rect">
            <a:avLst/>
          </a:prstGeom>
        </p:spPr>
      </p:pic>
      <p:pic>
        <p:nvPicPr>
          <p:cNvPr id="6" name="Picture 5"/>
          <p:cNvPicPr>
            <a:picLocks noChangeAspect="1"/>
          </p:cNvPicPr>
          <p:nvPr/>
        </p:nvPicPr>
        <p:blipFill>
          <a:blip r:embed="rId6"/>
          <a:stretch>
            <a:fillRect/>
          </a:stretch>
        </p:blipFill>
        <p:spPr>
          <a:xfrm>
            <a:off x="8175415" y="6095145"/>
            <a:ext cx="755970" cy="725487"/>
          </a:xfrm>
          <a:prstGeom prst="rect">
            <a:avLst/>
          </a:prstGeom>
        </p:spPr>
      </p:pic>
    </p:spTree>
    <p:extLst>
      <p:ext uri="{BB962C8B-B14F-4D97-AF65-F5344CB8AC3E}">
        <p14:creationId xmlns:p14="http://schemas.microsoft.com/office/powerpoint/2010/main" val="26138232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191000" y="0"/>
            <a:ext cx="3048000" cy="2286000"/>
          </a:xfrm>
          <a:prstGeom prst="rect">
            <a:avLst/>
          </a:prstGeom>
        </p:spPr>
      </p:pic>
      <p:pic>
        <p:nvPicPr>
          <p:cNvPr id="5" name="Picture 4"/>
          <p:cNvPicPr>
            <a:picLocks noChangeAspect="1"/>
          </p:cNvPicPr>
          <p:nvPr/>
        </p:nvPicPr>
        <p:blipFill>
          <a:blip r:embed="rId3"/>
          <a:stretch>
            <a:fillRect/>
          </a:stretch>
        </p:blipFill>
        <p:spPr>
          <a:xfrm>
            <a:off x="76200" y="6156110"/>
            <a:ext cx="1359526" cy="664522"/>
          </a:xfrm>
          <a:prstGeom prst="rect">
            <a:avLst/>
          </a:prstGeom>
        </p:spPr>
      </p:pic>
      <p:sp>
        <p:nvSpPr>
          <p:cNvPr id="3" name="Content Placeholder 2"/>
          <p:cNvSpPr>
            <a:spLocks noGrp="1"/>
          </p:cNvSpPr>
          <p:nvPr>
            <p:ph idx="1"/>
          </p:nvPr>
        </p:nvSpPr>
        <p:spPr>
          <a:xfrm>
            <a:off x="244585" y="1211928"/>
            <a:ext cx="8686800" cy="4944181"/>
          </a:xfrm>
        </p:spPr>
        <p:txBody>
          <a:bodyPr/>
          <a:lstStyle/>
          <a:p>
            <a:pPr marL="55563" lvl="1" indent="0" algn="just">
              <a:buNone/>
            </a:pPr>
            <a:endParaRPr lang="en-US" sz="1800" dirty="0" smtClean="0"/>
          </a:p>
          <a:p>
            <a:pPr marL="55563" lvl="1" indent="0" algn="just">
              <a:buNone/>
            </a:pPr>
            <a:endParaRPr lang="en-US" sz="1800" dirty="0"/>
          </a:p>
          <a:p>
            <a:pPr marL="55563" lvl="1" indent="0" algn="just">
              <a:buNone/>
            </a:pPr>
            <a:endParaRPr lang="en-US" sz="1800" dirty="0" smtClean="0"/>
          </a:p>
          <a:p>
            <a:pPr marL="55563" lvl="1" indent="0" algn="just">
              <a:buNone/>
            </a:pPr>
            <a:r>
              <a:rPr lang="en-US" sz="1800" dirty="0" smtClean="0"/>
              <a:t>For the </a:t>
            </a:r>
            <a:r>
              <a:rPr lang="en-US" sz="1800" dirty="0"/>
              <a:t>elaboration of the Technical project, each project beneficiary has the obligation to </a:t>
            </a:r>
            <a:r>
              <a:rPr lang="en-US" sz="1800" b="1" u="sng" dirty="0"/>
              <a:t>provide</a:t>
            </a:r>
            <a:r>
              <a:rPr lang="en-US" sz="1800" dirty="0"/>
              <a:t> the feasibility study or DALI for Romanian beneficiaries and preliminary design (including estimation of bill of quantities and values) for Bulgarian beneficiaries, approved according the national legislation, </a:t>
            </a:r>
            <a:r>
              <a:rPr lang="en-US" sz="1800" b="1" u="sng" dirty="0"/>
              <a:t>to the contractor </a:t>
            </a:r>
            <a:r>
              <a:rPr lang="en-US" sz="1800" dirty="0"/>
              <a:t>which will elaborate the Technical project.</a:t>
            </a:r>
          </a:p>
          <a:p>
            <a:pPr lvl="1">
              <a:buFont typeface="Wingdings" panose="05000000000000000000" pitchFamily="2" charset="2"/>
              <a:buChar char="§"/>
            </a:pPr>
            <a:endParaRPr lang="en-US" sz="1800" dirty="0" smtClean="0"/>
          </a:p>
          <a:p>
            <a:pPr marL="0" indent="0" algn="just">
              <a:buNone/>
            </a:pPr>
            <a:r>
              <a:rPr lang="en-US" sz="1600" dirty="0" smtClean="0">
                <a:solidFill>
                  <a:srgbClr val="000000"/>
                </a:solidFill>
                <a:latin typeface="Trebuchet MS" panose="020B0603020202020204" pitchFamily="34" charset="0"/>
              </a:rPr>
              <a:t>Any modification </a:t>
            </a:r>
            <a:r>
              <a:rPr lang="en-US" sz="1600" dirty="0">
                <a:solidFill>
                  <a:srgbClr val="000000"/>
                </a:solidFill>
                <a:latin typeface="Trebuchet MS" panose="020B0603020202020204" pitchFamily="34" charset="0"/>
              </a:rPr>
              <a:t>changing the initial conditions set within the preliminary design </a:t>
            </a:r>
            <a:r>
              <a:rPr lang="en-US" sz="1600" dirty="0" smtClean="0">
                <a:solidFill>
                  <a:srgbClr val="000000"/>
                </a:solidFill>
                <a:latin typeface="Trebuchet MS" panose="020B0603020202020204" pitchFamily="34" charset="0"/>
              </a:rPr>
              <a:t>phases may result in a need </a:t>
            </a:r>
            <a:r>
              <a:rPr lang="en-US" sz="1600" b="1" u="sng" dirty="0" smtClean="0">
                <a:solidFill>
                  <a:srgbClr val="000000"/>
                </a:solidFill>
                <a:latin typeface="Trebuchet MS" panose="020B0603020202020204" pitchFamily="34" charset="0"/>
              </a:rPr>
              <a:t>for modification of the financing contract through an addendum </a:t>
            </a:r>
            <a:r>
              <a:rPr lang="en-US" sz="1600" dirty="0" smtClean="0">
                <a:solidFill>
                  <a:srgbClr val="000000"/>
                </a:solidFill>
                <a:latin typeface="Trebuchet MS" panose="020B0603020202020204" pitchFamily="34" charset="0"/>
              </a:rPr>
              <a:t>to the subsidy contract.</a:t>
            </a:r>
            <a:endParaRPr lang="ro-RO" sz="1600" dirty="0">
              <a:solidFill>
                <a:srgbClr val="000000"/>
              </a:solidFill>
              <a:latin typeface="Trebuchet MS" panose="020B0603020202020204" pitchFamily="34" charset="0"/>
            </a:endParaRPr>
          </a:p>
          <a:p>
            <a:pPr>
              <a:buFont typeface="Wingdings" panose="05000000000000000000" pitchFamily="2" charset="2"/>
              <a:buChar char="§"/>
            </a:pPr>
            <a:endParaRPr lang="en-US" sz="1600" dirty="0">
              <a:latin typeface="+mj-lt"/>
              <a:ea typeface="Trebuchet MS" panose="020B0603020202020204" pitchFamily="34" charset="0"/>
              <a:cs typeface="Trebuchet MS" panose="020B0603020202020204" pitchFamily="34" charset="0"/>
            </a:endParaRPr>
          </a:p>
          <a:p>
            <a:pPr>
              <a:buFont typeface="Wingdings" panose="05000000000000000000" pitchFamily="2" charset="2"/>
              <a:buChar char="§"/>
            </a:pPr>
            <a:endParaRPr lang="en-US" sz="1600" dirty="0" smtClean="0">
              <a:latin typeface="+mj-lt"/>
              <a:ea typeface="Trebuchet MS" panose="020B0603020202020204" pitchFamily="34" charset="0"/>
              <a:cs typeface="Trebuchet MS" panose="020B0603020202020204" pitchFamily="34" charset="0"/>
            </a:endParaRPr>
          </a:p>
          <a:p>
            <a:pPr marL="0" indent="0">
              <a:buNone/>
            </a:pPr>
            <a:endParaRPr lang="en-US" sz="1600" dirty="0">
              <a:solidFill>
                <a:prstClr val="black"/>
              </a:solidFill>
              <a:ea typeface="Trebuchet MS" panose="020B0603020202020204" pitchFamily="34" charset="0"/>
              <a:cs typeface="Trebuchet MS" panose="020B0603020202020204" pitchFamily="34" charset="0"/>
            </a:endParaRPr>
          </a:p>
        </p:txBody>
      </p:sp>
      <p:pic>
        <p:nvPicPr>
          <p:cNvPr id="4" name="Picture 3"/>
          <p:cNvPicPr>
            <a:picLocks noChangeAspect="1"/>
          </p:cNvPicPr>
          <p:nvPr/>
        </p:nvPicPr>
        <p:blipFill>
          <a:blip r:embed="rId4"/>
          <a:stretch>
            <a:fillRect/>
          </a:stretch>
        </p:blipFill>
        <p:spPr>
          <a:xfrm>
            <a:off x="457200" y="294959"/>
            <a:ext cx="2362200" cy="629920"/>
          </a:xfrm>
          <a:prstGeom prst="rect">
            <a:avLst/>
          </a:prstGeom>
        </p:spPr>
      </p:pic>
      <p:pic>
        <p:nvPicPr>
          <p:cNvPr id="6" name="Picture 5"/>
          <p:cNvPicPr>
            <a:picLocks noChangeAspect="1"/>
          </p:cNvPicPr>
          <p:nvPr/>
        </p:nvPicPr>
        <p:blipFill>
          <a:blip r:embed="rId5"/>
          <a:stretch>
            <a:fillRect/>
          </a:stretch>
        </p:blipFill>
        <p:spPr>
          <a:xfrm>
            <a:off x="8175415" y="6095145"/>
            <a:ext cx="755970" cy="725487"/>
          </a:xfrm>
          <a:prstGeom prst="rect">
            <a:avLst/>
          </a:prstGeom>
        </p:spPr>
      </p:pic>
    </p:spTree>
    <p:extLst>
      <p:ext uri="{BB962C8B-B14F-4D97-AF65-F5344CB8AC3E}">
        <p14:creationId xmlns:p14="http://schemas.microsoft.com/office/powerpoint/2010/main" val="541465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stretch>
            <a:fillRect/>
          </a:stretch>
        </p:blipFill>
        <p:spPr>
          <a:xfrm>
            <a:off x="5867400" y="1312597"/>
            <a:ext cx="3276600" cy="4870944"/>
          </a:xfrm>
          <a:prstGeom prst="rect">
            <a:avLst/>
          </a:prstGeom>
        </p:spPr>
      </p:pic>
      <p:pic>
        <p:nvPicPr>
          <p:cNvPr id="5" name="Picture 4"/>
          <p:cNvPicPr>
            <a:picLocks noChangeAspect="1"/>
          </p:cNvPicPr>
          <p:nvPr/>
        </p:nvPicPr>
        <p:blipFill>
          <a:blip r:embed="rId3"/>
          <a:stretch>
            <a:fillRect/>
          </a:stretch>
        </p:blipFill>
        <p:spPr>
          <a:xfrm>
            <a:off x="76200" y="6156110"/>
            <a:ext cx="1359526" cy="664522"/>
          </a:xfrm>
          <a:prstGeom prst="rect">
            <a:avLst/>
          </a:prstGeom>
        </p:spPr>
      </p:pic>
      <p:sp>
        <p:nvSpPr>
          <p:cNvPr id="3" name="Content Placeholder 2"/>
          <p:cNvSpPr>
            <a:spLocks noGrp="1"/>
          </p:cNvSpPr>
          <p:nvPr>
            <p:ph idx="1"/>
          </p:nvPr>
        </p:nvSpPr>
        <p:spPr>
          <a:xfrm>
            <a:off x="228600" y="1239360"/>
            <a:ext cx="6080015" cy="4944181"/>
          </a:xfrm>
        </p:spPr>
        <p:txBody>
          <a:bodyPr/>
          <a:lstStyle/>
          <a:p>
            <a:pPr marL="0" lvl="1" indent="0" algn="just">
              <a:buNone/>
            </a:pPr>
            <a:r>
              <a:rPr lang="en-US" sz="1800" dirty="0" smtClean="0"/>
              <a:t>The </a:t>
            </a:r>
            <a:r>
              <a:rPr lang="en-US" sz="1800" dirty="0"/>
              <a:t>analysis of the JS will be on the </a:t>
            </a:r>
            <a:r>
              <a:rPr lang="en-US" sz="1800" dirty="0" smtClean="0"/>
              <a:t>modifications and, depending </a:t>
            </a:r>
            <a:r>
              <a:rPr lang="en-US" sz="1800" dirty="0"/>
              <a:t>on the case, </a:t>
            </a:r>
            <a:r>
              <a:rPr lang="en-US" sz="1800" dirty="0" smtClean="0"/>
              <a:t>JS </a:t>
            </a:r>
            <a:r>
              <a:rPr lang="en-US" sz="1800" dirty="0"/>
              <a:t>will recommend you to submit a modification request of the financing contract (preliminary design, part of the approved application form which is an annex of the financing contract</a:t>
            </a:r>
            <a:r>
              <a:rPr lang="en-US" sz="1800" dirty="0" smtClean="0"/>
              <a:t>).</a:t>
            </a:r>
          </a:p>
          <a:p>
            <a:pPr marL="0" indent="0">
              <a:buNone/>
            </a:pPr>
            <a:endParaRPr lang="en-US" sz="1000" dirty="0" smtClean="0">
              <a:solidFill>
                <a:srgbClr val="000000"/>
              </a:solidFill>
              <a:latin typeface="Trebuchet MS" panose="020B0603020202020204" pitchFamily="34" charset="0"/>
            </a:endParaRPr>
          </a:p>
          <a:p>
            <a:pPr marL="0" indent="0" algn="just">
              <a:buNone/>
            </a:pPr>
            <a:r>
              <a:rPr lang="en-US" sz="1800" dirty="0" smtClean="0">
                <a:solidFill>
                  <a:srgbClr val="000000"/>
                </a:solidFill>
                <a:latin typeface="+mj-lt"/>
              </a:rPr>
              <a:t>Chapter 16 PIM, section B. “Changes </a:t>
            </a:r>
            <a:r>
              <a:rPr lang="en-US" sz="1800" dirty="0">
                <a:solidFill>
                  <a:srgbClr val="000000"/>
                </a:solidFill>
                <a:latin typeface="+mj-lt"/>
              </a:rPr>
              <a:t>which require an addendum to the subsidy </a:t>
            </a:r>
            <a:r>
              <a:rPr lang="en-US" sz="1800" dirty="0" smtClean="0">
                <a:solidFill>
                  <a:srgbClr val="000000"/>
                </a:solidFill>
                <a:latin typeface="+mj-lt"/>
              </a:rPr>
              <a:t>contract”, </a:t>
            </a:r>
            <a:r>
              <a:rPr lang="en-US" sz="1800" dirty="0">
                <a:solidFill>
                  <a:srgbClr val="000000"/>
                </a:solidFill>
                <a:latin typeface="+mj-lt"/>
              </a:rPr>
              <a:t>include the -	Changes of the initial conditions set within the preliminary design phases (feasibility study, DALI for Romanian beneficiaries or preliminary design, including estimation of bill of quantities and values for Bulgarian beneficiaries) for infrastructure projects.</a:t>
            </a:r>
            <a:endParaRPr lang="ro-RO" sz="1800" dirty="0">
              <a:solidFill>
                <a:srgbClr val="000000"/>
              </a:solidFill>
              <a:latin typeface="+mj-lt"/>
            </a:endParaRPr>
          </a:p>
          <a:p>
            <a:pPr>
              <a:buFont typeface="Wingdings" panose="05000000000000000000" pitchFamily="2" charset="2"/>
              <a:buChar char="§"/>
            </a:pPr>
            <a:endParaRPr lang="en-US" sz="1000" dirty="0">
              <a:latin typeface="+mj-lt"/>
              <a:ea typeface="Trebuchet MS" panose="020B0603020202020204" pitchFamily="34" charset="0"/>
              <a:cs typeface="Trebuchet MS" panose="020B0603020202020204" pitchFamily="34" charset="0"/>
            </a:endParaRPr>
          </a:p>
          <a:p>
            <a:pPr marL="0" indent="0" algn="just">
              <a:buNone/>
            </a:pPr>
            <a:r>
              <a:rPr lang="en-US" sz="1800" dirty="0" smtClean="0">
                <a:latin typeface="+mj-lt"/>
                <a:ea typeface="Trebuchet MS" panose="020B0603020202020204" pitchFamily="34" charset="0"/>
                <a:cs typeface="Trebuchet MS" panose="020B0603020202020204" pitchFamily="34" charset="0"/>
              </a:rPr>
              <a:t>Steps to be followed for modification are described within the PIM</a:t>
            </a:r>
            <a:r>
              <a:rPr lang="en-US" sz="1800" dirty="0">
                <a:latin typeface="+mj-lt"/>
                <a:ea typeface="Trebuchet MS" panose="020B0603020202020204" pitchFamily="34" charset="0"/>
                <a:cs typeface="Trebuchet MS" panose="020B0603020202020204" pitchFamily="34" charset="0"/>
              </a:rPr>
              <a:t>, chapter 16, I. Modifications of the contract at the initiative of the LB/partners</a:t>
            </a:r>
            <a:endParaRPr lang="en-US" sz="1800" dirty="0" smtClean="0">
              <a:latin typeface="+mj-lt"/>
              <a:ea typeface="Trebuchet MS" panose="020B0603020202020204" pitchFamily="34" charset="0"/>
              <a:cs typeface="Trebuchet MS" panose="020B0603020202020204" pitchFamily="34" charset="0"/>
            </a:endParaRPr>
          </a:p>
          <a:p>
            <a:pPr marL="0" indent="0">
              <a:buNone/>
            </a:pPr>
            <a:endParaRPr lang="en-US" sz="1600" dirty="0">
              <a:solidFill>
                <a:prstClr val="black"/>
              </a:solidFill>
              <a:ea typeface="Trebuchet MS" panose="020B0603020202020204" pitchFamily="34" charset="0"/>
              <a:cs typeface="Trebuchet MS" panose="020B0603020202020204" pitchFamily="34" charset="0"/>
            </a:endParaRPr>
          </a:p>
        </p:txBody>
      </p:sp>
      <p:pic>
        <p:nvPicPr>
          <p:cNvPr id="4" name="Picture 3"/>
          <p:cNvPicPr>
            <a:picLocks noChangeAspect="1"/>
          </p:cNvPicPr>
          <p:nvPr/>
        </p:nvPicPr>
        <p:blipFill>
          <a:blip r:embed="rId4"/>
          <a:stretch>
            <a:fillRect/>
          </a:stretch>
        </p:blipFill>
        <p:spPr>
          <a:xfrm>
            <a:off x="457200" y="294959"/>
            <a:ext cx="2362200" cy="629920"/>
          </a:xfrm>
          <a:prstGeom prst="rect">
            <a:avLst/>
          </a:prstGeom>
        </p:spPr>
      </p:pic>
      <p:pic>
        <p:nvPicPr>
          <p:cNvPr id="6" name="Picture 5"/>
          <p:cNvPicPr>
            <a:picLocks noChangeAspect="1"/>
          </p:cNvPicPr>
          <p:nvPr/>
        </p:nvPicPr>
        <p:blipFill>
          <a:blip r:embed="rId5"/>
          <a:stretch>
            <a:fillRect/>
          </a:stretch>
        </p:blipFill>
        <p:spPr>
          <a:xfrm>
            <a:off x="8175415" y="6095145"/>
            <a:ext cx="755970" cy="725487"/>
          </a:xfrm>
          <a:prstGeom prst="rect">
            <a:avLst/>
          </a:prstGeom>
        </p:spPr>
      </p:pic>
    </p:spTree>
    <p:extLst>
      <p:ext uri="{BB962C8B-B14F-4D97-AF65-F5344CB8AC3E}">
        <p14:creationId xmlns:p14="http://schemas.microsoft.com/office/powerpoint/2010/main" val="23898915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191000" y="0"/>
            <a:ext cx="3048000" cy="2286000"/>
          </a:xfrm>
          <a:prstGeom prst="rect">
            <a:avLst/>
          </a:prstGeom>
        </p:spPr>
      </p:pic>
      <p:pic>
        <p:nvPicPr>
          <p:cNvPr id="5" name="Picture 4"/>
          <p:cNvPicPr>
            <a:picLocks noChangeAspect="1"/>
          </p:cNvPicPr>
          <p:nvPr/>
        </p:nvPicPr>
        <p:blipFill>
          <a:blip r:embed="rId3"/>
          <a:stretch>
            <a:fillRect/>
          </a:stretch>
        </p:blipFill>
        <p:spPr>
          <a:xfrm>
            <a:off x="76200" y="6156110"/>
            <a:ext cx="1359526" cy="664522"/>
          </a:xfrm>
          <a:prstGeom prst="rect">
            <a:avLst/>
          </a:prstGeom>
        </p:spPr>
      </p:pic>
      <p:sp>
        <p:nvSpPr>
          <p:cNvPr id="3" name="Content Placeholder 2"/>
          <p:cNvSpPr>
            <a:spLocks noGrp="1"/>
          </p:cNvSpPr>
          <p:nvPr>
            <p:ph idx="1"/>
          </p:nvPr>
        </p:nvSpPr>
        <p:spPr>
          <a:xfrm>
            <a:off x="244585" y="1211928"/>
            <a:ext cx="8686800" cy="4944181"/>
          </a:xfrm>
        </p:spPr>
        <p:txBody>
          <a:bodyPr/>
          <a:lstStyle/>
          <a:p>
            <a:pPr marL="55563" lvl="1" indent="0" algn="just">
              <a:buNone/>
            </a:pPr>
            <a:endParaRPr lang="en-US" sz="1800" dirty="0" smtClean="0"/>
          </a:p>
          <a:p>
            <a:pPr marL="55563" lvl="1" indent="0" algn="just">
              <a:buNone/>
            </a:pPr>
            <a:endParaRPr lang="en-US" sz="1800" dirty="0"/>
          </a:p>
          <a:p>
            <a:pPr marL="55563" lvl="1" indent="0" algn="just">
              <a:buNone/>
            </a:pPr>
            <a:endParaRPr lang="en-US" sz="1800" dirty="0" smtClean="0"/>
          </a:p>
          <a:p>
            <a:pPr marL="55563" lvl="1" indent="0" algn="just">
              <a:buNone/>
            </a:pPr>
            <a:endParaRPr lang="en-US" sz="1800" dirty="0" smtClean="0"/>
          </a:p>
          <a:p>
            <a:pPr marL="55563" lvl="1" indent="0" algn="just">
              <a:buNone/>
            </a:pPr>
            <a:r>
              <a:rPr lang="en-US" sz="1800" dirty="0" smtClean="0"/>
              <a:t>JS performs an analysis on the changes within the technical project compared with the conditions </a:t>
            </a:r>
            <a:r>
              <a:rPr lang="en-US" sz="1800" dirty="0"/>
              <a:t>set within the preliminary design </a:t>
            </a:r>
            <a:r>
              <a:rPr lang="en-US" sz="1800" dirty="0" smtClean="0"/>
              <a:t>phases, </a:t>
            </a:r>
            <a:r>
              <a:rPr lang="en-US" sz="1800" b="1" u="sng" dirty="0" smtClean="0"/>
              <a:t>no agreement </a:t>
            </a:r>
            <a:r>
              <a:rPr lang="en-US" sz="1800" dirty="0" smtClean="0"/>
              <a:t>will be issued by </a:t>
            </a:r>
            <a:r>
              <a:rPr lang="en-US" sz="1800" dirty="0"/>
              <a:t>JS on the drafted technical project before starting the works. </a:t>
            </a:r>
            <a:r>
              <a:rPr lang="en-US" sz="1800" dirty="0" smtClean="0"/>
              <a:t>Only recommendations regarding the need of an addendum will be made by JS.</a:t>
            </a:r>
            <a:endParaRPr lang="en-US" sz="1800" dirty="0"/>
          </a:p>
          <a:p>
            <a:pPr lvl="1">
              <a:buFont typeface="Wingdings" panose="05000000000000000000" pitchFamily="2" charset="2"/>
              <a:buChar char="§"/>
            </a:pPr>
            <a:endParaRPr lang="en-US" sz="1800" dirty="0" smtClean="0"/>
          </a:p>
          <a:p>
            <a:pPr marL="0" indent="0" algn="just">
              <a:buNone/>
            </a:pPr>
            <a:r>
              <a:rPr lang="en-GB" sz="1600" dirty="0" smtClean="0">
                <a:latin typeface="Trebuchet MS" panose="020B0603020202020204" pitchFamily="34" charset="0"/>
                <a:ea typeface="Calibri" panose="020F0502020204030204" pitchFamily="34" charset="0"/>
                <a:cs typeface="Times New Roman" panose="02020603050405020304" pitchFamily="18" charset="0"/>
              </a:rPr>
              <a:t>MA </a:t>
            </a:r>
            <a:r>
              <a:rPr lang="en-GB" sz="1600" dirty="0">
                <a:latin typeface="Trebuchet MS" panose="020B0603020202020204" pitchFamily="34" charset="0"/>
                <a:ea typeface="Calibri" panose="020F0502020204030204" pitchFamily="34" charset="0"/>
                <a:cs typeface="Times New Roman" panose="02020603050405020304" pitchFamily="18" charset="0"/>
              </a:rPr>
              <a:t>Instruction no. 7/10.08.2018 provides the beneficiaries with the possibility to perform modifications of the financing contracts and request the amendment of the financing contract afterword, </a:t>
            </a:r>
            <a:r>
              <a:rPr lang="en-GB" sz="1600" i="1" u="sng" dirty="0">
                <a:latin typeface="Trebuchet MS" panose="020B0603020202020204" pitchFamily="34" charset="0"/>
                <a:ea typeface="Calibri" panose="020F0502020204030204" pitchFamily="34" charset="0"/>
                <a:cs typeface="Times New Roman" panose="02020603050405020304" pitchFamily="18" charset="0"/>
              </a:rPr>
              <a:t>conditioned that the amendment is requested and approved before the related expenditures are requested for FLC verification </a:t>
            </a:r>
            <a:r>
              <a:rPr lang="en-GB" sz="1600" dirty="0">
                <a:latin typeface="Trebuchet MS" panose="020B0603020202020204" pitchFamily="34" charset="0"/>
                <a:ea typeface="Calibri" panose="020F0502020204030204" pitchFamily="34" charset="0"/>
                <a:cs typeface="Times New Roman" panose="02020603050405020304" pitchFamily="18" charset="0"/>
              </a:rPr>
              <a:t>and with the risk of the MA to reject the requested modifications.</a:t>
            </a:r>
            <a:endParaRPr lang="en-US" sz="1600" dirty="0">
              <a:latin typeface="+mj-lt"/>
              <a:ea typeface="Trebuchet MS" panose="020B0603020202020204" pitchFamily="34" charset="0"/>
              <a:cs typeface="Trebuchet MS" panose="020B0603020202020204" pitchFamily="34" charset="0"/>
            </a:endParaRPr>
          </a:p>
          <a:p>
            <a:pPr>
              <a:buFont typeface="Wingdings" panose="05000000000000000000" pitchFamily="2" charset="2"/>
              <a:buChar char="§"/>
            </a:pPr>
            <a:endParaRPr lang="en-US" sz="1600" dirty="0" smtClean="0">
              <a:latin typeface="+mj-lt"/>
              <a:ea typeface="Trebuchet MS" panose="020B0603020202020204" pitchFamily="34" charset="0"/>
              <a:cs typeface="Trebuchet MS" panose="020B0603020202020204" pitchFamily="34" charset="0"/>
            </a:endParaRPr>
          </a:p>
          <a:p>
            <a:pPr marL="0" indent="0">
              <a:buNone/>
            </a:pPr>
            <a:endParaRPr lang="en-US" sz="1600" dirty="0">
              <a:solidFill>
                <a:prstClr val="black"/>
              </a:solidFill>
              <a:ea typeface="Trebuchet MS" panose="020B0603020202020204" pitchFamily="34" charset="0"/>
              <a:cs typeface="Trebuchet MS" panose="020B0603020202020204" pitchFamily="34" charset="0"/>
            </a:endParaRPr>
          </a:p>
        </p:txBody>
      </p:sp>
      <p:pic>
        <p:nvPicPr>
          <p:cNvPr id="4" name="Picture 3"/>
          <p:cNvPicPr>
            <a:picLocks noChangeAspect="1"/>
          </p:cNvPicPr>
          <p:nvPr/>
        </p:nvPicPr>
        <p:blipFill>
          <a:blip r:embed="rId4"/>
          <a:stretch>
            <a:fillRect/>
          </a:stretch>
        </p:blipFill>
        <p:spPr>
          <a:xfrm>
            <a:off x="457200" y="294959"/>
            <a:ext cx="2362200" cy="629920"/>
          </a:xfrm>
          <a:prstGeom prst="rect">
            <a:avLst/>
          </a:prstGeom>
        </p:spPr>
      </p:pic>
      <p:pic>
        <p:nvPicPr>
          <p:cNvPr id="6" name="Picture 5"/>
          <p:cNvPicPr>
            <a:picLocks noChangeAspect="1"/>
          </p:cNvPicPr>
          <p:nvPr/>
        </p:nvPicPr>
        <p:blipFill>
          <a:blip r:embed="rId5"/>
          <a:stretch>
            <a:fillRect/>
          </a:stretch>
        </p:blipFill>
        <p:spPr>
          <a:xfrm>
            <a:off x="8175415" y="6095145"/>
            <a:ext cx="755970" cy="725487"/>
          </a:xfrm>
          <a:prstGeom prst="rect">
            <a:avLst/>
          </a:prstGeom>
        </p:spPr>
      </p:pic>
    </p:spTree>
    <p:extLst>
      <p:ext uri="{BB962C8B-B14F-4D97-AF65-F5344CB8AC3E}">
        <p14:creationId xmlns:p14="http://schemas.microsoft.com/office/powerpoint/2010/main" val="17255014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76200" y="6156110"/>
            <a:ext cx="1359526" cy="664522"/>
          </a:xfrm>
          <a:prstGeom prst="rect">
            <a:avLst/>
          </a:prstGeom>
        </p:spPr>
      </p:pic>
      <p:sp>
        <p:nvSpPr>
          <p:cNvPr id="3" name="Content Placeholder 2"/>
          <p:cNvSpPr>
            <a:spLocks noGrp="1"/>
          </p:cNvSpPr>
          <p:nvPr>
            <p:ph idx="1"/>
          </p:nvPr>
        </p:nvSpPr>
        <p:spPr>
          <a:xfrm>
            <a:off x="244585" y="1211928"/>
            <a:ext cx="8686800" cy="4944181"/>
          </a:xfrm>
        </p:spPr>
        <p:txBody>
          <a:bodyPr/>
          <a:lstStyle/>
          <a:p>
            <a:pPr marL="55563" lvl="1" indent="0" algn="just">
              <a:buNone/>
            </a:pPr>
            <a:endParaRPr lang="en-US" sz="1800" dirty="0" smtClean="0"/>
          </a:p>
          <a:p>
            <a:pPr marL="55563" lvl="1" indent="0" algn="just">
              <a:buNone/>
            </a:pPr>
            <a:endParaRPr lang="en-US" sz="1800" dirty="0"/>
          </a:p>
          <a:p>
            <a:pPr marL="55563" lvl="1" indent="0" algn="just">
              <a:buNone/>
            </a:pPr>
            <a:endParaRPr lang="en-US" sz="1800" dirty="0" smtClean="0"/>
          </a:p>
          <a:p>
            <a:pPr marL="55563" lvl="1" indent="0" algn="just">
              <a:buNone/>
            </a:pPr>
            <a:endParaRPr lang="en-US" sz="1800" dirty="0"/>
          </a:p>
          <a:p>
            <a:pPr marL="55563" lvl="1" indent="0" algn="just">
              <a:buNone/>
            </a:pPr>
            <a:endParaRPr lang="en-US" sz="1800" dirty="0" smtClean="0"/>
          </a:p>
          <a:p>
            <a:pPr marL="0" indent="0" algn="ctr">
              <a:buNone/>
            </a:pPr>
            <a:r>
              <a:rPr lang="en-US" sz="2800" b="1" dirty="0" smtClean="0">
                <a:latin typeface="+mj-lt"/>
                <a:ea typeface="Trebuchet MS" panose="020B0603020202020204" pitchFamily="34" charset="0"/>
                <a:cs typeface="Trebuchet MS" panose="020B0603020202020204" pitchFamily="34" charset="0"/>
              </a:rPr>
              <a:t>THANK YOU FOR ATTENTION!</a:t>
            </a:r>
          </a:p>
          <a:p>
            <a:pPr marL="0" indent="0">
              <a:buNone/>
            </a:pPr>
            <a:endParaRPr lang="en-US" sz="2800" b="1" dirty="0">
              <a:solidFill>
                <a:prstClr val="black"/>
              </a:solidFill>
              <a:ea typeface="Trebuchet MS" panose="020B0603020202020204" pitchFamily="34" charset="0"/>
              <a:cs typeface="Trebuchet MS" panose="020B0603020202020204" pitchFamily="34" charset="0"/>
            </a:endParaRPr>
          </a:p>
        </p:txBody>
      </p:sp>
      <p:pic>
        <p:nvPicPr>
          <p:cNvPr id="4" name="Picture 3"/>
          <p:cNvPicPr>
            <a:picLocks noChangeAspect="1"/>
          </p:cNvPicPr>
          <p:nvPr/>
        </p:nvPicPr>
        <p:blipFill>
          <a:blip r:embed="rId3"/>
          <a:stretch>
            <a:fillRect/>
          </a:stretch>
        </p:blipFill>
        <p:spPr>
          <a:xfrm>
            <a:off x="457200" y="294959"/>
            <a:ext cx="2362200" cy="629920"/>
          </a:xfrm>
          <a:prstGeom prst="rect">
            <a:avLst/>
          </a:prstGeom>
        </p:spPr>
      </p:pic>
      <p:pic>
        <p:nvPicPr>
          <p:cNvPr id="6" name="Picture 5"/>
          <p:cNvPicPr>
            <a:picLocks noChangeAspect="1"/>
          </p:cNvPicPr>
          <p:nvPr/>
        </p:nvPicPr>
        <p:blipFill>
          <a:blip r:embed="rId4"/>
          <a:stretch>
            <a:fillRect/>
          </a:stretch>
        </p:blipFill>
        <p:spPr>
          <a:xfrm>
            <a:off x="8175415" y="6095145"/>
            <a:ext cx="755970" cy="725487"/>
          </a:xfrm>
          <a:prstGeom prst="rect">
            <a:avLst/>
          </a:prstGeom>
        </p:spPr>
      </p:pic>
      <p:sp>
        <p:nvSpPr>
          <p:cNvPr id="2" name="Rectangle 1"/>
          <p:cNvSpPr/>
          <p:nvPr/>
        </p:nvSpPr>
        <p:spPr>
          <a:xfrm>
            <a:off x="1694870" y="5410200"/>
            <a:ext cx="5786230" cy="1246495"/>
          </a:xfrm>
          <a:prstGeom prst="rect">
            <a:avLst/>
          </a:prstGeom>
        </p:spPr>
        <p:txBody>
          <a:bodyPr wrap="square">
            <a:spAutoFit/>
          </a:bodyPr>
          <a:lstStyle/>
          <a:p>
            <a:pPr algn="ctr">
              <a:defRPr/>
            </a:pPr>
            <a:r>
              <a:rPr lang="it-IT" sz="1500" b="1" dirty="0">
                <a:solidFill>
                  <a:schemeClr val="tx2">
                    <a:lumMod val="75000"/>
                  </a:schemeClr>
                </a:solidFill>
                <a:latin typeface="Trebuchet MS" panose="020B0603020202020204" pitchFamily="34" charset="0"/>
              </a:rPr>
              <a:t>The content of this material does not necessarily represent the official position of the European </a:t>
            </a:r>
            <a:r>
              <a:rPr lang="it-IT" sz="1500" b="1" dirty="0" smtClean="0">
                <a:solidFill>
                  <a:schemeClr val="tx2">
                    <a:lumMod val="75000"/>
                  </a:schemeClr>
                </a:solidFill>
                <a:latin typeface="Trebuchet MS" panose="020B0603020202020204" pitchFamily="34" charset="0"/>
              </a:rPr>
              <a:t>Union</a:t>
            </a:r>
          </a:p>
          <a:p>
            <a:pPr algn="ctr">
              <a:defRPr/>
            </a:pPr>
            <a:endParaRPr lang="it-IT" sz="1500" b="1" dirty="0">
              <a:solidFill>
                <a:schemeClr val="tx2">
                  <a:lumMod val="75000"/>
                </a:schemeClr>
              </a:solidFill>
              <a:latin typeface="Trebuchet MS" panose="020B0603020202020204" pitchFamily="34" charset="0"/>
            </a:endParaRPr>
          </a:p>
          <a:p>
            <a:pPr algn="ctr">
              <a:defRPr/>
            </a:pPr>
            <a:endParaRPr lang="it-IT" sz="1500" b="1" dirty="0" smtClean="0">
              <a:solidFill>
                <a:schemeClr val="tx2">
                  <a:lumMod val="75000"/>
                </a:schemeClr>
              </a:solidFill>
              <a:latin typeface="Trebuchet MS" panose="020B0603020202020204" pitchFamily="34" charset="0"/>
            </a:endParaRPr>
          </a:p>
          <a:p>
            <a:pPr algn="ctr">
              <a:defRPr/>
            </a:pPr>
            <a:r>
              <a:rPr lang="it-IT" sz="1500" b="1" dirty="0" smtClean="0">
                <a:solidFill>
                  <a:schemeClr val="tx2">
                    <a:lumMod val="75000"/>
                  </a:schemeClr>
                </a:solidFill>
                <a:latin typeface="Trebuchet MS" panose="020B0603020202020204" pitchFamily="34" charset="0"/>
                <a:hlinkClick r:id="rId5"/>
              </a:rPr>
              <a:t>www.interregrobg.eu</a:t>
            </a:r>
            <a:r>
              <a:rPr lang="it-IT" sz="1500" b="1" dirty="0" smtClean="0">
                <a:solidFill>
                  <a:schemeClr val="tx2">
                    <a:lumMod val="75000"/>
                  </a:schemeClr>
                </a:solidFill>
                <a:latin typeface="Trebuchet MS" panose="020B0603020202020204" pitchFamily="34" charset="0"/>
              </a:rPr>
              <a:t> </a:t>
            </a:r>
            <a:endParaRPr lang="en-US" sz="1500" dirty="0">
              <a:solidFill>
                <a:srgbClr val="FF0000"/>
              </a:solidFill>
              <a:latin typeface="Trebuchet MS" panose="020B0603020202020204" pitchFamily="34" charset="0"/>
            </a:endParaRPr>
          </a:p>
        </p:txBody>
      </p:sp>
    </p:spTree>
    <p:extLst>
      <p:ext uri="{BB962C8B-B14F-4D97-AF65-F5344CB8AC3E}">
        <p14:creationId xmlns:p14="http://schemas.microsoft.com/office/powerpoint/2010/main" val="108397638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9951</TotalTime>
  <Words>560</Words>
  <Application>Microsoft Office PowerPoint</Application>
  <PresentationFormat>On-screen Show (4:3)</PresentationFormat>
  <Paragraphs>78</Paragraphs>
  <Slides>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Arial</vt:lpstr>
      <vt:lpstr>Arial Black</vt:lpstr>
      <vt:lpstr>Calibri</vt:lpstr>
      <vt:lpstr>Times New Roman</vt:lpstr>
      <vt:lpstr>Trebuchet MS</vt:lpstr>
      <vt:lpstr>Verdana</vt:lpstr>
      <vt:lpstr>Wingdings</vt:lpstr>
      <vt:lpstr>Office Theme</vt:lpstr>
      <vt:lpstr>www.interregrobg.eu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MRQ</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GL2</dc:title>
  <dc:creator>vmp</dc:creator>
  <cp:lastModifiedBy>Evdokia Nedelcheva</cp:lastModifiedBy>
  <cp:revision>929</cp:revision>
  <cp:lastPrinted>2017-04-10T06:37:52Z</cp:lastPrinted>
  <dcterms:created xsi:type="dcterms:W3CDTF">2007-11-21T13:10:07Z</dcterms:created>
  <dcterms:modified xsi:type="dcterms:W3CDTF">2020-06-30T12:17:15Z</dcterms:modified>
</cp:coreProperties>
</file>